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word/document.xml" ContentType="application/vnd.openxmlformats-officedocument.wordprocessingml.document.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Override PartName="/word/numbering.xml" ContentType="application/vnd.openxmlformats-officedocument.wordprocessingml.numbering+xml"/>
  <Override PartName="/word/styles.xml" ContentType="application/vnd.openxmlformats-officedocument.wordprocessingml.styles+xml"/>
  <Override PartName="/word/settings.xml" ContentType="application/vnd.openxmlformats-officedocument.wordprocessingml.settings+xml"/>
  <Override PartName="/word/webSettings.xml" ContentType="application/vnd.openxmlformats-officedocument.wordprocessingml.webSettings+xml"/>
  <Override PartName="/word/footnotes.xml" ContentType="application/vnd.openxmlformats-officedocument.wordprocessingml.footnotes+xml"/>
  <Override PartName="/word/endnotes.xml" ContentType="application/vnd.openxmlformats-officedocument.wordprocessingml.endnotes+xml"/>
  <Override PartName="/word/header1.xml" ContentType="application/vnd.openxmlformats-officedocument.wordprocessingml.header+xml"/>
  <Override PartName="/word/footer1.xml" ContentType="application/vnd.openxmlformats-officedocument.wordprocessingml.footer+xml"/>
  <Override PartName="/word/footer2.xml" ContentType="application/vnd.openxmlformats-officedocument.wordprocessingml.footer+xml"/>
  <Override PartName="/word/header2.xml" ContentType="application/vnd.openxmlformats-officedocument.wordprocessingml.header+xml"/>
  <Override PartName="/word/footer3.xml" ContentType="application/vnd.openxmlformats-officedocument.wordprocessingml.footer+xml"/>
  <Override PartName="/word/fontTable.xml" ContentType="application/vnd.openxmlformats-officedocument.wordprocessingml.fontTable+xml"/>
  <Override PartName="/word/theme/theme1.xml" ContentType="application/vnd.openxmlformats-officedocument.them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Override PartName="/docMetadata/LabelInfo.xml" ContentType="application/vnd.ms-office.classificationlabel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word/document.xml"/><Relationship Id="rId5" Type="http://schemas.microsoft.com/office/2020/02/relationships/classificationlabels" Target="docMetadata/LabelInfo.xml"/><Relationship Id="rId4" Type="http://schemas.openxmlformats.org/officeDocument/2006/relationships/custom-properties" Target="docProps/custom.xml"/></Relationships>
</file>

<file path=word/document.xml><?xml version="1.0" encoding="utf-8"?>
<w: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body>
    <w:p w14:paraId="0C43C996" w14:textId="706BAE63" w:rsidR="67BC6CA3" w:rsidRDefault="00F94527" w:rsidP="67BC6CA3">
      <w:r w:rsidRPr="00BB3C36">
        <w:rPr>
          <w:rFonts w:cs="Arial"/>
          <w:b/>
          <w:bCs/>
          <w:noProof/>
          <w:lang w:eastAsia="en-GB"/>
        </w:rPr>
        <mc:AlternateContent>
          <mc:Choice Requires="wps">
            <w:drawing>
              <wp:anchor distT="0" distB="0" distL="114300" distR="114300" simplePos="0" relativeHeight="251658240" behindDoc="0" locked="0" layoutInCell="1" allowOverlap="1" wp14:anchorId="73CF62ED" wp14:editId="62D6FB14">
                <wp:simplePos x="0" y="0"/>
                <wp:positionH relativeFrom="margin">
                  <wp:posOffset>324016</wp:posOffset>
                </wp:positionH>
                <wp:positionV relativeFrom="paragraph">
                  <wp:posOffset>143731</wp:posOffset>
                </wp:positionV>
                <wp:extent cx="5770245" cy="2180590"/>
                <wp:effectExtent l="0" t="0" r="0" b="0"/>
                <wp:wrapNone/>
                <wp:docPr id="8" name="Text Box 8"/>
                <wp:cNvGraphicFramePr/>
                <a:graphic xmlns:a="http://schemas.openxmlformats.org/drawingml/2006/main">
                  <a:graphicData uri="http://schemas.microsoft.com/office/word/2010/wordprocessingShape">
                    <wps:wsp>
                      <wps:cNvSpPr/>
                      <wps:spPr>
                        <a:xfrm>
                          <a:off x="0" y="0"/>
                          <a:ext cx="5770245" cy="2180590"/>
                        </a:xfrm>
                        <a:prstGeom prst="rect">
                          <a:avLst/>
                        </a:prstGeom>
                        <a:noFill/>
                        <a:ln w="6350">
                          <a:noFill/>
                        </a:ln>
                      </wps:spPr>
                      <wps:style>
                        <a:lnRef idx="0">
                          <a:schemeClr val="accent1"/>
                        </a:lnRef>
                        <a:fillRef idx="0">
                          <a:schemeClr val="accent1"/>
                        </a:fillRef>
                        <a:effectRef idx="0">
                          <a:scrgbClr r="0" g="0" b="0"/>
                        </a:effectRef>
                        <a:fontRef idx="minor">
                          <a:schemeClr val="dk1"/>
                        </a:fontRef>
                      </wps:style>
                      <wps:txbx>
                        <w:txbxContent>
                          <w:p w14:paraId="7ED18575" w14:textId="77777777" w:rsidR="001620E6" w:rsidRDefault="001620E6" w:rsidP="00764FDE">
                            <w:pPr>
                              <w:spacing w:line="276" w:lineRule="auto"/>
                              <w:jc w:val="center"/>
                              <w:rPr>
                                <w:rFonts w:eastAsia="Arial" w:cs="Arial"/>
                                <w:color w:val="003087"/>
                                <w:sz w:val="36"/>
                                <w:szCs w:val="36"/>
                                <w:lang w:val="en-US"/>
                              </w:rPr>
                            </w:pPr>
                            <w:r>
                              <w:rPr>
                                <w:rFonts w:eastAsia="Arial" w:cs="Arial"/>
                                <w:color w:val="003087"/>
                                <w:sz w:val="36"/>
                                <w:szCs w:val="36"/>
                                <w:lang w:val="en-US"/>
                              </w:rPr>
                              <w:t>Research Capability Funding (RCF)</w:t>
                            </w:r>
                          </w:p>
                          <w:p w14:paraId="46F9C9E5" w14:textId="77777777" w:rsidR="001620E6" w:rsidRDefault="001620E6" w:rsidP="00764FDE">
                            <w:pPr>
                              <w:spacing w:line="276" w:lineRule="auto"/>
                              <w:jc w:val="center"/>
                              <w:rPr>
                                <w:rFonts w:eastAsia="Arial" w:cs="Arial"/>
                                <w:b/>
                                <w:bCs/>
                                <w:color w:val="003087"/>
                                <w:sz w:val="36"/>
                                <w:szCs w:val="36"/>
                                <w:lang w:val="en-US"/>
                              </w:rPr>
                            </w:pPr>
                            <w:r>
                              <w:rPr>
                                <w:rFonts w:eastAsia="Arial" w:cs="Arial"/>
                                <w:b/>
                                <w:bCs/>
                                <w:color w:val="003087"/>
                                <w:sz w:val="36"/>
                                <w:szCs w:val="36"/>
                                <w:lang w:val="en-US"/>
                              </w:rPr>
                              <w:t>Patient and Public Involvement (PPI) for Fellowship applications</w:t>
                            </w:r>
                          </w:p>
                          <w:p w14:paraId="77C341B6" w14:textId="77777777" w:rsidR="001620E6" w:rsidRDefault="001620E6" w:rsidP="00764FDE">
                            <w:pPr>
                              <w:spacing w:line="276" w:lineRule="auto"/>
                              <w:jc w:val="center"/>
                              <w:rPr>
                                <w:rFonts w:eastAsia="Arial" w:cs="Arial"/>
                                <w:b/>
                                <w:bCs/>
                                <w:color w:val="003087"/>
                                <w:sz w:val="36"/>
                                <w:szCs w:val="36"/>
                                <w:lang w:val="en-US"/>
                              </w:rPr>
                            </w:pPr>
                            <w:r>
                              <w:rPr>
                                <w:rFonts w:eastAsia="Arial" w:cs="Arial"/>
                                <w:b/>
                                <w:bCs/>
                                <w:color w:val="003087"/>
                                <w:sz w:val="36"/>
                                <w:szCs w:val="36"/>
                                <w:lang w:val="en-US"/>
                              </w:rPr>
                              <w:t xml:space="preserve"> </w:t>
                            </w:r>
                            <w:r>
                              <w:rPr>
                                <w:rFonts w:eastAsia="Arial" w:cs="Arial"/>
                                <w:color w:val="003087"/>
                                <w:sz w:val="36"/>
                                <w:szCs w:val="36"/>
                                <w:lang w:val="en-US"/>
                              </w:rPr>
                              <w:t>Supporting research in primary care, community care, public health &amp; social care</w:t>
                            </w:r>
                          </w:p>
                          <w:p w14:paraId="18BCD60F" w14:textId="77777777" w:rsidR="001620E6" w:rsidRDefault="001620E6" w:rsidP="00764FDE">
                            <w:pPr>
                              <w:spacing w:line="276" w:lineRule="auto"/>
                              <w:jc w:val="center"/>
                              <w:rPr>
                                <w:rFonts w:eastAsia="Arial" w:cs="Arial"/>
                                <w:b/>
                                <w:bCs/>
                                <w:color w:val="003087"/>
                                <w:sz w:val="72"/>
                                <w:szCs w:val="72"/>
                                <w:lang w:val="en-US"/>
                              </w:rPr>
                            </w:pPr>
                            <w:r>
                              <w:rPr>
                                <w:rFonts w:eastAsia="Arial" w:cs="Arial"/>
                                <w:b/>
                                <w:bCs/>
                                <w:color w:val="003087"/>
                                <w:sz w:val="72"/>
                                <w:szCs w:val="72"/>
                                <w:lang w:val="en-US"/>
                              </w:rPr>
                              <w:t> </w:t>
                            </w:r>
                          </w:p>
                          <w:p w14:paraId="1F6CC981" w14:textId="77777777" w:rsidR="001620E6" w:rsidRDefault="001620E6" w:rsidP="00764FDE">
                            <w:pPr>
                              <w:spacing w:line="276" w:lineRule="auto"/>
                              <w:jc w:val="center"/>
                              <w:rPr>
                                <w:rFonts w:eastAsia="Arial" w:cs="Arial"/>
                                <w:b/>
                                <w:bCs/>
                                <w:color w:val="1C1F63"/>
                                <w:sz w:val="48"/>
                                <w:szCs w:val="48"/>
                                <w:lang w:val="en-US"/>
                              </w:rPr>
                            </w:pPr>
                            <w:r>
                              <w:rPr>
                                <w:rFonts w:eastAsia="Arial" w:cs="Arial"/>
                                <w:b/>
                                <w:bCs/>
                                <w:color w:val="1C1F63"/>
                                <w:sz w:val="48"/>
                                <w:szCs w:val="48"/>
                                <w:lang w:val="en-US"/>
                              </w:rPr>
                              <w:t> </w:t>
                            </w:r>
                          </w:p>
                          <w:p w14:paraId="2B7B1B5A" w14:textId="77777777" w:rsidR="001620E6" w:rsidRDefault="001620E6" w:rsidP="00764FDE">
                            <w:pPr>
                              <w:spacing w:line="276" w:lineRule="auto"/>
                              <w:jc w:val="center"/>
                              <w:rPr>
                                <w:rFonts w:eastAsia="Arial" w:cs="Arial"/>
                                <w:b/>
                                <w:bCs/>
                                <w:color w:val="1C1F63"/>
                                <w:sz w:val="52"/>
                                <w:szCs w:val="52"/>
                                <w:lang w:val="en-US"/>
                              </w:rPr>
                            </w:pPr>
                            <w:r>
                              <w:rPr>
                                <w:rFonts w:eastAsia="Arial" w:cs="Arial"/>
                                <w:b/>
                                <w:bCs/>
                                <w:color w:val="1C1F63"/>
                                <w:sz w:val="52"/>
                                <w:szCs w:val="52"/>
                                <w:lang w:val="en-US"/>
                              </w:rPr>
                              <w:t> </w:t>
                            </w:r>
                          </w:p>
                        </w:txbxContent>
                      </wps:txbx>
                      <wps:bodyPr spcFirstLastPara="0" wrap="square" lIns="91440" tIns="45720" rIns="91440" bIns="45720" anchor="t">
                        <a:noAutofit/>
                      </wps:bodyPr>
                    </wps:wsp>
                  </a:graphicData>
                </a:graphic>
                <wp14:sizeRelH relativeFrom="margin">
                  <wp14:pctWidth>0</wp14:pctWidth>
                </wp14:sizeRelH>
                <wp14:sizeRelV relativeFrom="margin">
                  <wp14:pctHeight>0</wp14:pctHeight>
                </wp14:sizeRelV>
              </wp:anchor>
            </w:drawing>
          </mc:Choice>
          <mc:Fallback>
            <w:pict>
              <v:rect w14:anchorId="73CF62ED" id="Text Box 8" o:spid="_x0000_s1026" style="position:absolute;margin-left:25.5pt;margin-top:11.3pt;width:454.35pt;height:171.7pt;z-index:251658240;visibility:visible;mso-wrap-style:square;mso-width-percent:0;mso-height-percent:0;mso-wrap-distance-left:9pt;mso-wrap-distance-top:0;mso-wrap-distance-right:9pt;mso-wrap-distance-bottom:0;mso-position-horizontal:absolute;mso-position-horizontal-relative:margin;mso-position-vertical:absolute;mso-position-vertical-relative:text;mso-width-percent:0;mso-height-percent:0;mso-width-relative:margin;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qwch/DAIAAFAEAAAOAAAAZHJzL2Uyb0RvYy54bWysVF1v2yAUfZ+0/4B4X+x4SdNacappVaZJ&#10;1Ra16w8gGGI0DOxCYuff74ITJ2qfVu0FA/fr3HMPXt73rSYHAV5ZU9HpJKdEGG5rZXYVffm1/nRL&#10;iQ/M1ExbIyp6FJ7erz5+WHauFIVtrK4FEExifNm5ijYhuDLLPG9Ey/zEOmHQKC20LOARdlkNrMPs&#10;rc6KPL/JOgu1A8uF93j7MBjpKuWXUvDwU0ovAtEVRWwhrZDWbVyz1ZKVO2CuUfwEg70DRcuUwaJj&#10;qgcWGNmDepOqVRystzJMuG0zK6XiIvWA3UzzV908N8yJ1AuS491Ik/9/afmPw7PbANLQOV963MYu&#10;eglt/CI+0ieyjiNZog+E4+V8sciL2ZwSjrZiepvP7xKd2SXcgQ/fhG1J3FQUcBqJJHZ49AFLouvZ&#10;JVYzdq20ThPRhnQVvfk8z1PAaMEIbTDwAjbtwlGLmEGbJyGJqhPmeJF0JL5qIAeGCmCcCxOmceop&#10;E3pHL4ll/yXw5B9DRdLYm2DYbWPRQWj4ElB6Z7lh4TEoFbcmjPGtMhZSy6+Q17/PqOXgfyZhaD2y&#10;EPptf5rj1tbHDRDv+Foh9Y/Mhw0DFDbi6FDsFfV/9gwEJfq7QTXdTWez+DrSYTZfFHiAa8v22sIM&#10;byy2NgzT2C/7YKVKA404huInfCjbxPXpicV3cX1OXpcfweovAAAA//8DAFBLAwQUAAYACAAAACEA&#10;8jeIv+IAAAAJAQAADwAAAGRycy9kb3ducmV2LnhtbEyPwU7DMBBE70j8g7VIXFDrNChpG+JUCIGQ&#10;qDiQ9sLNibdJIF5HtpsEvh5zguNqVm/e5LtZ92xE6zpDAlbLCBhSbVRHjYDj4WmxAea8JCV7Qyjg&#10;Cx3sisuLXGbKTPSGY+kbFiDkMimg9X7IOHd1i1q6pRmQQnYyVksfTttwZeUU4LrncRSlXMuOQkMr&#10;B3xosf4sz1rA7cd6Oo7J4zfelJU+vbzvnw+vVojrq/n+DpjH2f89w69+UIciOFXmTMqxXkCyClO8&#10;gDhOgYV8m2zXwKoAT9MIeJHz/wuKHwAAAP//AwBQSwECLQAUAAYACAAAACEAtoM4kv4AAADhAQAA&#10;EwAAAAAAAAAAAAAAAAAAAAAAW0NvbnRlbnRfVHlwZXNdLnhtbFBLAQItABQABgAIAAAAIQA4/SH/&#10;1gAAAJQBAAALAAAAAAAAAAAAAAAAAC8BAABfcmVscy8ucmVsc1BLAQItABQABgAIAAAAIQDqwch/&#10;DAIAAFAEAAAOAAAAAAAAAAAAAAAAAC4CAABkcnMvZTJvRG9jLnhtbFBLAQItABQABgAIAAAAIQDy&#10;N4i/4gAAAAkBAAAPAAAAAAAAAAAAAAAAAGYEAABkcnMvZG93bnJldi54bWxQSwUGAAAAAAQABADz&#10;AAAAdQUAAAAA&#10;" filled="f" stroked="f" strokeweight=".5pt">
                <v:textbox>
                  <w:txbxContent>
                    <w:p w14:paraId="7ED18575" w14:textId="77777777" w:rsidR="001620E6" w:rsidRDefault="001620E6" w:rsidP="00764FDE">
                      <w:pPr>
                        <w:spacing w:line="276" w:lineRule="auto"/>
                        <w:jc w:val="center"/>
                        <w:rPr>
                          <w:rFonts w:eastAsia="Arial" w:cs="Arial"/>
                          <w:color w:val="003087"/>
                          <w:sz w:val="36"/>
                          <w:szCs w:val="36"/>
                          <w:lang w:val="en-US"/>
                        </w:rPr>
                      </w:pPr>
                      <w:r>
                        <w:rPr>
                          <w:rFonts w:eastAsia="Arial" w:cs="Arial"/>
                          <w:color w:val="003087"/>
                          <w:sz w:val="36"/>
                          <w:szCs w:val="36"/>
                          <w:lang w:val="en-US"/>
                        </w:rPr>
                        <w:t>Research Capability Funding (RCF)</w:t>
                      </w:r>
                    </w:p>
                    <w:p w14:paraId="46F9C9E5" w14:textId="77777777" w:rsidR="001620E6" w:rsidRDefault="001620E6" w:rsidP="00764FDE">
                      <w:pPr>
                        <w:spacing w:line="276" w:lineRule="auto"/>
                        <w:jc w:val="center"/>
                        <w:rPr>
                          <w:rFonts w:eastAsia="Arial" w:cs="Arial"/>
                          <w:b/>
                          <w:bCs/>
                          <w:color w:val="003087"/>
                          <w:sz w:val="36"/>
                          <w:szCs w:val="36"/>
                          <w:lang w:val="en-US"/>
                        </w:rPr>
                      </w:pPr>
                      <w:r>
                        <w:rPr>
                          <w:rFonts w:eastAsia="Arial" w:cs="Arial"/>
                          <w:b/>
                          <w:bCs/>
                          <w:color w:val="003087"/>
                          <w:sz w:val="36"/>
                          <w:szCs w:val="36"/>
                          <w:lang w:val="en-US"/>
                        </w:rPr>
                        <w:t>Patient and Public Involvement (PPI) for Fellowship applications</w:t>
                      </w:r>
                    </w:p>
                    <w:p w14:paraId="77C341B6" w14:textId="77777777" w:rsidR="001620E6" w:rsidRDefault="001620E6" w:rsidP="00764FDE">
                      <w:pPr>
                        <w:spacing w:line="276" w:lineRule="auto"/>
                        <w:jc w:val="center"/>
                        <w:rPr>
                          <w:rFonts w:eastAsia="Arial" w:cs="Arial"/>
                          <w:b/>
                          <w:bCs/>
                          <w:color w:val="003087"/>
                          <w:sz w:val="36"/>
                          <w:szCs w:val="36"/>
                          <w:lang w:val="en-US"/>
                        </w:rPr>
                      </w:pPr>
                      <w:r>
                        <w:rPr>
                          <w:rFonts w:eastAsia="Arial" w:cs="Arial"/>
                          <w:b/>
                          <w:bCs/>
                          <w:color w:val="003087"/>
                          <w:sz w:val="36"/>
                          <w:szCs w:val="36"/>
                          <w:lang w:val="en-US"/>
                        </w:rPr>
                        <w:t xml:space="preserve"> </w:t>
                      </w:r>
                      <w:r>
                        <w:rPr>
                          <w:rFonts w:eastAsia="Arial" w:cs="Arial"/>
                          <w:color w:val="003087"/>
                          <w:sz w:val="36"/>
                          <w:szCs w:val="36"/>
                          <w:lang w:val="en-US"/>
                        </w:rPr>
                        <w:t>Supporting research in primary care, community care, public health &amp; social care</w:t>
                      </w:r>
                    </w:p>
                    <w:p w14:paraId="18BCD60F" w14:textId="77777777" w:rsidR="001620E6" w:rsidRDefault="001620E6" w:rsidP="00764FDE">
                      <w:pPr>
                        <w:spacing w:line="276" w:lineRule="auto"/>
                        <w:jc w:val="center"/>
                        <w:rPr>
                          <w:rFonts w:eastAsia="Arial" w:cs="Arial"/>
                          <w:b/>
                          <w:bCs/>
                          <w:color w:val="003087"/>
                          <w:sz w:val="72"/>
                          <w:szCs w:val="72"/>
                          <w:lang w:val="en-US"/>
                        </w:rPr>
                      </w:pPr>
                      <w:r>
                        <w:rPr>
                          <w:rFonts w:eastAsia="Arial" w:cs="Arial"/>
                          <w:b/>
                          <w:bCs/>
                          <w:color w:val="003087"/>
                          <w:sz w:val="72"/>
                          <w:szCs w:val="72"/>
                          <w:lang w:val="en-US"/>
                        </w:rPr>
                        <w:t> </w:t>
                      </w:r>
                    </w:p>
                    <w:p w14:paraId="1F6CC981" w14:textId="77777777" w:rsidR="001620E6" w:rsidRDefault="001620E6" w:rsidP="00764FDE">
                      <w:pPr>
                        <w:spacing w:line="276" w:lineRule="auto"/>
                        <w:jc w:val="center"/>
                        <w:rPr>
                          <w:rFonts w:eastAsia="Arial" w:cs="Arial"/>
                          <w:b/>
                          <w:bCs/>
                          <w:color w:val="1C1F63"/>
                          <w:sz w:val="48"/>
                          <w:szCs w:val="48"/>
                          <w:lang w:val="en-US"/>
                        </w:rPr>
                      </w:pPr>
                      <w:r>
                        <w:rPr>
                          <w:rFonts w:eastAsia="Arial" w:cs="Arial"/>
                          <w:b/>
                          <w:bCs/>
                          <w:color w:val="1C1F63"/>
                          <w:sz w:val="48"/>
                          <w:szCs w:val="48"/>
                          <w:lang w:val="en-US"/>
                        </w:rPr>
                        <w:t> </w:t>
                      </w:r>
                    </w:p>
                    <w:p w14:paraId="2B7B1B5A" w14:textId="77777777" w:rsidR="001620E6" w:rsidRDefault="001620E6" w:rsidP="00764FDE">
                      <w:pPr>
                        <w:spacing w:line="276" w:lineRule="auto"/>
                        <w:jc w:val="center"/>
                        <w:rPr>
                          <w:rFonts w:eastAsia="Arial" w:cs="Arial"/>
                          <w:b/>
                          <w:bCs/>
                          <w:color w:val="1C1F63"/>
                          <w:sz w:val="52"/>
                          <w:szCs w:val="52"/>
                          <w:lang w:val="en-US"/>
                        </w:rPr>
                      </w:pPr>
                      <w:r>
                        <w:rPr>
                          <w:rFonts w:eastAsia="Arial" w:cs="Arial"/>
                          <w:b/>
                          <w:bCs/>
                          <w:color w:val="1C1F63"/>
                          <w:sz w:val="52"/>
                          <w:szCs w:val="52"/>
                          <w:lang w:val="en-US"/>
                        </w:rPr>
                        <w:t> </w:t>
                      </w:r>
                    </w:p>
                  </w:txbxContent>
                </v:textbox>
                <w10:wrap anchorx="margin"/>
              </v:rect>
            </w:pict>
          </mc:Fallback>
        </mc:AlternateContent>
      </w:r>
    </w:p>
    <w:p w14:paraId="1491F564" w14:textId="2415D12D" w:rsidR="0DE58183" w:rsidRDefault="0DE58183"/>
    <w:p w14:paraId="3EE3FEED" w14:textId="43ECD9C8" w:rsidR="0DE58183" w:rsidRDefault="0DE58183"/>
    <w:p w14:paraId="34A4AA8D" w14:textId="25DCFB42" w:rsidR="0DE58183" w:rsidRDefault="0DE58183"/>
    <w:p w14:paraId="6A61B4C6" w14:textId="086539A2" w:rsidR="0DE58183" w:rsidRDefault="0DE58183"/>
    <w:p w14:paraId="37FEF1E5" w14:textId="54CD8A5E" w:rsidR="0DE58183" w:rsidRDefault="0DE58183"/>
    <w:p w14:paraId="4B842340" w14:textId="59A4B550" w:rsidR="0DE58183" w:rsidRDefault="002159D1">
      <w:r>
        <w:rPr>
          <w:noProof/>
        </w:rPr>
        <w:drawing>
          <wp:anchor distT="0" distB="0" distL="114300" distR="114300" simplePos="0" relativeHeight="251658246" behindDoc="1" locked="0" layoutInCell="1" allowOverlap="1" wp14:anchorId="6CC05B8B" wp14:editId="1ECC9ECC">
            <wp:simplePos x="0" y="0"/>
            <wp:positionH relativeFrom="page">
              <wp:align>right</wp:align>
            </wp:positionH>
            <wp:positionV relativeFrom="paragraph">
              <wp:posOffset>306705</wp:posOffset>
            </wp:positionV>
            <wp:extent cx="7392035" cy="1013460"/>
            <wp:effectExtent l="0" t="0" r="0" b="0"/>
            <wp:wrapTight wrapText="bothSides">
              <wp:wrapPolygon edited="0">
                <wp:start x="5734" y="2436"/>
                <wp:lineTo x="4175" y="3248"/>
                <wp:lineTo x="4064" y="7308"/>
                <wp:lineTo x="4231" y="10556"/>
                <wp:lineTo x="12358" y="12586"/>
                <wp:lineTo x="13471" y="12586"/>
                <wp:lineTo x="17479" y="10556"/>
                <wp:lineTo x="17535" y="5684"/>
                <wp:lineTo x="16644" y="3654"/>
                <wp:lineTo x="14417" y="2436"/>
                <wp:lineTo x="5734" y="2436"/>
              </wp:wrapPolygon>
            </wp:wrapTight>
            <wp:docPr id="207543486" name="Picture 1" descr="Guidance for applicants header"/>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207543486" name="Picture 1" descr="Guidance for applicants header"/>
                    <pic:cNvPicPr>
                      <a:picLocks noChangeAspect="1" noChangeArrowheads="1"/>
                    </pic:cNvPicPr>
                  </pic:nvPicPr>
                  <pic:blipFill>
                    <a:blip r:embed="rId11">
                      <a:extLst>
                        <a:ext uri="{28A0092B-C50C-407E-A947-70E740481C1C}">
                          <a14:useLocalDpi xmlns:a14="http://schemas.microsoft.com/office/drawing/2010/main" val="0"/>
                        </a:ext>
                      </a:extLst>
                    </a:blip>
                    <a:srcRect/>
                    <a:stretch>
                      <a:fillRect/>
                    </a:stretch>
                  </pic:blipFill>
                  <pic:spPr bwMode="auto">
                    <a:xfrm>
                      <a:off x="0" y="0"/>
                      <a:ext cx="7392035" cy="1013460"/>
                    </a:xfrm>
                    <a:prstGeom prst="rect">
                      <a:avLst/>
                    </a:prstGeom>
                    <a:noFill/>
                  </pic:spPr>
                </pic:pic>
              </a:graphicData>
            </a:graphic>
          </wp:anchor>
        </w:drawing>
      </w:r>
    </w:p>
    <w:p w14:paraId="767869E9" w14:textId="50BC4E19" w:rsidR="0DE58183" w:rsidRDefault="0DE58183"/>
    <w:p w14:paraId="3CCA1369" w14:textId="5C741C4E" w:rsidR="0DE58183" w:rsidRDefault="0DE58183"/>
    <w:p w14:paraId="41869932" w14:textId="70A13793" w:rsidR="0DE58183" w:rsidRDefault="0056574D">
      <w:r>
        <w:rPr>
          <w:noProof/>
          <w:lang w:eastAsia="en-GB"/>
        </w:rPr>
        <w:drawing>
          <wp:anchor distT="0" distB="0" distL="114300" distR="114300" simplePos="0" relativeHeight="251658241" behindDoc="1" locked="1" layoutInCell="1" allowOverlap="1" wp14:anchorId="524E4626" wp14:editId="45857646">
            <wp:simplePos x="0" y="0"/>
            <wp:positionH relativeFrom="margin">
              <wp:posOffset>478155</wp:posOffset>
            </wp:positionH>
            <wp:positionV relativeFrom="page">
              <wp:posOffset>3905250</wp:posOffset>
            </wp:positionV>
            <wp:extent cx="5598160" cy="4772025"/>
            <wp:effectExtent l="0" t="0" r="2540" b="9525"/>
            <wp:wrapNone/>
            <wp:docPr id="4" name="Picture 4" descr="A blue and pink squares"/>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4" name="Picture 4" descr="A blue and pink squares"/>
                    <pic:cNvPicPr/>
                  </pic:nvPicPr>
                  <pic:blipFill rotWithShape="1">
                    <a:blip r:embed="rId12" cstate="print">
                      <a:extLst>
                        <a:ext uri="{28A0092B-C50C-407E-A947-70E740481C1C}">
                          <a14:useLocalDpi xmlns:a14="http://schemas.microsoft.com/office/drawing/2010/main" val="0"/>
                        </a:ext>
                      </a:extLst>
                    </a:blip>
                    <a:srcRect b="11640"/>
                    <a:stretch/>
                  </pic:blipFill>
                  <pic:spPr bwMode="auto">
                    <a:xfrm>
                      <a:off x="0" y="0"/>
                      <a:ext cx="5598160" cy="4772025"/>
                    </a:xfrm>
                    <a:prstGeom prst="rect">
                      <a:avLst/>
                    </a:prstGeom>
                    <a:ln>
                      <a:noFill/>
                    </a:ln>
                    <a:extLst>
                      <a:ext uri="{53640926-AAD7-44D8-BBD7-CCE9431645EC}">
                        <a14:shadowObscured xmlns:a14="http://schemas.microsoft.com/office/drawing/2010/main"/>
                      </a:ext>
                    </a:extLst>
                  </pic:spPr>
                </pic:pic>
              </a:graphicData>
            </a:graphic>
            <wp14:sizeRelH relativeFrom="margin">
              <wp14:pctWidth>0</wp14:pctWidth>
            </wp14:sizeRelH>
            <wp14:sizeRelV relativeFrom="margin">
              <wp14:pctHeight>0</wp14:pctHeight>
            </wp14:sizeRelV>
          </wp:anchor>
        </w:drawing>
      </w:r>
    </w:p>
    <w:p w14:paraId="1D365150" w14:textId="445E2297" w:rsidR="0DE58183" w:rsidRDefault="0DE58183"/>
    <w:p w14:paraId="61DCB563" w14:textId="49321277" w:rsidR="0DE58183" w:rsidRDefault="0DE58183"/>
    <w:p w14:paraId="6A1D304F" w14:textId="113955CF" w:rsidR="0DE58183" w:rsidRDefault="0DE58183"/>
    <w:p w14:paraId="2E54B8DE" w14:textId="4FF11C5A" w:rsidR="0DE58183" w:rsidRDefault="0DE58183"/>
    <w:p w14:paraId="1F489932" w14:textId="2A9BAE3B" w:rsidR="0DE58183" w:rsidRDefault="0DE58183" w:rsidP="3D15AC55"/>
    <w:p w14:paraId="67D22BC7" w14:textId="1E7ECF62" w:rsidR="0056574D" w:rsidRDefault="0056574D" w:rsidP="0DE58183"/>
    <w:p w14:paraId="14DF865E" w14:textId="77777777" w:rsidR="0056574D" w:rsidRDefault="0056574D" w:rsidP="0DE58183"/>
    <w:p w14:paraId="571134AD" w14:textId="690D7736" w:rsidR="0056574D" w:rsidRDefault="0056574D" w:rsidP="0DE58183"/>
    <w:p w14:paraId="18FF2BA6" w14:textId="4657DCFE" w:rsidR="0056574D" w:rsidRDefault="0056574D" w:rsidP="0DE58183"/>
    <w:p w14:paraId="284CDFB2" w14:textId="5B122E72" w:rsidR="0056574D" w:rsidRDefault="0056574D" w:rsidP="0DE58183"/>
    <w:p w14:paraId="1827FC09" w14:textId="63E27156" w:rsidR="0056574D" w:rsidRDefault="0056574D" w:rsidP="0DE58183"/>
    <w:p w14:paraId="070C3716" w14:textId="5CCB33DF" w:rsidR="0056574D" w:rsidRDefault="0056574D" w:rsidP="0DE58183"/>
    <w:p w14:paraId="664DFB83" w14:textId="60FD4FE4" w:rsidR="0056574D" w:rsidRDefault="0056574D" w:rsidP="0DE58183"/>
    <w:p w14:paraId="31DF2284" w14:textId="51DB75D7" w:rsidR="53BDE6F3" w:rsidRDefault="53BDE6F3"/>
    <w:p w14:paraId="0A11D90C" w14:textId="57D33AA4" w:rsidR="53BDE6F3" w:rsidRDefault="53BDE6F3"/>
    <w:p w14:paraId="09A004D2" w14:textId="75BFC991" w:rsidR="0056574D" w:rsidRDefault="0056574D" w:rsidP="0DE58183"/>
    <w:sdt>
      <w:sdtPr>
        <w:rPr>
          <w:rFonts w:ascii="Arial" w:eastAsia="Calibri" w:hAnsi="Arial" w:cs="Arial"/>
          <w:b w:val="0"/>
          <w:bCs w:val="0"/>
          <w:color w:val="auto"/>
          <w:sz w:val="22"/>
          <w:szCs w:val="22"/>
          <w:lang w:val="en-GB" w:eastAsia="en-US"/>
        </w:rPr>
        <w:id w:val="-364289635"/>
        <w:docPartObj>
          <w:docPartGallery w:val="Table of Contents"/>
          <w:docPartUnique/>
        </w:docPartObj>
      </w:sdtPr>
      <w:sdtEndPr>
        <w:rPr>
          <w:rFonts w:eastAsiaTheme="minorEastAsia"/>
          <w:noProof/>
          <w:sz w:val="24"/>
          <w:szCs w:val="24"/>
        </w:rPr>
      </w:sdtEndPr>
      <w:sdtContent>
        <w:p w14:paraId="534F4B65" w14:textId="77777777" w:rsidR="00E27BBC" w:rsidRDefault="00E27BBC" w:rsidP="0056574D">
          <w:pPr>
            <w:pStyle w:val="TOCHeading"/>
            <w:rPr>
              <w:rFonts w:ascii="Arial" w:eastAsia="Calibri" w:hAnsi="Arial" w:cs="Arial"/>
              <w:b w:val="0"/>
              <w:bCs w:val="0"/>
              <w:color w:val="auto"/>
              <w:sz w:val="22"/>
              <w:szCs w:val="22"/>
              <w:lang w:val="en-GB" w:eastAsia="en-US"/>
            </w:rPr>
          </w:pPr>
        </w:p>
        <w:p w14:paraId="06AA872F" w14:textId="77777777" w:rsidR="00E27BBC" w:rsidRDefault="00E27BBC">
          <w:pPr>
            <w:rPr>
              <w:rFonts w:eastAsia="Calibri" w:cs="Arial"/>
              <w:sz w:val="22"/>
            </w:rPr>
          </w:pPr>
          <w:r>
            <w:rPr>
              <w:rFonts w:eastAsia="Calibri" w:cs="Arial"/>
              <w:b/>
              <w:bCs/>
              <w:sz w:val="22"/>
            </w:rPr>
            <w:br w:type="page"/>
          </w:r>
        </w:p>
        <w:p w14:paraId="35714A8B" w14:textId="240C4B1E" w:rsidR="0056574D" w:rsidRPr="0097390D" w:rsidRDefault="0056574D" w:rsidP="0097390D">
          <w:pPr>
            <w:pStyle w:val="TOCHeading"/>
            <w:rPr>
              <w:rFonts w:asciiTheme="minorHAnsi" w:hAnsiTheme="minorHAnsi" w:cstheme="minorHAnsi"/>
              <w:sz w:val="24"/>
              <w:szCs w:val="24"/>
            </w:rPr>
          </w:pPr>
          <w:r w:rsidRPr="00BB3C36">
            <w:rPr>
              <w:rFonts w:ascii="Arial" w:hAnsi="Arial" w:cs="Arial"/>
              <w:sz w:val="22"/>
              <w:szCs w:val="22"/>
            </w:rPr>
            <w:lastRenderedPageBreak/>
            <w:t>C</w:t>
          </w:r>
          <w:r w:rsidRPr="0097390D">
            <w:rPr>
              <w:rFonts w:asciiTheme="minorHAnsi" w:hAnsiTheme="minorHAnsi" w:cstheme="minorHAnsi"/>
              <w:sz w:val="24"/>
              <w:szCs w:val="24"/>
            </w:rPr>
            <w:t>ontents</w:t>
          </w:r>
        </w:p>
        <w:p w14:paraId="5106F417" w14:textId="3AC6C2BE" w:rsidR="001206B4" w:rsidRDefault="0056574D">
          <w:pPr>
            <w:pStyle w:val="TOC1"/>
            <w:rPr>
              <w:rFonts w:asciiTheme="minorHAnsi" w:eastAsiaTheme="minorEastAsia" w:hAnsiTheme="minorHAnsi" w:cstheme="minorBidi"/>
              <w:b w:val="0"/>
              <w:bCs w:val="0"/>
              <w:color w:val="auto"/>
              <w:kern w:val="2"/>
              <w:lang w:eastAsia="en-GB"/>
              <w14:ligatures w14:val="standardContextual"/>
            </w:rPr>
          </w:pPr>
          <w:r w:rsidRPr="0097390D">
            <w:rPr>
              <w:rFonts w:eastAsia="Calibri"/>
              <w:color w:val="1C1F63" w:themeColor="text1"/>
            </w:rPr>
            <w:fldChar w:fldCharType="begin"/>
          </w:r>
          <w:r w:rsidRPr="0097390D">
            <w:instrText xml:space="preserve"> TOC \o "1-3" \h \z \u </w:instrText>
          </w:r>
          <w:r w:rsidRPr="0097390D">
            <w:rPr>
              <w:rFonts w:eastAsia="Calibri"/>
              <w:color w:val="1C1F63" w:themeColor="text1"/>
            </w:rPr>
            <w:fldChar w:fldCharType="separate"/>
          </w:r>
          <w:hyperlink w:anchor="_Toc227064389" w:history="1">
            <w:r w:rsidR="001206B4" w:rsidRPr="00053AA8">
              <w:rPr>
                <w:rStyle w:val="Hyperlink"/>
                <w:rFonts w:eastAsiaTheme="minorHAnsi"/>
              </w:rPr>
              <w:t>Patient and Public Involvement (PPI) for Fellowship applications</w:t>
            </w:r>
            <w:r w:rsidR="001206B4">
              <w:rPr>
                <w:webHidden/>
              </w:rPr>
              <w:tab/>
            </w:r>
            <w:r w:rsidR="001206B4">
              <w:rPr>
                <w:webHidden/>
              </w:rPr>
              <w:fldChar w:fldCharType="begin"/>
            </w:r>
            <w:r w:rsidR="001206B4">
              <w:rPr>
                <w:webHidden/>
              </w:rPr>
              <w:instrText xml:space="preserve"> PAGEREF _Toc227064389 \h </w:instrText>
            </w:r>
            <w:r w:rsidR="001206B4">
              <w:rPr>
                <w:webHidden/>
              </w:rPr>
            </w:r>
            <w:r w:rsidR="001206B4">
              <w:rPr>
                <w:webHidden/>
              </w:rPr>
              <w:fldChar w:fldCharType="separate"/>
            </w:r>
            <w:r w:rsidR="001206B4">
              <w:rPr>
                <w:webHidden/>
              </w:rPr>
              <w:t>4</w:t>
            </w:r>
            <w:r w:rsidR="001206B4">
              <w:rPr>
                <w:webHidden/>
              </w:rPr>
              <w:fldChar w:fldCharType="end"/>
            </w:r>
          </w:hyperlink>
        </w:p>
        <w:p w14:paraId="12CEEAF4" w14:textId="38D3B7EE" w:rsidR="001206B4" w:rsidRDefault="001206B4">
          <w:pPr>
            <w:pStyle w:val="TOC1"/>
            <w:rPr>
              <w:rFonts w:asciiTheme="minorHAnsi" w:eastAsiaTheme="minorEastAsia" w:hAnsiTheme="minorHAnsi" w:cstheme="minorBidi"/>
              <w:b w:val="0"/>
              <w:bCs w:val="0"/>
              <w:color w:val="auto"/>
              <w:kern w:val="2"/>
              <w:lang w:eastAsia="en-GB"/>
              <w14:ligatures w14:val="standardContextual"/>
            </w:rPr>
          </w:pPr>
          <w:hyperlink w:anchor="_Toc227064390" w:history="1">
            <w:r w:rsidRPr="00053AA8">
              <w:rPr>
                <w:rStyle w:val="Hyperlink"/>
              </w:rPr>
              <w:t>Areas of Research Interest</w:t>
            </w:r>
            <w:r>
              <w:rPr>
                <w:webHidden/>
              </w:rPr>
              <w:tab/>
            </w:r>
            <w:r>
              <w:rPr>
                <w:webHidden/>
              </w:rPr>
              <w:fldChar w:fldCharType="begin"/>
            </w:r>
            <w:r>
              <w:rPr>
                <w:webHidden/>
              </w:rPr>
              <w:instrText xml:space="preserve"> PAGEREF _Toc227064390 \h </w:instrText>
            </w:r>
            <w:r>
              <w:rPr>
                <w:webHidden/>
              </w:rPr>
            </w:r>
            <w:r>
              <w:rPr>
                <w:webHidden/>
              </w:rPr>
              <w:fldChar w:fldCharType="separate"/>
            </w:r>
            <w:r>
              <w:rPr>
                <w:webHidden/>
              </w:rPr>
              <w:t>6</w:t>
            </w:r>
            <w:r>
              <w:rPr>
                <w:webHidden/>
              </w:rPr>
              <w:fldChar w:fldCharType="end"/>
            </w:r>
          </w:hyperlink>
        </w:p>
        <w:p w14:paraId="271848E4" w14:textId="21DD1EB8" w:rsidR="001206B4" w:rsidRDefault="001206B4">
          <w:pPr>
            <w:pStyle w:val="TOC2"/>
            <w:tabs>
              <w:tab w:val="right" w:leader="dot" w:pos="9739"/>
            </w:tabs>
            <w:rPr>
              <w:rFonts w:asciiTheme="minorHAnsi" w:eastAsiaTheme="minorEastAsia" w:hAnsiTheme="minorHAnsi" w:cstheme="minorBidi"/>
              <w:noProof/>
              <w:kern w:val="2"/>
              <w:sz w:val="24"/>
              <w:szCs w:val="24"/>
              <w:lang w:eastAsia="en-GB"/>
              <w14:ligatures w14:val="standardContextual"/>
            </w:rPr>
          </w:pPr>
          <w:hyperlink w:anchor="_Toc227064391" w:history="1">
            <w:r w:rsidRPr="00053AA8">
              <w:rPr>
                <w:rStyle w:val="Hyperlink"/>
                <w:rFonts w:ascii="Arial" w:hAnsi="Arial" w:cs="Arial"/>
                <w:noProof/>
              </w:rPr>
              <w:t>Process</w:t>
            </w:r>
            <w:r>
              <w:rPr>
                <w:noProof/>
                <w:webHidden/>
              </w:rPr>
              <w:tab/>
            </w:r>
            <w:r>
              <w:rPr>
                <w:noProof/>
                <w:webHidden/>
              </w:rPr>
              <w:fldChar w:fldCharType="begin"/>
            </w:r>
            <w:r>
              <w:rPr>
                <w:noProof/>
                <w:webHidden/>
              </w:rPr>
              <w:instrText xml:space="preserve"> PAGEREF _Toc227064391 \h </w:instrText>
            </w:r>
            <w:r>
              <w:rPr>
                <w:noProof/>
                <w:webHidden/>
              </w:rPr>
            </w:r>
            <w:r>
              <w:rPr>
                <w:noProof/>
                <w:webHidden/>
              </w:rPr>
              <w:fldChar w:fldCharType="separate"/>
            </w:r>
            <w:r>
              <w:rPr>
                <w:noProof/>
                <w:webHidden/>
              </w:rPr>
              <w:t>6</w:t>
            </w:r>
            <w:r>
              <w:rPr>
                <w:noProof/>
                <w:webHidden/>
              </w:rPr>
              <w:fldChar w:fldCharType="end"/>
            </w:r>
          </w:hyperlink>
        </w:p>
        <w:p w14:paraId="69B119C8" w14:textId="2E7EADD2" w:rsidR="001206B4" w:rsidRDefault="001206B4">
          <w:pPr>
            <w:pStyle w:val="TOC2"/>
            <w:tabs>
              <w:tab w:val="right" w:leader="dot" w:pos="9739"/>
            </w:tabs>
            <w:rPr>
              <w:rFonts w:asciiTheme="minorHAnsi" w:eastAsiaTheme="minorEastAsia" w:hAnsiTheme="minorHAnsi" w:cstheme="minorBidi"/>
              <w:noProof/>
              <w:kern w:val="2"/>
              <w:sz w:val="24"/>
              <w:szCs w:val="24"/>
              <w:lang w:eastAsia="en-GB"/>
              <w14:ligatures w14:val="standardContextual"/>
            </w:rPr>
          </w:pPr>
          <w:hyperlink w:anchor="_Toc227064392" w:history="1">
            <w:r w:rsidRPr="00053AA8">
              <w:rPr>
                <w:rStyle w:val="Hyperlink"/>
                <w:rFonts w:ascii="Arial" w:hAnsi="Arial" w:cs="Arial"/>
                <w:noProof/>
              </w:rPr>
              <w:t>Panel</w:t>
            </w:r>
            <w:r>
              <w:rPr>
                <w:noProof/>
                <w:webHidden/>
              </w:rPr>
              <w:tab/>
            </w:r>
            <w:r>
              <w:rPr>
                <w:noProof/>
                <w:webHidden/>
              </w:rPr>
              <w:fldChar w:fldCharType="begin"/>
            </w:r>
            <w:r>
              <w:rPr>
                <w:noProof/>
                <w:webHidden/>
              </w:rPr>
              <w:instrText xml:space="preserve"> PAGEREF _Toc227064392 \h </w:instrText>
            </w:r>
            <w:r>
              <w:rPr>
                <w:noProof/>
                <w:webHidden/>
              </w:rPr>
            </w:r>
            <w:r>
              <w:rPr>
                <w:noProof/>
                <w:webHidden/>
              </w:rPr>
              <w:fldChar w:fldCharType="separate"/>
            </w:r>
            <w:r>
              <w:rPr>
                <w:noProof/>
                <w:webHidden/>
              </w:rPr>
              <w:t>8</w:t>
            </w:r>
            <w:r>
              <w:rPr>
                <w:noProof/>
                <w:webHidden/>
              </w:rPr>
              <w:fldChar w:fldCharType="end"/>
            </w:r>
          </w:hyperlink>
        </w:p>
        <w:p w14:paraId="4A370E62" w14:textId="25110A7F" w:rsidR="001206B4" w:rsidRDefault="001206B4">
          <w:pPr>
            <w:pStyle w:val="TOC2"/>
            <w:tabs>
              <w:tab w:val="right" w:leader="dot" w:pos="9739"/>
            </w:tabs>
            <w:rPr>
              <w:rFonts w:asciiTheme="minorHAnsi" w:eastAsiaTheme="minorEastAsia" w:hAnsiTheme="minorHAnsi" w:cstheme="minorBidi"/>
              <w:noProof/>
              <w:kern w:val="2"/>
              <w:sz w:val="24"/>
              <w:szCs w:val="24"/>
              <w:lang w:eastAsia="en-GB"/>
              <w14:ligatures w14:val="standardContextual"/>
            </w:rPr>
          </w:pPr>
          <w:hyperlink w:anchor="_Toc227064393" w:history="1">
            <w:r w:rsidRPr="00053AA8">
              <w:rPr>
                <w:rStyle w:val="Hyperlink"/>
                <w:rFonts w:ascii="Arial" w:hAnsi="Arial" w:cs="Arial"/>
                <w:noProof/>
              </w:rPr>
              <w:t>Timings</w:t>
            </w:r>
            <w:r>
              <w:rPr>
                <w:noProof/>
                <w:webHidden/>
              </w:rPr>
              <w:tab/>
            </w:r>
            <w:r>
              <w:rPr>
                <w:noProof/>
                <w:webHidden/>
              </w:rPr>
              <w:fldChar w:fldCharType="begin"/>
            </w:r>
            <w:r>
              <w:rPr>
                <w:noProof/>
                <w:webHidden/>
              </w:rPr>
              <w:instrText xml:space="preserve"> PAGEREF _Toc227064393 \h </w:instrText>
            </w:r>
            <w:r>
              <w:rPr>
                <w:noProof/>
                <w:webHidden/>
              </w:rPr>
            </w:r>
            <w:r>
              <w:rPr>
                <w:noProof/>
                <w:webHidden/>
              </w:rPr>
              <w:fldChar w:fldCharType="separate"/>
            </w:r>
            <w:r>
              <w:rPr>
                <w:noProof/>
                <w:webHidden/>
              </w:rPr>
              <w:t>8</w:t>
            </w:r>
            <w:r>
              <w:rPr>
                <w:noProof/>
                <w:webHidden/>
              </w:rPr>
              <w:fldChar w:fldCharType="end"/>
            </w:r>
          </w:hyperlink>
        </w:p>
        <w:p w14:paraId="3D2FA1B0" w14:textId="509D5CCB" w:rsidR="001206B4" w:rsidRDefault="001206B4">
          <w:pPr>
            <w:pStyle w:val="TOC1"/>
            <w:rPr>
              <w:rFonts w:asciiTheme="minorHAnsi" w:eastAsiaTheme="minorEastAsia" w:hAnsiTheme="minorHAnsi" w:cstheme="minorBidi"/>
              <w:b w:val="0"/>
              <w:bCs w:val="0"/>
              <w:color w:val="auto"/>
              <w:kern w:val="2"/>
              <w:lang w:eastAsia="en-GB"/>
              <w14:ligatures w14:val="standardContextual"/>
            </w:rPr>
          </w:pPr>
          <w:hyperlink w:anchor="_Toc227064394" w:history="1">
            <w:r w:rsidRPr="00053AA8">
              <w:rPr>
                <w:rStyle w:val="Hyperlink"/>
              </w:rPr>
              <w:t>Eligibility</w:t>
            </w:r>
            <w:r>
              <w:rPr>
                <w:webHidden/>
              </w:rPr>
              <w:tab/>
            </w:r>
            <w:r>
              <w:rPr>
                <w:webHidden/>
              </w:rPr>
              <w:fldChar w:fldCharType="begin"/>
            </w:r>
            <w:r>
              <w:rPr>
                <w:webHidden/>
              </w:rPr>
              <w:instrText xml:space="preserve"> PAGEREF _Toc227064394 \h </w:instrText>
            </w:r>
            <w:r>
              <w:rPr>
                <w:webHidden/>
              </w:rPr>
            </w:r>
            <w:r>
              <w:rPr>
                <w:webHidden/>
              </w:rPr>
              <w:fldChar w:fldCharType="separate"/>
            </w:r>
            <w:r>
              <w:rPr>
                <w:webHidden/>
              </w:rPr>
              <w:t>8</w:t>
            </w:r>
            <w:r>
              <w:rPr>
                <w:webHidden/>
              </w:rPr>
              <w:fldChar w:fldCharType="end"/>
            </w:r>
          </w:hyperlink>
        </w:p>
        <w:p w14:paraId="675ABFD7" w14:textId="02089F60" w:rsidR="001206B4" w:rsidRDefault="001206B4">
          <w:pPr>
            <w:pStyle w:val="TOC1"/>
            <w:rPr>
              <w:rFonts w:asciiTheme="minorHAnsi" w:eastAsiaTheme="minorEastAsia" w:hAnsiTheme="minorHAnsi" w:cstheme="minorBidi"/>
              <w:b w:val="0"/>
              <w:bCs w:val="0"/>
              <w:color w:val="auto"/>
              <w:kern w:val="2"/>
              <w:lang w:eastAsia="en-GB"/>
              <w14:ligatures w14:val="standardContextual"/>
            </w:rPr>
          </w:pPr>
          <w:hyperlink w:anchor="_Toc227064395" w:history="1">
            <w:r w:rsidRPr="00053AA8">
              <w:rPr>
                <w:rStyle w:val="Hyperlink"/>
              </w:rPr>
              <w:t>Context of RCF</w:t>
            </w:r>
            <w:r>
              <w:rPr>
                <w:webHidden/>
              </w:rPr>
              <w:tab/>
            </w:r>
            <w:r>
              <w:rPr>
                <w:webHidden/>
              </w:rPr>
              <w:fldChar w:fldCharType="begin"/>
            </w:r>
            <w:r>
              <w:rPr>
                <w:webHidden/>
              </w:rPr>
              <w:instrText xml:space="preserve"> PAGEREF _Toc227064395 \h </w:instrText>
            </w:r>
            <w:r>
              <w:rPr>
                <w:webHidden/>
              </w:rPr>
            </w:r>
            <w:r>
              <w:rPr>
                <w:webHidden/>
              </w:rPr>
              <w:fldChar w:fldCharType="separate"/>
            </w:r>
            <w:r>
              <w:rPr>
                <w:webHidden/>
              </w:rPr>
              <w:t>9</w:t>
            </w:r>
            <w:r>
              <w:rPr>
                <w:webHidden/>
              </w:rPr>
              <w:fldChar w:fldCharType="end"/>
            </w:r>
          </w:hyperlink>
        </w:p>
        <w:p w14:paraId="1F7E9252" w14:textId="1131D9CD" w:rsidR="001206B4" w:rsidRDefault="001206B4">
          <w:pPr>
            <w:pStyle w:val="TOC2"/>
            <w:tabs>
              <w:tab w:val="right" w:leader="dot" w:pos="9739"/>
            </w:tabs>
            <w:rPr>
              <w:rFonts w:asciiTheme="minorHAnsi" w:eastAsiaTheme="minorEastAsia" w:hAnsiTheme="minorHAnsi" w:cstheme="minorBidi"/>
              <w:noProof/>
              <w:kern w:val="2"/>
              <w:sz w:val="24"/>
              <w:szCs w:val="24"/>
              <w:lang w:eastAsia="en-GB"/>
              <w14:ligatures w14:val="standardContextual"/>
            </w:rPr>
          </w:pPr>
          <w:hyperlink w:anchor="_Toc227064396" w:history="1">
            <w:r w:rsidRPr="00053AA8">
              <w:rPr>
                <w:rStyle w:val="Hyperlink"/>
                <w:rFonts w:ascii="Arial" w:hAnsi="Arial" w:cs="Arial"/>
                <w:noProof/>
              </w:rPr>
              <w:t>Timing</w:t>
            </w:r>
            <w:r>
              <w:rPr>
                <w:noProof/>
                <w:webHidden/>
              </w:rPr>
              <w:tab/>
            </w:r>
            <w:r>
              <w:rPr>
                <w:noProof/>
                <w:webHidden/>
              </w:rPr>
              <w:fldChar w:fldCharType="begin"/>
            </w:r>
            <w:r>
              <w:rPr>
                <w:noProof/>
                <w:webHidden/>
              </w:rPr>
              <w:instrText xml:space="preserve"> PAGEREF _Toc227064396 \h </w:instrText>
            </w:r>
            <w:r>
              <w:rPr>
                <w:noProof/>
                <w:webHidden/>
              </w:rPr>
            </w:r>
            <w:r>
              <w:rPr>
                <w:noProof/>
                <w:webHidden/>
              </w:rPr>
              <w:fldChar w:fldCharType="separate"/>
            </w:r>
            <w:r>
              <w:rPr>
                <w:noProof/>
                <w:webHidden/>
              </w:rPr>
              <w:t>9</w:t>
            </w:r>
            <w:r>
              <w:rPr>
                <w:noProof/>
                <w:webHidden/>
              </w:rPr>
              <w:fldChar w:fldCharType="end"/>
            </w:r>
          </w:hyperlink>
        </w:p>
        <w:p w14:paraId="55C006E4" w14:textId="23DD71A9" w:rsidR="001206B4" w:rsidRDefault="001206B4">
          <w:pPr>
            <w:pStyle w:val="TOC2"/>
            <w:tabs>
              <w:tab w:val="right" w:leader="dot" w:pos="9739"/>
            </w:tabs>
            <w:rPr>
              <w:rFonts w:asciiTheme="minorHAnsi" w:eastAsiaTheme="minorEastAsia" w:hAnsiTheme="minorHAnsi" w:cstheme="minorBidi"/>
              <w:noProof/>
              <w:kern w:val="2"/>
              <w:sz w:val="24"/>
              <w:szCs w:val="24"/>
              <w:lang w:eastAsia="en-GB"/>
              <w14:ligatures w14:val="standardContextual"/>
            </w:rPr>
          </w:pPr>
          <w:hyperlink w:anchor="_Toc227064397" w:history="1">
            <w:r w:rsidRPr="00053AA8">
              <w:rPr>
                <w:rStyle w:val="Hyperlink"/>
                <w:rFonts w:ascii="Arial" w:hAnsi="Arial" w:cs="Arial"/>
                <w:noProof/>
              </w:rPr>
              <w:t>Award amount</w:t>
            </w:r>
            <w:r>
              <w:rPr>
                <w:noProof/>
                <w:webHidden/>
              </w:rPr>
              <w:tab/>
            </w:r>
            <w:r>
              <w:rPr>
                <w:noProof/>
                <w:webHidden/>
              </w:rPr>
              <w:fldChar w:fldCharType="begin"/>
            </w:r>
            <w:r>
              <w:rPr>
                <w:noProof/>
                <w:webHidden/>
              </w:rPr>
              <w:instrText xml:space="preserve"> PAGEREF _Toc227064397 \h </w:instrText>
            </w:r>
            <w:r>
              <w:rPr>
                <w:noProof/>
                <w:webHidden/>
              </w:rPr>
            </w:r>
            <w:r>
              <w:rPr>
                <w:noProof/>
                <w:webHidden/>
              </w:rPr>
              <w:fldChar w:fldCharType="separate"/>
            </w:r>
            <w:r>
              <w:rPr>
                <w:noProof/>
                <w:webHidden/>
              </w:rPr>
              <w:t>9</w:t>
            </w:r>
            <w:r>
              <w:rPr>
                <w:noProof/>
                <w:webHidden/>
              </w:rPr>
              <w:fldChar w:fldCharType="end"/>
            </w:r>
          </w:hyperlink>
        </w:p>
        <w:p w14:paraId="42D52E06" w14:textId="1620CAA7" w:rsidR="001206B4" w:rsidRDefault="001206B4">
          <w:pPr>
            <w:pStyle w:val="TOC2"/>
            <w:tabs>
              <w:tab w:val="right" w:leader="dot" w:pos="9739"/>
            </w:tabs>
            <w:rPr>
              <w:rFonts w:asciiTheme="minorHAnsi" w:eastAsiaTheme="minorEastAsia" w:hAnsiTheme="minorHAnsi" w:cstheme="minorBidi"/>
              <w:noProof/>
              <w:kern w:val="2"/>
              <w:sz w:val="24"/>
              <w:szCs w:val="24"/>
              <w:lang w:eastAsia="en-GB"/>
              <w14:ligatures w14:val="standardContextual"/>
            </w:rPr>
          </w:pPr>
          <w:hyperlink w:anchor="_Toc227064398" w:history="1">
            <w:r w:rsidRPr="00053AA8">
              <w:rPr>
                <w:rStyle w:val="Hyperlink"/>
                <w:rFonts w:ascii="Arial" w:hAnsi="Arial" w:cs="Arial"/>
                <w:noProof/>
              </w:rPr>
              <w:t>Transparency</w:t>
            </w:r>
            <w:r>
              <w:rPr>
                <w:noProof/>
                <w:webHidden/>
              </w:rPr>
              <w:tab/>
            </w:r>
            <w:r>
              <w:rPr>
                <w:noProof/>
                <w:webHidden/>
              </w:rPr>
              <w:fldChar w:fldCharType="begin"/>
            </w:r>
            <w:r>
              <w:rPr>
                <w:noProof/>
                <w:webHidden/>
              </w:rPr>
              <w:instrText xml:space="preserve"> PAGEREF _Toc227064398 \h </w:instrText>
            </w:r>
            <w:r>
              <w:rPr>
                <w:noProof/>
                <w:webHidden/>
              </w:rPr>
            </w:r>
            <w:r>
              <w:rPr>
                <w:noProof/>
                <w:webHidden/>
              </w:rPr>
              <w:fldChar w:fldCharType="separate"/>
            </w:r>
            <w:r>
              <w:rPr>
                <w:noProof/>
                <w:webHidden/>
              </w:rPr>
              <w:t>10</w:t>
            </w:r>
            <w:r>
              <w:rPr>
                <w:noProof/>
                <w:webHidden/>
              </w:rPr>
              <w:fldChar w:fldCharType="end"/>
            </w:r>
          </w:hyperlink>
        </w:p>
        <w:p w14:paraId="075363D1" w14:textId="5FCD0BE0" w:rsidR="001206B4" w:rsidRDefault="001206B4">
          <w:pPr>
            <w:pStyle w:val="TOC1"/>
            <w:rPr>
              <w:rFonts w:asciiTheme="minorHAnsi" w:eastAsiaTheme="minorEastAsia" w:hAnsiTheme="minorHAnsi" w:cstheme="minorBidi"/>
              <w:b w:val="0"/>
              <w:bCs w:val="0"/>
              <w:color w:val="auto"/>
              <w:kern w:val="2"/>
              <w:lang w:eastAsia="en-GB"/>
              <w14:ligatures w14:val="standardContextual"/>
            </w:rPr>
          </w:pPr>
          <w:hyperlink w:anchor="_Toc227064399" w:history="1">
            <w:r w:rsidRPr="00053AA8">
              <w:rPr>
                <w:rStyle w:val="Hyperlink"/>
              </w:rPr>
              <w:t>Project Reporting and Performance Management</w:t>
            </w:r>
            <w:r>
              <w:rPr>
                <w:webHidden/>
              </w:rPr>
              <w:tab/>
            </w:r>
            <w:r>
              <w:rPr>
                <w:webHidden/>
              </w:rPr>
              <w:fldChar w:fldCharType="begin"/>
            </w:r>
            <w:r>
              <w:rPr>
                <w:webHidden/>
              </w:rPr>
              <w:instrText xml:space="preserve"> PAGEREF _Toc227064399 \h </w:instrText>
            </w:r>
            <w:r>
              <w:rPr>
                <w:webHidden/>
              </w:rPr>
            </w:r>
            <w:r>
              <w:rPr>
                <w:webHidden/>
              </w:rPr>
              <w:fldChar w:fldCharType="separate"/>
            </w:r>
            <w:r>
              <w:rPr>
                <w:webHidden/>
              </w:rPr>
              <w:t>11</w:t>
            </w:r>
            <w:r>
              <w:rPr>
                <w:webHidden/>
              </w:rPr>
              <w:fldChar w:fldCharType="end"/>
            </w:r>
          </w:hyperlink>
        </w:p>
        <w:p w14:paraId="2528EEEB" w14:textId="2FFFF561" w:rsidR="001206B4" w:rsidRDefault="001206B4">
          <w:pPr>
            <w:pStyle w:val="TOC1"/>
            <w:rPr>
              <w:rFonts w:asciiTheme="minorHAnsi" w:eastAsiaTheme="minorEastAsia" w:hAnsiTheme="minorHAnsi" w:cstheme="minorBidi"/>
              <w:b w:val="0"/>
              <w:bCs w:val="0"/>
              <w:color w:val="auto"/>
              <w:kern w:val="2"/>
              <w:lang w:eastAsia="en-GB"/>
              <w14:ligatures w14:val="standardContextual"/>
            </w:rPr>
          </w:pPr>
          <w:hyperlink w:anchor="_Toc227064400" w:history="1">
            <w:r w:rsidRPr="00053AA8">
              <w:rPr>
                <w:rStyle w:val="Hyperlink"/>
              </w:rPr>
              <w:t>Deadlines</w:t>
            </w:r>
            <w:r>
              <w:rPr>
                <w:webHidden/>
              </w:rPr>
              <w:tab/>
            </w:r>
            <w:r>
              <w:rPr>
                <w:webHidden/>
              </w:rPr>
              <w:fldChar w:fldCharType="begin"/>
            </w:r>
            <w:r>
              <w:rPr>
                <w:webHidden/>
              </w:rPr>
              <w:instrText xml:space="preserve"> PAGEREF _Toc227064400 \h </w:instrText>
            </w:r>
            <w:r>
              <w:rPr>
                <w:webHidden/>
              </w:rPr>
            </w:r>
            <w:r>
              <w:rPr>
                <w:webHidden/>
              </w:rPr>
              <w:fldChar w:fldCharType="separate"/>
            </w:r>
            <w:r>
              <w:rPr>
                <w:webHidden/>
              </w:rPr>
              <w:t>11</w:t>
            </w:r>
            <w:r>
              <w:rPr>
                <w:webHidden/>
              </w:rPr>
              <w:fldChar w:fldCharType="end"/>
            </w:r>
          </w:hyperlink>
        </w:p>
        <w:p w14:paraId="2E62645F" w14:textId="74096D6A" w:rsidR="001206B4" w:rsidRDefault="001206B4">
          <w:pPr>
            <w:pStyle w:val="TOC1"/>
            <w:rPr>
              <w:rFonts w:asciiTheme="minorHAnsi" w:eastAsiaTheme="minorEastAsia" w:hAnsiTheme="minorHAnsi" w:cstheme="minorBidi"/>
              <w:b w:val="0"/>
              <w:bCs w:val="0"/>
              <w:color w:val="auto"/>
              <w:kern w:val="2"/>
              <w:lang w:eastAsia="en-GB"/>
              <w14:ligatures w14:val="standardContextual"/>
            </w:rPr>
          </w:pPr>
          <w:hyperlink w:anchor="_Toc227064401" w:history="1">
            <w:r w:rsidRPr="00053AA8">
              <w:rPr>
                <w:rStyle w:val="Hyperlink"/>
              </w:rPr>
              <w:t>Contacts</w:t>
            </w:r>
            <w:r>
              <w:rPr>
                <w:webHidden/>
              </w:rPr>
              <w:tab/>
            </w:r>
            <w:r>
              <w:rPr>
                <w:webHidden/>
              </w:rPr>
              <w:fldChar w:fldCharType="begin"/>
            </w:r>
            <w:r>
              <w:rPr>
                <w:webHidden/>
              </w:rPr>
              <w:instrText xml:space="preserve"> PAGEREF _Toc227064401 \h </w:instrText>
            </w:r>
            <w:r>
              <w:rPr>
                <w:webHidden/>
              </w:rPr>
            </w:r>
            <w:r>
              <w:rPr>
                <w:webHidden/>
              </w:rPr>
              <w:fldChar w:fldCharType="separate"/>
            </w:r>
            <w:r>
              <w:rPr>
                <w:webHidden/>
              </w:rPr>
              <w:t>12</w:t>
            </w:r>
            <w:r>
              <w:rPr>
                <w:webHidden/>
              </w:rPr>
              <w:fldChar w:fldCharType="end"/>
            </w:r>
          </w:hyperlink>
        </w:p>
        <w:p w14:paraId="7BD62AA1" w14:textId="0FB1506E" w:rsidR="0056574D" w:rsidRDefault="0056574D" w:rsidP="0097390D">
          <w:pPr>
            <w:spacing w:line="276" w:lineRule="auto"/>
            <w:rPr>
              <w:rFonts w:cs="Arial"/>
              <w:noProof/>
            </w:rPr>
          </w:pPr>
          <w:r w:rsidRPr="0097390D">
            <w:rPr>
              <w:rFonts w:asciiTheme="minorHAnsi" w:hAnsiTheme="minorHAnsi" w:cstheme="minorHAnsi"/>
              <w:b/>
              <w:bCs/>
              <w:noProof/>
              <w:szCs w:val="24"/>
            </w:rPr>
            <w:fldChar w:fldCharType="end"/>
          </w:r>
        </w:p>
      </w:sdtContent>
    </w:sdt>
    <w:p w14:paraId="707D971D" w14:textId="5E274E8E" w:rsidR="0DE58183" w:rsidRDefault="0DE58183" w:rsidP="0DE58183"/>
    <w:p w14:paraId="0D135D49" w14:textId="77777777" w:rsidR="0056574D" w:rsidRDefault="0056574D" w:rsidP="0DE58183"/>
    <w:p w14:paraId="69F1CC1F" w14:textId="77777777" w:rsidR="0056574D" w:rsidRDefault="0056574D" w:rsidP="0DE58183"/>
    <w:p w14:paraId="74E82A7F" w14:textId="77777777" w:rsidR="0056574D" w:rsidRDefault="0056574D" w:rsidP="0DE58183"/>
    <w:p w14:paraId="4E83249D" w14:textId="77777777" w:rsidR="0056574D" w:rsidRDefault="0056574D" w:rsidP="0DE58183"/>
    <w:p w14:paraId="2F9DEDA5" w14:textId="77777777" w:rsidR="0056574D" w:rsidRDefault="0056574D" w:rsidP="0DE58183"/>
    <w:p w14:paraId="568A89A2" w14:textId="77777777" w:rsidR="0056574D" w:rsidRDefault="0056574D" w:rsidP="0DE58183"/>
    <w:p w14:paraId="56971B22" w14:textId="77777777" w:rsidR="001C197C" w:rsidRDefault="001C197C" w:rsidP="0056574D">
      <w:pPr>
        <w:pStyle w:val="Heading1"/>
        <w:rPr>
          <w:rFonts w:ascii="Arial" w:eastAsia="Times New Roman" w:hAnsi="Arial" w:cstheme="minorBidi"/>
          <w:b/>
          <w:bCs/>
          <w:color w:val="003087"/>
          <w:sz w:val="56"/>
          <w:szCs w:val="56"/>
        </w:rPr>
      </w:pPr>
    </w:p>
    <w:p w14:paraId="19322A3F" w14:textId="32A083AD" w:rsidR="0056574D" w:rsidRPr="00471886" w:rsidRDefault="003029E6" w:rsidP="53BDE6F3">
      <w:pPr>
        <w:rPr>
          <w:rFonts w:asciiTheme="minorHAnsi" w:eastAsia="Times New Roman" w:hAnsiTheme="minorHAnsi"/>
          <w:b/>
          <w:bCs/>
          <w:color w:val="003087"/>
          <w:sz w:val="56"/>
          <w:szCs w:val="56"/>
        </w:rPr>
      </w:pPr>
      <w:r w:rsidRPr="53BDE6F3">
        <w:rPr>
          <w:rFonts w:eastAsia="Times New Roman"/>
          <w:b/>
          <w:bCs/>
          <w:color w:val="003087"/>
          <w:sz w:val="56"/>
          <w:szCs w:val="56"/>
        </w:rPr>
        <w:br w:type="page"/>
      </w:r>
      <w:r w:rsidR="6B3B6C38" w:rsidRPr="53BDE6F3">
        <w:rPr>
          <w:rFonts w:asciiTheme="minorHAnsi" w:eastAsia="Times New Roman" w:hAnsiTheme="minorHAnsi"/>
          <w:b/>
          <w:bCs/>
          <w:color w:val="003087"/>
          <w:sz w:val="56"/>
          <w:szCs w:val="56"/>
        </w:rPr>
        <w:lastRenderedPageBreak/>
        <w:t>PPI for Fellowship Applications</w:t>
      </w:r>
    </w:p>
    <w:p w14:paraId="7D75CB93" w14:textId="77777777" w:rsidR="006C767E" w:rsidRPr="0097390D" w:rsidRDefault="006C767E" w:rsidP="004A4CA6">
      <w:pPr>
        <w:spacing w:line="276" w:lineRule="auto"/>
        <w:rPr>
          <w:rFonts w:asciiTheme="minorHAnsi" w:hAnsiTheme="minorHAnsi" w:cstheme="minorHAnsi"/>
        </w:rPr>
      </w:pPr>
    </w:p>
    <w:p w14:paraId="348B70DA" w14:textId="30E24801" w:rsidR="0056574D" w:rsidRPr="003A1A80" w:rsidRDefault="0056574D" w:rsidP="53BDE6F3">
      <w:pPr>
        <w:spacing w:after="120" w:line="276" w:lineRule="auto"/>
        <w:rPr>
          <w:rFonts w:cs="Arial"/>
        </w:rPr>
      </w:pPr>
      <w:r w:rsidRPr="53BDE6F3">
        <w:rPr>
          <w:rFonts w:cs="Arial"/>
        </w:rPr>
        <w:t xml:space="preserve">There will be three </w:t>
      </w:r>
      <w:r w:rsidR="5A5E3BA1" w:rsidRPr="53BDE6F3">
        <w:rPr>
          <w:rFonts w:cs="Arial"/>
        </w:rPr>
        <w:t>application</w:t>
      </w:r>
      <w:r w:rsidRPr="53BDE6F3">
        <w:rPr>
          <w:rFonts w:cs="Arial"/>
        </w:rPr>
        <w:t xml:space="preserve"> reviews per year, January, June and October. Exact dates will be advertised on the ICB website. </w:t>
      </w:r>
    </w:p>
    <w:p w14:paraId="18446600" w14:textId="68850569" w:rsidR="00213C80" w:rsidRPr="003A1A80" w:rsidRDefault="0056574D" w:rsidP="53BDE6F3">
      <w:pPr>
        <w:spacing w:after="120" w:line="276" w:lineRule="auto"/>
        <w:rPr>
          <w:rFonts w:cs="Arial"/>
          <w:b/>
          <w:bCs/>
        </w:rPr>
      </w:pPr>
      <w:r w:rsidRPr="53BDE6F3">
        <w:rPr>
          <w:rFonts w:cs="Arial"/>
        </w:rPr>
        <w:t xml:space="preserve"> </w:t>
      </w:r>
      <w:r w:rsidR="00213C80" w:rsidRPr="53BDE6F3">
        <w:rPr>
          <w:rFonts w:cs="Arial"/>
          <w:b/>
          <w:bCs/>
        </w:rPr>
        <w:t>Patient and Public Involvement (PPI) for Fellowship applications</w:t>
      </w:r>
    </w:p>
    <w:p w14:paraId="29E7EF0A" w14:textId="77777777" w:rsidR="00213C80" w:rsidRPr="00213C80" w:rsidRDefault="00213C80" w:rsidP="00213C80">
      <w:pPr>
        <w:spacing w:after="120" w:line="276" w:lineRule="auto"/>
        <w:rPr>
          <w:rFonts w:cs="Arial"/>
          <w:szCs w:val="24"/>
        </w:rPr>
      </w:pPr>
      <w:r w:rsidRPr="00213C80">
        <w:rPr>
          <w:rFonts w:cs="Arial"/>
          <w:szCs w:val="24"/>
        </w:rPr>
        <w:t>Colleagues from our partner Universities, the ICB and the Wider Health and Care Organisations within our ICS can apply for up to £1,500 to cover Patient and Public Involvement (PPI) and associated community engagement costs that are needed to make a strong application for a Fellowship award.</w:t>
      </w:r>
    </w:p>
    <w:p w14:paraId="5DEDA49A" w14:textId="6F96DA7A" w:rsidR="00213C80" w:rsidRPr="003A1A80" w:rsidRDefault="00213C80" w:rsidP="53BDE6F3">
      <w:pPr>
        <w:spacing w:after="120" w:line="276" w:lineRule="auto"/>
        <w:rPr>
          <w:rFonts w:cs="Arial"/>
        </w:rPr>
      </w:pPr>
      <w:r w:rsidRPr="53BDE6F3">
        <w:rPr>
          <w:rFonts w:cs="Arial"/>
        </w:rPr>
        <w:t xml:space="preserve">These do not have to be NIHR </w:t>
      </w:r>
      <w:r w:rsidR="00001EE3" w:rsidRPr="53BDE6F3">
        <w:rPr>
          <w:rFonts w:cs="Arial"/>
        </w:rPr>
        <w:t>Fellowships but</w:t>
      </w:r>
      <w:r w:rsidRPr="53BDE6F3">
        <w:rPr>
          <w:rFonts w:cs="Arial"/>
        </w:rPr>
        <w:t xml:space="preserve"> do have to be within the remit of </w:t>
      </w:r>
      <w:r w:rsidR="54937716" w:rsidRPr="53BDE6F3">
        <w:rPr>
          <w:rFonts w:cs="Arial"/>
        </w:rPr>
        <w:t xml:space="preserve">the </w:t>
      </w:r>
      <w:r w:rsidRPr="53BDE6F3">
        <w:rPr>
          <w:rFonts w:cs="Arial"/>
        </w:rPr>
        <w:t>ICB research</w:t>
      </w:r>
      <w:r w:rsidR="1D13293E" w:rsidRPr="53BDE6F3">
        <w:rPr>
          <w:rFonts w:cs="Arial"/>
        </w:rPr>
        <w:t xml:space="preserve"> team</w:t>
      </w:r>
      <w:r w:rsidRPr="53BDE6F3">
        <w:rPr>
          <w:rFonts w:cs="Arial"/>
        </w:rPr>
        <w:t>, i.e. primary care, community care, Integrated Health System, strategic commissioning, population health management, public health, residential care, social care and/or voluntary and charity social enterprise (VCSE) health and care provision.</w:t>
      </w:r>
    </w:p>
    <w:p w14:paraId="06ED0309" w14:textId="2C61BCF9" w:rsidR="0056574D" w:rsidRPr="003A1A80" w:rsidRDefault="0056574D" w:rsidP="00875A10">
      <w:pPr>
        <w:spacing w:after="120" w:line="276" w:lineRule="auto"/>
        <w:rPr>
          <w:rFonts w:cs="Arial"/>
          <w:b/>
          <w:bCs/>
          <w:szCs w:val="24"/>
        </w:rPr>
      </w:pPr>
      <w:r w:rsidRPr="003A1A80">
        <w:rPr>
          <w:rFonts w:cs="Arial"/>
          <w:b/>
          <w:bCs/>
          <w:szCs w:val="24"/>
        </w:rPr>
        <w:t xml:space="preserve">This guidance refers to </w:t>
      </w:r>
      <w:r w:rsidR="00213C80" w:rsidRPr="00213C80">
        <w:rPr>
          <w:rFonts w:cs="Arial"/>
          <w:b/>
          <w:bCs/>
        </w:rPr>
        <w:t>Patient and Public Involvement (PPI) for Fellowship applications</w:t>
      </w:r>
      <w:r w:rsidRPr="003A1A80">
        <w:rPr>
          <w:rFonts w:cs="Arial"/>
          <w:b/>
          <w:bCs/>
          <w:szCs w:val="24"/>
        </w:rPr>
        <w:t xml:space="preserve">, there </w:t>
      </w:r>
      <w:r w:rsidR="004C578C">
        <w:rPr>
          <w:rFonts w:cs="Arial"/>
          <w:b/>
          <w:bCs/>
          <w:szCs w:val="24"/>
        </w:rPr>
        <w:t xml:space="preserve">are </w:t>
      </w:r>
      <w:r w:rsidR="00C96EF3" w:rsidRPr="003A1A80">
        <w:rPr>
          <w:rFonts w:cs="Arial"/>
          <w:b/>
          <w:bCs/>
          <w:szCs w:val="24"/>
        </w:rPr>
        <w:t>separate</w:t>
      </w:r>
      <w:r w:rsidRPr="003A1A80">
        <w:rPr>
          <w:rFonts w:cs="Arial"/>
          <w:b/>
          <w:bCs/>
          <w:szCs w:val="24"/>
        </w:rPr>
        <w:t xml:space="preserve"> guidance document</w:t>
      </w:r>
      <w:r w:rsidR="004C578C">
        <w:rPr>
          <w:rFonts w:cs="Arial"/>
          <w:b/>
          <w:bCs/>
          <w:szCs w:val="24"/>
        </w:rPr>
        <w:t>s</w:t>
      </w:r>
      <w:r w:rsidRPr="003A1A80">
        <w:rPr>
          <w:rFonts w:cs="Arial"/>
          <w:b/>
          <w:bCs/>
          <w:szCs w:val="24"/>
        </w:rPr>
        <w:t xml:space="preserve"> on our website for </w:t>
      </w:r>
      <w:r w:rsidR="00213C80" w:rsidRPr="005C4FB0">
        <w:rPr>
          <w:rFonts w:cs="Arial"/>
          <w:b/>
          <w:bCs/>
          <w:szCs w:val="24"/>
        </w:rPr>
        <w:t xml:space="preserve">Early Ideas </w:t>
      </w:r>
      <w:r w:rsidR="00213C80">
        <w:rPr>
          <w:rFonts w:cs="Arial"/>
          <w:b/>
          <w:bCs/>
          <w:szCs w:val="24"/>
        </w:rPr>
        <w:t xml:space="preserve">(Type 1) and </w:t>
      </w:r>
      <w:r w:rsidR="00931E33" w:rsidRPr="003A1A80">
        <w:rPr>
          <w:rFonts w:cs="Arial"/>
          <w:b/>
          <w:bCs/>
          <w:szCs w:val="24"/>
        </w:rPr>
        <w:t xml:space="preserve">NIHR Grant Preparation </w:t>
      </w:r>
      <w:r w:rsidR="006D1708" w:rsidRPr="003A1A80">
        <w:rPr>
          <w:rFonts w:cs="Arial"/>
          <w:b/>
          <w:bCs/>
          <w:szCs w:val="24"/>
        </w:rPr>
        <w:t xml:space="preserve">(Type 2) </w:t>
      </w:r>
      <w:r w:rsidRPr="003A1A80">
        <w:rPr>
          <w:rFonts w:cs="Arial"/>
          <w:b/>
          <w:bCs/>
          <w:szCs w:val="24"/>
        </w:rPr>
        <w:t xml:space="preserve">RCF applications. </w:t>
      </w:r>
    </w:p>
    <w:p w14:paraId="76D8F1BD" w14:textId="7211E7D3" w:rsidR="359A981E" w:rsidRPr="003A1A80" w:rsidRDefault="359A981E" w:rsidP="00875A10">
      <w:pPr>
        <w:spacing w:after="120" w:line="276" w:lineRule="auto"/>
        <w:rPr>
          <w:rFonts w:eastAsia="Arial" w:cs="Arial"/>
          <w:b/>
          <w:bCs/>
          <w:szCs w:val="24"/>
        </w:rPr>
      </w:pPr>
      <w:r w:rsidRPr="003A1A80">
        <w:rPr>
          <w:rFonts w:eastAsia="Arial" w:cs="Arial"/>
          <w:b/>
          <w:bCs/>
          <w:szCs w:val="24"/>
        </w:rPr>
        <w:t>Please note that this is a competitive process with limited funds available.</w:t>
      </w:r>
    </w:p>
    <w:p w14:paraId="6D1D5426" w14:textId="77777777" w:rsidR="0056574D" w:rsidRPr="0097390D" w:rsidRDefault="0056574D" w:rsidP="004A4CA6">
      <w:pPr>
        <w:spacing w:line="276" w:lineRule="auto"/>
        <w:rPr>
          <w:rFonts w:asciiTheme="minorHAnsi" w:hAnsiTheme="minorHAnsi" w:cstheme="minorHAnsi"/>
        </w:rPr>
      </w:pPr>
    </w:p>
    <w:p w14:paraId="63884EA9" w14:textId="77777777" w:rsidR="00BD7206" w:rsidRDefault="00BD7206">
      <w:pPr>
        <w:rPr>
          <w:rFonts w:cs="Arial"/>
          <w:b/>
          <w:bCs/>
          <w:spacing w:val="-10"/>
          <w:kern w:val="28"/>
          <w:sz w:val="56"/>
          <w:szCs w:val="56"/>
        </w:rPr>
      </w:pPr>
      <w:r>
        <w:rPr>
          <w:rFonts w:cs="Arial"/>
          <w:b/>
          <w:bCs/>
        </w:rPr>
        <w:br w:type="page"/>
      </w:r>
    </w:p>
    <w:p w14:paraId="33378CFE" w14:textId="058F3F9E" w:rsidR="0056574D" w:rsidRPr="00471886" w:rsidRDefault="00213C80" w:rsidP="004A4CA6">
      <w:pPr>
        <w:pStyle w:val="Title"/>
        <w:spacing w:line="276" w:lineRule="auto"/>
        <w:outlineLvl w:val="0"/>
        <w:rPr>
          <w:rFonts w:asciiTheme="minorHAnsi" w:eastAsia="Times New Roman" w:hAnsiTheme="minorHAnsi" w:cstheme="minorHAnsi"/>
          <w:b/>
          <w:bCs/>
          <w:color w:val="003087"/>
          <w:spacing w:val="0"/>
          <w:kern w:val="0"/>
          <w:sz w:val="48"/>
          <w:szCs w:val="48"/>
        </w:rPr>
      </w:pPr>
      <w:bookmarkStart w:id="0" w:name="_Toc227064389"/>
      <w:r w:rsidRPr="00471886">
        <w:rPr>
          <w:rFonts w:ascii="Arial" w:eastAsiaTheme="minorHAnsi" w:hAnsi="Arial" w:cs="Arial"/>
          <w:b/>
          <w:bCs/>
          <w:color w:val="003087"/>
        </w:rPr>
        <w:lastRenderedPageBreak/>
        <w:t>Patient and Public Involvement (PPI) for Fellowship applications</w:t>
      </w:r>
      <w:bookmarkEnd w:id="0"/>
    </w:p>
    <w:p w14:paraId="18D28828" w14:textId="77777777" w:rsidR="006C767E" w:rsidRPr="0097390D" w:rsidRDefault="006C767E" w:rsidP="004A4CA6">
      <w:pPr>
        <w:spacing w:line="276" w:lineRule="auto"/>
        <w:rPr>
          <w:rFonts w:asciiTheme="minorHAnsi" w:hAnsiTheme="minorHAnsi" w:cstheme="minorHAnsi"/>
        </w:rPr>
      </w:pPr>
    </w:p>
    <w:p w14:paraId="3A9592CC" w14:textId="7B329AF8" w:rsidR="004C578C" w:rsidRDefault="004C578C" w:rsidP="00875A10">
      <w:pPr>
        <w:spacing w:after="120" w:line="276" w:lineRule="auto"/>
        <w:rPr>
          <w:rFonts w:cs="Arial"/>
          <w:szCs w:val="24"/>
        </w:rPr>
      </w:pPr>
      <w:r>
        <w:rPr>
          <w:rFonts w:cs="Arial"/>
          <w:szCs w:val="24"/>
        </w:rPr>
        <w:t>There are two different types of application we will accept:</w:t>
      </w:r>
    </w:p>
    <w:p w14:paraId="7396FD29" w14:textId="5BF747E5" w:rsidR="004C578C" w:rsidRDefault="006B42A9" w:rsidP="004C578C">
      <w:pPr>
        <w:pStyle w:val="ListParagraph"/>
        <w:numPr>
          <w:ilvl w:val="0"/>
          <w:numId w:val="14"/>
        </w:numPr>
        <w:spacing w:after="120" w:line="276" w:lineRule="auto"/>
        <w:rPr>
          <w:rFonts w:cs="Arial"/>
          <w:szCs w:val="24"/>
        </w:rPr>
      </w:pPr>
      <w:r w:rsidRPr="004C578C">
        <w:rPr>
          <w:rFonts w:cs="Arial"/>
          <w:szCs w:val="24"/>
        </w:rPr>
        <w:t xml:space="preserve">An </w:t>
      </w:r>
      <w:r w:rsidR="004C578C" w:rsidRPr="004C578C">
        <w:rPr>
          <w:rFonts w:cs="Arial"/>
          <w:szCs w:val="24"/>
        </w:rPr>
        <w:t>applicati</w:t>
      </w:r>
      <w:r w:rsidR="004C578C">
        <w:rPr>
          <w:rFonts w:cs="Arial"/>
          <w:szCs w:val="24"/>
        </w:rPr>
        <w:t>on</w:t>
      </w:r>
      <w:r w:rsidRPr="004C578C">
        <w:rPr>
          <w:rFonts w:cs="Arial"/>
          <w:szCs w:val="24"/>
        </w:rPr>
        <w:t xml:space="preserve"> </w:t>
      </w:r>
      <w:r w:rsidR="004C578C">
        <w:rPr>
          <w:rFonts w:cs="Arial"/>
          <w:szCs w:val="24"/>
        </w:rPr>
        <w:t xml:space="preserve">relating to a </w:t>
      </w:r>
      <w:r w:rsidR="004C578C" w:rsidRPr="00E95665">
        <w:rPr>
          <w:rFonts w:cs="Arial"/>
          <w:b/>
          <w:bCs/>
          <w:szCs w:val="24"/>
        </w:rPr>
        <w:t>specific</w:t>
      </w:r>
      <w:r w:rsidRPr="00E95665">
        <w:rPr>
          <w:rFonts w:cs="Arial"/>
          <w:b/>
          <w:bCs/>
          <w:szCs w:val="24"/>
        </w:rPr>
        <w:t xml:space="preserve"> project</w:t>
      </w:r>
      <w:r w:rsidR="00997F83">
        <w:rPr>
          <w:rFonts w:cs="Arial"/>
          <w:szCs w:val="24"/>
        </w:rPr>
        <w:t>.</w:t>
      </w:r>
    </w:p>
    <w:p w14:paraId="412C2124" w14:textId="5D62DA6B" w:rsidR="009D4BEF" w:rsidRPr="009D4BEF" w:rsidRDefault="004C578C" w:rsidP="53BDE6F3">
      <w:pPr>
        <w:pStyle w:val="ListParagraph"/>
        <w:numPr>
          <w:ilvl w:val="0"/>
          <w:numId w:val="14"/>
        </w:numPr>
        <w:spacing w:after="120" w:line="276" w:lineRule="auto"/>
        <w:rPr>
          <w:rFonts w:cs="Arial"/>
        </w:rPr>
      </w:pPr>
      <w:r w:rsidRPr="53BDE6F3">
        <w:rPr>
          <w:rFonts w:cs="Arial"/>
        </w:rPr>
        <w:t>An application</w:t>
      </w:r>
      <w:r w:rsidR="006B42A9" w:rsidRPr="53BDE6F3">
        <w:rPr>
          <w:rFonts w:cs="Arial"/>
        </w:rPr>
        <w:t xml:space="preserve"> </w:t>
      </w:r>
      <w:r w:rsidRPr="53BDE6F3">
        <w:rPr>
          <w:rFonts w:cs="Arial"/>
        </w:rPr>
        <w:t xml:space="preserve">from a </w:t>
      </w:r>
      <w:r w:rsidR="009D4BEF" w:rsidRPr="53BDE6F3">
        <w:rPr>
          <w:rFonts w:cs="Arial"/>
          <w:b/>
          <w:bCs/>
        </w:rPr>
        <w:t>university</w:t>
      </w:r>
      <w:r w:rsidR="006B42A9" w:rsidRPr="53BDE6F3">
        <w:rPr>
          <w:rFonts w:cs="Arial"/>
          <w:b/>
          <w:bCs/>
        </w:rPr>
        <w:t xml:space="preserve"> department</w:t>
      </w:r>
      <w:r w:rsidR="4A3D70A3" w:rsidRPr="53BDE6F3">
        <w:rPr>
          <w:rFonts w:cs="Arial"/>
          <w:b/>
          <w:bCs/>
        </w:rPr>
        <w:t>/centre</w:t>
      </w:r>
      <w:r w:rsidR="006B647F" w:rsidRPr="53BDE6F3">
        <w:rPr>
          <w:rFonts w:cs="Arial"/>
        </w:rPr>
        <w:t xml:space="preserve"> </w:t>
      </w:r>
      <w:r w:rsidR="533DD594" w:rsidRPr="53BDE6F3">
        <w:rPr>
          <w:rFonts w:cs="Arial"/>
        </w:rPr>
        <w:t xml:space="preserve">to </w:t>
      </w:r>
      <w:r w:rsidR="006B647F" w:rsidRPr="53BDE6F3">
        <w:rPr>
          <w:rFonts w:cs="Arial"/>
        </w:rPr>
        <w:t xml:space="preserve">use the funding for Patient and Public Involvement (PPI) for </w:t>
      </w:r>
      <w:r w:rsidR="6510252B" w:rsidRPr="53BDE6F3">
        <w:rPr>
          <w:rFonts w:cs="Arial"/>
        </w:rPr>
        <w:t xml:space="preserve">multiple </w:t>
      </w:r>
      <w:r w:rsidR="006B647F" w:rsidRPr="53BDE6F3">
        <w:rPr>
          <w:rFonts w:cs="Arial"/>
        </w:rPr>
        <w:t>Fellowship applications</w:t>
      </w:r>
      <w:r w:rsidR="00E95665" w:rsidRPr="53BDE6F3">
        <w:rPr>
          <w:rFonts w:cs="Arial"/>
        </w:rPr>
        <w:t>.</w:t>
      </w:r>
    </w:p>
    <w:p w14:paraId="74C30DB7" w14:textId="709E0191" w:rsidR="006B647F" w:rsidRDefault="009D4BEF" w:rsidP="53BDE6F3">
      <w:pPr>
        <w:spacing w:after="120" w:line="276" w:lineRule="auto"/>
        <w:rPr>
          <w:rFonts w:cs="Arial"/>
        </w:rPr>
      </w:pPr>
      <w:r w:rsidRPr="53BDE6F3">
        <w:rPr>
          <w:rFonts w:cs="Arial"/>
        </w:rPr>
        <w:t xml:space="preserve">Each application </w:t>
      </w:r>
      <w:r w:rsidR="006B42A9" w:rsidRPr="53BDE6F3">
        <w:rPr>
          <w:rFonts w:cs="Arial"/>
        </w:rPr>
        <w:t xml:space="preserve">can apply for </w:t>
      </w:r>
      <w:r w:rsidR="100A5941" w:rsidRPr="53BDE6F3">
        <w:rPr>
          <w:rFonts w:cs="Arial"/>
        </w:rPr>
        <w:t xml:space="preserve">up to </w:t>
      </w:r>
      <w:r w:rsidR="006B42A9" w:rsidRPr="53BDE6F3">
        <w:rPr>
          <w:rFonts w:cs="Arial"/>
        </w:rPr>
        <w:t>£1,500.00.</w:t>
      </w:r>
    </w:p>
    <w:p w14:paraId="01FAB7FA" w14:textId="26277938" w:rsidR="006B42A9" w:rsidRDefault="006B42A9" w:rsidP="006B42A9">
      <w:pPr>
        <w:spacing w:after="120" w:line="276" w:lineRule="auto"/>
        <w:rPr>
          <w:rFonts w:cs="Arial"/>
          <w:szCs w:val="24"/>
        </w:rPr>
      </w:pPr>
      <w:r>
        <w:rPr>
          <w:rFonts w:cs="Arial"/>
          <w:szCs w:val="24"/>
        </w:rPr>
        <w:t>There are different application forms to complete</w:t>
      </w:r>
      <w:r w:rsidR="00E95665">
        <w:rPr>
          <w:rFonts w:cs="Arial"/>
          <w:szCs w:val="24"/>
        </w:rPr>
        <w:t xml:space="preserve"> depending on which type of applicant you are:</w:t>
      </w:r>
    </w:p>
    <w:p w14:paraId="69FF900B" w14:textId="516C5234" w:rsidR="00213C80" w:rsidRPr="00020658" w:rsidRDefault="00F00AE7" w:rsidP="00875A10">
      <w:pPr>
        <w:spacing w:after="120" w:line="276" w:lineRule="auto"/>
        <w:rPr>
          <w:rFonts w:cs="Arial"/>
          <w:b/>
          <w:bCs/>
          <w:szCs w:val="24"/>
        </w:rPr>
      </w:pPr>
      <w:r w:rsidRPr="00020658">
        <w:rPr>
          <w:rFonts w:cs="Arial"/>
          <w:b/>
          <w:bCs/>
        </w:rPr>
        <w:t>Individual</w:t>
      </w:r>
      <w:r w:rsidR="006B42A9" w:rsidRPr="00020658">
        <w:rPr>
          <w:rFonts w:cs="Arial"/>
          <w:b/>
          <w:bCs/>
        </w:rPr>
        <w:t>:</w:t>
      </w:r>
    </w:p>
    <w:p w14:paraId="10FA6178" w14:textId="3F79673F" w:rsidR="0056574D" w:rsidRPr="00020658" w:rsidRDefault="5ADB5A40" w:rsidP="53BDE6F3">
      <w:pPr>
        <w:spacing w:after="120" w:line="276" w:lineRule="auto"/>
        <w:rPr>
          <w:rFonts w:cs="Arial"/>
        </w:rPr>
      </w:pPr>
      <w:r w:rsidRPr="00020658">
        <w:rPr>
          <w:rFonts w:cs="Arial"/>
        </w:rPr>
        <w:t>The</w:t>
      </w:r>
      <w:r w:rsidR="00BD7206" w:rsidRPr="00020658">
        <w:rPr>
          <w:rFonts w:cs="Arial"/>
        </w:rPr>
        <w:t xml:space="preserve"> </w:t>
      </w:r>
      <w:r w:rsidR="00402FD8" w:rsidRPr="00020658">
        <w:rPr>
          <w:rFonts w:cs="Arial"/>
        </w:rPr>
        <w:t>application</w:t>
      </w:r>
      <w:r w:rsidR="0056574D" w:rsidRPr="00020658">
        <w:rPr>
          <w:rFonts w:cs="Arial"/>
        </w:rPr>
        <w:t xml:space="preserve"> involves a short form, with applicants asked: </w:t>
      </w:r>
    </w:p>
    <w:p w14:paraId="7079F01D" w14:textId="3E2B5377" w:rsidR="0056574D" w:rsidRPr="00020658" w:rsidRDefault="003476B4" w:rsidP="21FEA79F">
      <w:pPr>
        <w:pStyle w:val="ListParagraph"/>
        <w:numPr>
          <w:ilvl w:val="0"/>
          <w:numId w:val="4"/>
        </w:numPr>
        <w:spacing w:after="120" w:line="276" w:lineRule="auto"/>
        <w:contextualSpacing w:val="0"/>
        <w:rPr>
          <w:rFonts w:cs="Arial"/>
        </w:rPr>
      </w:pPr>
      <w:r w:rsidRPr="00020658">
        <w:rPr>
          <w:rFonts w:cs="Arial"/>
        </w:rPr>
        <w:t>T</w:t>
      </w:r>
      <w:r w:rsidR="0056574D" w:rsidRPr="00020658">
        <w:rPr>
          <w:rFonts w:cs="Arial"/>
        </w:rPr>
        <w:t>o explain the area of health they wish to research</w:t>
      </w:r>
    </w:p>
    <w:p w14:paraId="10FD793B" w14:textId="3A01DEAA" w:rsidR="0056574D" w:rsidRPr="00020658" w:rsidRDefault="003476B4" w:rsidP="00875A10">
      <w:pPr>
        <w:pStyle w:val="ListParagraph"/>
        <w:numPr>
          <w:ilvl w:val="0"/>
          <w:numId w:val="4"/>
        </w:numPr>
        <w:spacing w:after="120" w:line="276" w:lineRule="auto"/>
        <w:contextualSpacing w:val="0"/>
        <w:rPr>
          <w:rFonts w:cs="Arial"/>
          <w:szCs w:val="24"/>
        </w:rPr>
      </w:pPr>
      <w:r w:rsidRPr="00020658">
        <w:rPr>
          <w:rFonts w:cs="Arial"/>
        </w:rPr>
        <w:t>T</w:t>
      </w:r>
      <w:r w:rsidR="0056574D" w:rsidRPr="00020658">
        <w:rPr>
          <w:rFonts w:cs="Arial"/>
        </w:rPr>
        <w:t xml:space="preserve">o </w:t>
      </w:r>
      <w:r w:rsidR="00401AE9" w:rsidRPr="00020658">
        <w:rPr>
          <w:rFonts w:cs="Arial"/>
        </w:rPr>
        <w:t>outline your plans for Patient and Public involvement activities</w:t>
      </w:r>
    </w:p>
    <w:p w14:paraId="3A80630B" w14:textId="3EC06E06" w:rsidR="00401AE9" w:rsidRPr="00020658" w:rsidRDefault="003476B4" w:rsidP="00875A10">
      <w:pPr>
        <w:pStyle w:val="ListParagraph"/>
        <w:numPr>
          <w:ilvl w:val="0"/>
          <w:numId w:val="4"/>
        </w:numPr>
        <w:spacing w:after="120" w:line="276" w:lineRule="auto"/>
        <w:contextualSpacing w:val="0"/>
        <w:rPr>
          <w:rFonts w:cs="Arial"/>
          <w:szCs w:val="24"/>
        </w:rPr>
      </w:pPr>
      <w:r w:rsidRPr="00020658">
        <w:rPr>
          <w:rFonts w:cs="Arial"/>
          <w:szCs w:val="24"/>
        </w:rPr>
        <w:t xml:space="preserve">To explain how your fellowship contributes to </w:t>
      </w:r>
      <w:proofErr w:type="gramStart"/>
      <w:r w:rsidRPr="00020658">
        <w:rPr>
          <w:rFonts w:cs="Arial"/>
          <w:szCs w:val="24"/>
        </w:rPr>
        <w:t>University</w:t>
      </w:r>
      <w:proofErr w:type="gramEnd"/>
      <w:r w:rsidRPr="00020658">
        <w:rPr>
          <w:rFonts w:cs="Arial"/>
          <w:szCs w:val="24"/>
        </w:rPr>
        <w:t xml:space="preserve"> department, and the Integrated Care Board’s aim of Health and Care Research that makes a difference to those who need it most</w:t>
      </w:r>
    </w:p>
    <w:p w14:paraId="13BA9603" w14:textId="6E0FD5C8" w:rsidR="53BDE6F3" w:rsidRPr="00020658" w:rsidRDefault="53BDE6F3" w:rsidP="53BDE6F3">
      <w:pPr>
        <w:spacing w:after="0" w:line="240" w:lineRule="auto"/>
        <w:rPr>
          <w:rFonts w:cs="Arial"/>
          <w:b/>
          <w:bCs/>
        </w:rPr>
      </w:pPr>
    </w:p>
    <w:p w14:paraId="7549863F" w14:textId="77777777" w:rsidR="006B42A9" w:rsidRPr="00020658" w:rsidRDefault="006B42A9" w:rsidP="003029E6">
      <w:pPr>
        <w:spacing w:after="0" w:line="240" w:lineRule="auto"/>
        <w:rPr>
          <w:rFonts w:cs="Arial"/>
          <w:b/>
          <w:bCs/>
          <w:szCs w:val="24"/>
        </w:rPr>
      </w:pPr>
      <w:r w:rsidRPr="00020658">
        <w:rPr>
          <w:rFonts w:cs="Arial"/>
          <w:b/>
          <w:bCs/>
          <w:szCs w:val="24"/>
        </w:rPr>
        <w:t>University department:</w:t>
      </w:r>
    </w:p>
    <w:p w14:paraId="646E542A" w14:textId="77777777" w:rsidR="005E0C28" w:rsidRPr="00020658" w:rsidRDefault="005E0C28" w:rsidP="003029E6">
      <w:pPr>
        <w:spacing w:after="0" w:line="240" w:lineRule="auto"/>
        <w:rPr>
          <w:rFonts w:cs="Arial"/>
          <w:b/>
          <w:bCs/>
          <w:szCs w:val="24"/>
        </w:rPr>
      </w:pPr>
    </w:p>
    <w:p w14:paraId="4537FD8A" w14:textId="01170786" w:rsidR="005E0C28" w:rsidRPr="00020658" w:rsidRDefault="005E0C28" w:rsidP="53BDE6F3">
      <w:pPr>
        <w:spacing w:after="120" w:line="276" w:lineRule="auto"/>
        <w:rPr>
          <w:rFonts w:cs="Arial"/>
        </w:rPr>
      </w:pPr>
      <w:r w:rsidRPr="00020658">
        <w:rPr>
          <w:rFonts w:cs="Arial"/>
        </w:rPr>
        <w:t xml:space="preserve">The application involves a short form, with applicants asked: </w:t>
      </w:r>
    </w:p>
    <w:p w14:paraId="0C184C80" w14:textId="20EBEC6B" w:rsidR="00B02D25" w:rsidRPr="00020658" w:rsidRDefault="00B02D25" w:rsidP="21FEA79F">
      <w:pPr>
        <w:pStyle w:val="ListParagraph"/>
        <w:numPr>
          <w:ilvl w:val="0"/>
          <w:numId w:val="4"/>
        </w:numPr>
        <w:spacing w:after="120" w:line="276" w:lineRule="auto"/>
        <w:contextualSpacing w:val="0"/>
        <w:rPr>
          <w:rFonts w:cs="Arial"/>
        </w:rPr>
      </w:pPr>
      <w:r w:rsidRPr="00020658">
        <w:rPr>
          <w:rFonts w:cs="Arial"/>
        </w:rPr>
        <w:t>T</w:t>
      </w:r>
      <w:r w:rsidR="006B647F" w:rsidRPr="00020658">
        <w:rPr>
          <w:rFonts w:cs="Arial"/>
        </w:rPr>
        <w:t xml:space="preserve">o </w:t>
      </w:r>
      <w:r w:rsidRPr="00020658">
        <w:rPr>
          <w:rFonts w:cs="Arial"/>
        </w:rPr>
        <w:t>outline the health and care focus of your department, and how the department intends to develop and support academics careers.</w:t>
      </w:r>
    </w:p>
    <w:p w14:paraId="57BAA177" w14:textId="2C0CDA62" w:rsidR="00087C14" w:rsidRPr="00020658" w:rsidRDefault="00087C14" w:rsidP="006B647F">
      <w:pPr>
        <w:pStyle w:val="ListParagraph"/>
        <w:numPr>
          <w:ilvl w:val="0"/>
          <w:numId w:val="4"/>
        </w:numPr>
        <w:spacing w:after="120" w:line="276" w:lineRule="auto"/>
        <w:contextualSpacing w:val="0"/>
        <w:rPr>
          <w:rFonts w:cs="Arial"/>
          <w:szCs w:val="24"/>
        </w:rPr>
      </w:pPr>
      <w:r w:rsidRPr="00020658">
        <w:rPr>
          <w:rFonts w:cs="Arial"/>
        </w:rPr>
        <w:t>To outline the departments plans for Patient and Public Involvement activities to support fellowship development.</w:t>
      </w:r>
    </w:p>
    <w:p w14:paraId="219DD090" w14:textId="00D0E74E" w:rsidR="00020658" w:rsidRPr="00020658" w:rsidRDefault="00020658" w:rsidP="00A764F4">
      <w:pPr>
        <w:pStyle w:val="ListParagraph"/>
        <w:numPr>
          <w:ilvl w:val="0"/>
          <w:numId w:val="4"/>
        </w:numPr>
        <w:spacing w:after="120" w:line="276" w:lineRule="auto"/>
        <w:contextualSpacing w:val="0"/>
        <w:rPr>
          <w:rFonts w:cs="Arial"/>
          <w:szCs w:val="24"/>
          <w:u w:val="single"/>
        </w:rPr>
      </w:pPr>
      <w:r w:rsidRPr="00020658">
        <w:rPr>
          <w:rFonts w:cs="Arial"/>
          <w:szCs w:val="24"/>
        </w:rPr>
        <w:t>To explain how you will ensure these funds contribute to the Integrated Care Board’s aim of Health and Care Research that makes a difference to those who need it most</w:t>
      </w:r>
    </w:p>
    <w:p w14:paraId="726156F7" w14:textId="77777777" w:rsidR="00020658" w:rsidRDefault="00020658">
      <w:pPr>
        <w:rPr>
          <w:rFonts w:cs="Arial"/>
          <w:szCs w:val="24"/>
          <w:u w:val="single"/>
        </w:rPr>
      </w:pPr>
      <w:r>
        <w:rPr>
          <w:rFonts w:cs="Arial"/>
          <w:szCs w:val="24"/>
          <w:u w:val="single"/>
        </w:rPr>
        <w:br w:type="page"/>
      </w:r>
    </w:p>
    <w:p w14:paraId="7DB44DC4" w14:textId="716CB4CF" w:rsidR="00690D93" w:rsidRPr="00020658" w:rsidRDefault="002F52C7" w:rsidP="00020658">
      <w:pPr>
        <w:spacing w:after="120" w:line="276" w:lineRule="auto"/>
        <w:rPr>
          <w:rFonts w:cs="Arial"/>
          <w:szCs w:val="24"/>
          <w:u w:val="single"/>
        </w:rPr>
      </w:pPr>
      <w:r w:rsidRPr="00020658">
        <w:rPr>
          <w:rFonts w:cs="Arial"/>
          <w:szCs w:val="24"/>
          <w:u w:val="single"/>
        </w:rPr>
        <w:lastRenderedPageBreak/>
        <w:t>Fellowships available:</w:t>
      </w:r>
    </w:p>
    <w:p w14:paraId="103A3CE7" w14:textId="482C9569" w:rsidR="0097704A" w:rsidRDefault="0097704A" w:rsidP="0097704A">
      <w:pPr>
        <w:rPr>
          <w:rFonts w:cs="Arial"/>
          <w:bCs/>
          <w:szCs w:val="24"/>
        </w:rPr>
      </w:pPr>
      <w:r>
        <w:rPr>
          <w:rFonts w:cs="Arial"/>
          <w:bCs/>
          <w:szCs w:val="24"/>
        </w:rPr>
        <w:t>Please see below some possible Fellowship schemes to apply for</w:t>
      </w:r>
      <w:r w:rsidR="00020658">
        <w:rPr>
          <w:rFonts w:cs="Arial"/>
          <w:bCs/>
          <w:szCs w:val="24"/>
        </w:rPr>
        <w:t xml:space="preserve"> (Links embedded)</w:t>
      </w:r>
      <w:r>
        <w:rPr>
          <w:rFonts w:cs="Arial"/>
          <w:bCs/>
          <w:szCs w:val="24"/>
        </w:rPr>
        <w:t>.</w:t>
      </w:r>
    </w:p>
    <w:p w14:paraId="0429DC90" w14:textId="253F21D1" w:rsidR="00690D93" w:rsidRPr="00690D93" w:rsidRDefault="0097704A" w:rsidP="0097704A">
      <w:pPr>
        <w:spacing w:after="120" w:line="276" w:lineRule="auto"/>
        <w:rPr>
          <w:rFonts w:cs="Arial"/>
          <w:szCs w:val="24"/>
          <w:highlight w:val="yellow"/>
        </w:rPr>
      </w:pPr>
      <w:r w:rsidRPr="00E94C92">
        <w:rPr>
          <w:rFonts w:cs="Arial"/>
          <w:bCs/>
          <w:i/>
          <w:iCs/>
          <w:szCs w:val="24"/>
        </w:rPr>
        <w:t>Please be aware there are more fellowships schemes available than those listed below.</w:t>
      </w:r>
    </w:p>
    <w:p w14:paraId="47C07CFF" w14:textId="4CD24CF4" w:rsidR="00690D93" w:rsidRPr="00690D93" w:rsidRDefault="00690D93" w:rsidP="00690D93">
      <w:pPr>
        <w:pStyle w:val="ListParagraph"/>
        <w:numPr>
          <w:ilvl w:val="0"/>
          <w:numId w:val="4"/>
        </w:numPr>
        <w:rPr>
          <w:rFonts w:cs="Arial"/>
          <w:szCs w:val="24"/>
        </w:rPr>
      </w:pPr>
      <w:hyperlink r:id="rId13" w:history="1">
        <w:r w:rsidRPr="00690D93">
          <w:rPr>
            <w:rStyle w:val="Hyperlink"/>
            <w:rFonts w:cs="Arial"/>
            <w:color w:val="auto"/>
            <w:szCs w:val="24"/>
          </w:rPr>
          <w:t>NIHR Predoctoral Fellowship</w:t>
        </w:r>
      </w:hyperlink>
      <w:r w:rsidRPr="00690D93">
        <w:rPr>
          <w:rFonts w:cs="Arial"/>
          <w:szCs w:val="24"/>
        </w:rPr>
        <w:t xml:space="preserve"> </w:t>
      </w:r>
    </w:p>
    <w:p w14:paraId="3E8816C8" w14:textId="244FF75F" w:rsidR="00690D93" w:rsidRPr="00690D93" w:rsidRDefault="00690D93" w:rsidP="00690D93">
      <w:pPr>
        <w:pStyle w:val="ListParagraph"/>
        <w:numPr>
          <w:ilvl w:val="0"/>
          <w:numId w:val="4"/>
        </w:numPr>
        <w:rPr>
          <w:rFonts w:cs="Arial"/>
        </w:rPr>
      </w:pPr>
      <w:hyperlink r:id="rId14" w:history="1">
        <w:r w:rsidRPr="00690D93">
          <w:rPr>
            <w:rStyle w:val="Hyperlink"/>
            <w:rFonts w:cs="Arial"/>
            <w:color w:val="auto"/>
          </w:rPr>
          <w:t>NIHR Development and Skills Enhancement Award</w:t>
        </w:r>
      </w:hyperlink>
    </w:p>
    <w:p w14:paraId="05DECFD3" w14:textId="37CBE9CD" w:rsidR="00690D93" w:rsidRPr="00690D93" w:rsidRDefault="00690D93" w:rsidP="00690D93">
      <w:pPr>
        <w:pStyle w:val="ListParagraph"/>
        <w:numPr>
          <w:ilvl w:val="0"/>
          <w:numId w:val="4"/>
        </w:numPr>
        <w:rPr>
          <w:rFonts w:cs="Arial"/>
          <w:szCs w:val="24"/>
        </w:rPr>
      </w:pPr>
      <w:hyperlink r:id="rId15" w:history="1">
        <w:r w:rsidRPr="00690D93">
          <w:rPr>
            <w:rStyle w:val="Hyperlink"/>
            <w:rFonts w:cs="Arial"/>
            <w:color w:val="auto"/>
            <w:szCs w:val="24"/>
          </w:rPr>
          <w:t>NIHR Doctoral Fellowship</w:t>
        </w:r>
      </w:hyperlink>
      <w:r w:rsidRPr="00690D93">
        <w:rPr>
          <w:rFonts w:cs="Arial"/>
          <w:szCs w:val="24"/>
        </w:rPr>
        <w:t xml:space="preserve"> </w:t>
      </w:r>
    </w:p>
    <w:p w14:paraId="4FD78AF9" w14:textId="4E268631" w:rsidR="00690D93" w:rsidRPr="00690D93" w:rsidRDefault="00690D93" w:rsidP="00690D93">
      <w:pPr>
        <w:pStyle w:val="ListParagraph"/>
        <w:numPr>
          <w:ilvl w:val="0"/>
          <w:numId w:val="4"/>
        </w:numPr>
        <w:rPr>
          <w:rStyle w:val="Hyperlink"/>
          <w:color w:val="auto"/>
        </w:rPr>
      </w:pPr>
      <w:hyperlink r:id="rId16" w:history="1">
        <w:r w:rsidRPr="00690D93">
          <w:rPr>
            <w:rStyle w:val="Hyperlink"/>
            <w:rFonts w:cs="Arial"/>
            <w:color w:val="auto"/>
            <w:szCs w:val="24"/>
          </w:rPr>
          <w:t>NIHR Postdoctoral Fellowship</w:t>
        </w:r>
      </w:hyperlink>
    </w:p>
    <w:p w14:paraId="1AFB4A93" w14:textId="596B8854" w:rsidR="00690D93" w:rsidRPr="008240F4" w:rsidRDefault="00690D93" w:rsidP="00690D93">
      <w:pPr>
        <w:pStyle w:val="ListParagraph"/>
        <w:numPr>
          <w:ilvl w:val="0"/>
          <w:numId w:val="4"/>
        </w:numPr>
      </w:pPr>
      <w:hyperlink r:id="rId17" w:history="1">
        <w:r w:rsidRPr="00690D93">
          <w:rPr>
            <w:rStyle w:val="Hyperlink"/>
            <w:rFonts w:cs="Arial"/>
            <w:color w:val="auto"/>
            <w:szCs w:val="24"/>
          </w:rPr>
          <w:t>NIHR Professorships and Senior Investigator Award</w:t>
        </w:r>
      </w:hyperlink>
    </w:p>
    <w:p w14:paraId="3568B442" w14:textId="374E10FB" w:rsidR="00690D93" w:rsidRPr="00690D93" w:rsidRDefault="00690D93" w:rsidP="00690D93">
      <w:pPr>
        <w:pStyle w:val="ListParagraph"/>
        <w:numPr>
          <w:ilvl w:val="0"/>
          <w:numId w:val="4"/>
        </w:numPr>
        <w:rPr>
          <w:rFonts w:cs="Arial"/>
          <w:szCs w:val="24"/>
        </w:rPr>
      </w:pPr>
      <w:hyperlink r:id="rId18" w:history="1">
        <w:r w:rsidRPr="00690D93">
          <w:rPr>
            <w:rStyle w:val="Hyperlink"/>
            <w:rFonts w:cs="Arial"/>
            <w:color w:val="auto"/>
            <w:szCs w:val="24"/>
          </w:rPr>
          <w:t>Health Foundation Fellowship</w:t>
        </w:r>
      </w:hyperlink>
      <w:r w:rsidRPr="00690D93">
        <w:rPr>
          <w:rFonts w:cs="Arial"/>
          <w:szCs w:val="24"/>
        </w:rPr>
        <w:t xml:space="preserve"> </w:t>
      </w:r>
    </w:p>
    <w:p w14:paraId="2B849876" w14:textId="729ACA41" w:rsidR="002F52C7" w:rsidRDefault="00690D93" w:rsidP="002F52C7">
      <w:pPr>
        <w:pStyle w:val="ListParagraph"/>
        <w:numPr>
          <w:ilvl w:val="0"/>
          <w:numId w:val="4"/>
        </w:numPr>
        <w:rPr>
          <w:rFonts w:cs="Arial"/>
          <w:szCs w:val="24"/>
        </w:rPr>
      </w:pPr>
      <w:hyperlink r:id="rId19" w:history="1">
        <w:proofErr w:type="spellStart"/>
        <w:r w:rsidRPr="00690D93">
          <w:rPr>
            <w:rStyle w:val="Hyperlink"/>
            <w:rFonts w:cs="Arial"/>
            <w:color w:val="auto"/>
            <w:szCs w:val="24"/>
          </w:rPr>
          <w:t>Wellcome</w:t>
        </w:r>
        <w:proofErr w:type="spellEnd"/>
        <w:r w:rsidRPr="00690D93">
          <w:rPr>
            <w:rStyle w:val="Hyperlink"/>
            <w:rFonts w:cs="Arial"/>
            <w:color w:val="auto"/>
            <w:szCs w:val="24"/>
          </w:rPr>
          <w:t xml:space="preserve"> Trust</w:t>
        </w:r>
      </w:hyperlink>
      <w:r w:rsidRPr="00690D93">
        <w:rPr>
          <w:rFonts w:cs="Arial"/>
          <w:szCs w:val="24"/>
        </w:rPr>
        <w:t xml:space="preserve"> Fellowship Awards </w:t>
      </w:r>
    </w:p>
    <w:p w14:paraId="357AD314" w14:textId="77777777" w:rsidR="00020658" w:rsidRDefault="00690D93" w:rsidP="0056574D">
      <w:pPr>
        <w:pStyle w:val="ListParagraph"/>
        <w:numPr>
          <w:ilvl w:val="0"/>
          <w:numId w:val="4"/>
        </w:numPr>
        <w:rPr>
          <w:rFonts w:cs="Arial"/>
          <w:szCs w:val="24"/>
        </w:rPr>
      </w:pPr>
      <w:hyperlink r:id="rId20" w:history="1">
        <w:r w:rsidRPr="002F52C7">
          <w:rPr>
            <w:rStyle w:val="Hyperlink"/>
            <w:rFonts w:cs="Arial"/>
            <w:color w:val="auto"/>
          </w:rPr>
          <w:t>UKRI Fellowship</w:t>
        </w:r>
      </w:hyperlink>
      <w:r w:rsidRPr="002F52C7">
        <w:rPr>
          <w:rFonts w:cs="Arial"/>
        </w:rPr>
        <w:t xml:space="preserve"> </w:t>
      </w:r>
    </w:p>
    <w:p w14:paraId="634211D7" w14:textId="77777777" w:rsidR="00020658" w:rsidRDefault="00020658" w:rsidP="00020658">
      <w:pPr>
        <w:pStyle w:val="ListParagraph"/>
        <w:rPr>
          <w:rFonts w:cs="Arial"/>
          <w:szCs w:val="24"/>
        </w:rPr>
      </w:pPr>
    </w:p>
    <w:p w14:paraId="7CD99153" w14:textId="440086D9" w:rsidR="0056574D" w:rsidRPr="00020658" w:rsidRDefault="0056574D" w:rsidP="00020658">
      <w:pPr>
        <w:rPr>
          <w:rFonts w:cs="Arial"/>
          <w:szCs w:val="24"/>
        </w:rPr>
      </w:pPr>
      <w:r w:rsidRPr="00020658">
        <w:rPr>
          <w:rFonts w:eastAsia="Times New Roman"/>
          <w:b/>
          <w:bCs/>
          <w:color w:val="003087"/>
          <w:sz w:val="56"/>
          <w:szCs w:val="56"/>
        </w:rPr>
        <w:t>ICB Priorities</w:t>
      </w:r>
    </w:p>
    <w:p w14:paraId="73482EC7" w14:textId="7481F4DB" w:rsidR="0056574D" w:rsidRDefault="004A2A19" w:rsidP="0DE58183">
      <w:r>
        <w:rPr>
          <w:rFonts w:eastAsia="Times New Roman"/>
          <w:b/>
          <w:bCs/>
          <w:noProof/>
          <w:color w:val="003087"/>
          <w:sz w:val="56"/>
          <w:szCs w:val="56"/>
        </w:rPr>
        <w:drawing>
          <wp:anchor distT="0" distB="0" distL="114300" distR="114300" simplePos="0" relativeHeight="251658242" behindDoc="1" locked="0" layoutInCell="1" allowOverlap="1" wp14:anchorId="0A46C0C7" wp14:editId="1154C3D6">
            <wp:simplePos x="0" y="0"/>
            <wp:positionH relativeFrom="margin">
              <wp:posOffset>-121423</wp:posOffset>
            </wp:positionH>
            <wp:positionV relativeFrom="paragraph">
              <wp:posOffset>274320</wp:posOffset>
            </wp:positionV>
            <wp:extent cx="6558915" cy="4643120"/>
            <wp:effectExtent l="0" t="0" r="0" b="5080"/>
            <wp:wrapTight wrapText="bothSides">
              <wp:wrapPolygon edited="0">
                <wp:start x="0" y="0"/>
                <wp:lineTo x="0" y="21535"/>
                <wp:lineTo x="21518" y="21535"/>
                <wp:lineTo x="21518" y="0"/>
                <wp:lineTo x="0" y="0"/>
              </wp:wrapPolygon>
            </wp:wrapTight>
            <wp:docPr id="264740026" name="Picture 1" descr="Healthier Together Integrated Care Stratgy on a page infographic"/>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264740026" name="Picture 1" descr="Healthier Together Integrated Care Stratgy on a page infographic"/>
                    <pic:cNvPicPr/>
                  </pic:nvPicPr>
                  <pic:blipFill>
                    <a:blip r:embed="rId21"/>
                    <a:stretch>
                      <a:fillRect/>
                    </a:stretch>
                  </pic:blipFill>
                  <pic:spPr>
                    <a:xfrm>
                      <a:off x="0" y="0"/>
                      <a:ext cx="6558915" cy="4643120"/>
                    </a:xfrm>
                    <a:prstGeom prst="rect">
                      <a:avLst/>
                    </a:prstGeom>
                  </pic:spPr>
                </pic:pic>
              </a:graphicData>
            </a:graphic>
            <wp14:sizeRelH relativeFrom="margin">
              <wp14:pctWidth>0</wp14:pctWidth>
            </wp14:sizeRelH>
            <wp14:sizeRelV relativeFrom="margin">
              <wp14:pctHeight>0</wp14:pctHeight>
            </wp14:sizeRelV>
          </wp:anchor>
        </w:drawing>
      </w:r>
    </w:p>
    <w:p w14:paraId="2189614F" w14:textId="7C9E717A" w:rsidR="0056574D" w:rsidRPr="0056574D" w:rsidRDefault="0056574D" w:rsidP="0056574D"/>
    <w:p w14:paraId="6A884C44" w14:textId="5664D812" w:rsidR="009D32ED" w:rsidRDefault="009D32ED" w:rsidP="00FB0F04">
      <w:pPr>
        <w:pStyle w:val="Title"/>
        <w:spacing w:line="276" w:lineRule="auto"/>
        <w:outlineLvl w:val="0"/>
      </w:pPr>
      <w:bookmarkStart w:id="1" w:name="_Toc227064390"/>
      <w:r>
        <w:rPr>
          <w:rFonts w:ascii="Arial" w:eastAsia="Times New Roman" w:hAnsi="Arial" w:cstheme="minorBidi"/>
          <w:b/>
          <w:bCs/>
          <w:color w:val="003087"/>
          <w:spacing w:val="0"/>
          <w:kern w:val="0"/>
        </w:rPr>
        <w:lastRenderedPageBreak/>
        <w:t>Areas of Research Interest</w:t>
      </w:r>
      <w:bookmarkEnd w:id="1"/>
    </w:p>
    <w:p w14:paraId="09E2CCF0" w14:textId="77777777" w:rsidR="009D32ED" w:rsidRPr="00875A10" w:rsidRDefault="009D32ED" w:rsidP="00875A10">
      <w:pPr>
        <w:spacing w:after="120" w:line="276" w:lineRule="auto"/>
        <w:rPr>
          <w:rFonts w:cs="Arial"/>
          <w:szCs w:val="24"/>
        </w:rPr>
      </w:pPr>
      <w:r w:rsidRPr="00875A10">
        <w:rPr>
          <w:rFonts w:cs="Arial"/>
          <w:szCs w:val="24"/>
        </w:rPr>
        <w:t>Areas of Research Interest (ARIs) are specific topics or issues that the government is interested in.</w:t>
      </w:r>
    </w:p>
    <w:p w14:paraId="1CA17ABA" w14:textId="65D52F9C" w:rsidR="009D32ED" w:rsidRPr="00875A10" w:rsidRDefault="009D32ED" w:rsidP="00875A10">
      <w:pPr>
        <w:spacing w:after="120" w:line="276" w:lineRule="auto"/>
        <w:rPr>
          <w:rFonts w:cs="Arial"/>
          <w:szCs w:val="24"/>
        </w:rPr>
      </w:pPr>
      <w:r w:rsidRPr="00875A10">
        <w:rPr>
          <w:rFonts w:cs="Arial"/>
          <w:szCs w:val="24"/>
        </w:rPr>
        <w:t>They are a way for government organisations to indicate that they’re keen to hear research evidence or insights related to that area.</w:t>
      </w:r>
    </w:p>
    <w:p w14:paraId="36D4CAE5" w14:textId="72CB92E0" w:rsidR="009D32ED" w:rsidRPr="00875A10" w:rsidRDefault="009D32ED" w:rsidP="00875A10">
      <w:pPr>
        <w:spacing w:after="120" w:line="276" w:lineRule="auto"/>
        <w:rPr>
          <w:rFonts w:cs="Arial"/>
          <w:szCs w:val="24"/>
        </w:rPr>
      </w:pPr>
      <w:r w:rsidRPr="00875A10">
        <w:rPr>
          <w:rFonts w:cs="Arial"/>
          <w:szCs w:val="24"/>
        </w:rPr>
        <w:t>ARIs are wide-ranging and can cover anything from economic and social policy to international relations and national security. By identifying ARIs, the civil service can ensure that research efforts are targeted where evidence is most needed to inform policy decisions and improve government performance.</w:t>
      </w:r>
    </w:p>
    <w:p w14:paraId="093ADC8A" w14:textId="5683DE13" w:rsidR="0056574D" w:rsidRPr="00875A10" w:rsidRDefault="009D32ED" w:rsidP="00875A10">
      <w:pPr>
        <w:spacing w:line="276" w:lineRule="auto"/>
        <w:rPr>
          <w:rFonts w:cs="Arial"/>
          <w:szCs w:val="24"/>
        </w:rPr>
      </w:pPr>
      <w:hyperlink r:id="rId22" w:history="1">
        <w:r w:rsidRPr="00875A10">
          <w:rPr>
            <w:rStyle w:val="Hyperlink"/>
            <w:rFonts w:eastAsia="Times New Roman" w:cs="Arial"/>
            <w:b/>
            <w:bCs/>
            <w:szCs w:val="24"/>
          </w:rPr>
          <w:t>ARI Database | Search, browse or analyse Areas of Research Interest (ARIs) from UK governmental bodies.</w:t>
        </w:r>
      </w:hyperlink>
    </w:p>
    <w:p w14:paraId="75B93FE2" w14:textId="5ED4C353" w:rsidR="006C767E" w:rsidRPr="00710EC3" w:rsidRDefault="0056574D" w:rsidP="003029E6">
      <w:pPr>
        <w:spacing w:line="240" w:lineRule="auto"/>
        <w:rPr>
          <w:rFonts w:eastAsia="Times New Roman"/>
          <w:b/>
          <w:bCs/>
          <w:color w:val="003087"/>
          <w:sz w:val="56"/>
          <w:szCs w:val="56"/>
        </w:rPr>
      </w:pPr>
      <w:r w:rsidRPr="00710EC3">
        <w:rPr>
          <w:rFonts w:eastAsia="Times New Roman"/>
          <w:b/>
          <w:bCs/>
          <w:color w:val="003087"/>
          <w:sz w:val="56"/>
          <w:szCs w:val="56"/>
        </w:rPr>
        <w:t>References</w:t>
      </w:r>
    </w:p>
    <w:p w14:paraId="69829BA7" w14:textId="77777777" w:rsidR="0056574D" w:rsidRPr="00875A10" w:rsidRDefault="0056574D" w:rsidP="003A1A80">
      <w:pPr>
        <w:spacing w:line="276" w:lineRule="auto"/>
        <w:rPr>
          <w:rFonts w:cs="Arial"/>
          <w:szCs w:val="24"/>
        </w:rPr>
      </w:pPr>
      <w:r w:rsidRPr="00875A10">
        <w:rPr>
          <w:rFonts w:cs="Arial"/>
          <w:szCs w:val="24"/>
        </w:rPr>
        <w:t xml:space="preserve">References can be supplied, either embedded into the answer, added as a list to the end of the application or as a separate document. </w:t>
      </w:r>
    </w:p>
    <w:p w14:paraId="529A48AF" w14:textId="77777777" w:rsidR="0056574D" w:rsidRDefault="0056574D" w:rsidP="003029E6">
      <w:pPr>
        <w:spacing w:line="240" w:lineRule="auto"/>
        <w:rPr>
          <w:rFonts w:cs="Arial"/>
          <w:szCs w:val="24"/>
        </w:rPr>
      </w:pPr>
    </w:p>
    <w:p w14:paraId="4233F27A" w14:textId="0D4283F8" w:rsidR="006C767E" w:rsidRPr="006C767E" w:rsidRDefault="4FE8989E" w:rsidP="53BDE6F3">
      <w:pPr>
        <w:spacing w:line="240" w:lineRule="auto"/>
        <w:rPr>
          <w:rFonts w:eastAsia="Times New Roman"/>
          <w:b/>
          <w:bCs/>
          <w:color w:val="003087"/>
          <w:sz w:val="56"/>
          <w:szCs w:val="56"/>
        </w:rPr>
      </w:pPr>
      <w:r w:rsidRPr="53BDE6F3">
        <w:rPr>
          <w:rFonts w:eastAsia="Times New Roman"/>
          <w:b/>
          <w:bCs/>
          <w:color w:val="003087"/>
          <w:sz w:val="56"/>
          <w:szCs w:val="56"/>
        </w:rPr>
        <w:t xml:space="preserve">Review </w:t>
      </w:r>
    </w:p>
    <w:p w14:paraId="3E5FCF35" w14:textId="41FB3DC6" w:rsidR="0056574D" w:rsidRPr="00875A10" w:rsidRDefault="0056574D" w:rsidP="00875A10">
      <w:pPr>
        <w:spacing w:after="120" w:line="276" w:lineRule="auto"/>
        <w:rPr>
          <w:rFonts w:cs="Arial"/>
          <w:szCs w:val="24"/>
        </w:rPr>
      </w:pPr>
      <w:r w:rsidRPr="00875A10">
        <w:rPr>
          <w:rFonts w:cs="Arial"/>
          <w:szCs w:val="24"/>
        </w:rPr>
        <w:t xml:space="preserve">Our aim is to ensure that our RCF investments compliment health and care priorities, and that the resultant submissions are strong and have a good chance of being approved for funding by </w:t>
      </w:r>
      <w:r w:rsidR="00DD1FB1">
        <w:rPr>
          <w:rFonts w:cs="Arial"/>
          <w:szCs w:val="24"/>
        </w:rPr>
        <w:t>the various fellowship schemes available.</w:t>
      </w:r>
      <w:r w:rsidRPr="00875A10">
        <w:rPr>
          <w:rFonts w:cs="Arial"/>
          <w:szCs w:val="24"/>
        </w:rPr>
        <w:t xml:space="preserve"> </w:t>
      </w:r>
    </w:p>
    <w:p w14:paraId="2C5B0376" w14:textId="77777777" w:rsidR="0056574D" w:rsidRPr="00875A10" w:rsidRDefault="0056574D" w:rsidP="00875A10">
      <w:pPr>
        <w:pStyle w:val="Heading2"/>
        <w:spacing w:after="120" w:line="276" w:lineRule="auto"/>
        <w:rPr>
          <w:rFonts w:ascii="Arial" w:hAnsi="Arial" w:cs="Arial"/>
          <w:b/>
          <w:bCs/>
          <w:color w:val="auto"/>
          <w:sz w:val="24"/>
          <w:szCs w:val="24"/>
          <w:u w:val="single"/>
        </w:rPr>
      </w:pPr>
      <w:bookmarkStart w:id="2" w:name="_Toc227064391"/>
      <w:r w:rsidRPr="00875A10">
        <w:rPr>
          <w:rFonts w:ascii="Arial" w:hAnsi="Arial" w:cs="Arial"/>
          <w:color w:val="auto"/>
          <w:sz w:val="24"/>
          <w:szCs w:val="24"/>
          <w:u w:val="single"/>
        </w:rPr>
        <w:t>Process</w:t>
      </w:r>
      <w:bookmarkEnd w:id="2"/>
    </w:p>
    <w:p w14:paraId="3AA08D6D" w14:textId="77777777" w:rsidR="0056574D" w:rsidRPr="003A1A80" w:rsidRDefault="0056574D" w:rsidP="00875A10">
      <w:pPr>
        <w:pStyle w:val="Default"/>
        <w:spacing w:after="120" w:line="276" w:lineRule="auto"/>
        <w:rPr>
          <w:b/>
          <w:bCs/>
        </w:rPr>
      </w:pPr>
      <w:r w:rsidRPr="003A1A80">
        <w:rPr>
          <w:b/>
          <w:bCs/>
        </w:rPr>
        <w:t xml:space="preserve">Step 1 Remit Check </w:t>
      </w:r>
    </w:p>
    <w:p w14:paraId="4A626A89" w14:textId="57E34A6A" w:rsidR="006D0A43" w:rsidRPr="003A1A80" w:rsidRDefault="00F61C68" w:rsidP="00875A10">
      <w:pPr>
        <w:pStyle w:val="Default"/>
        <w:spacing w:after="120" w:line="276" w:lineRule="auto"/>
      </w:pPr>
      <w:r w:rsidRPr="003A1A80">
        <w:t>T</w:t>
      </w:r>
      <w:r w:rsidR="0056574D" w:rsidRPr="003A1A80">
        <w:t xml:space="preserve">he ICB Research Team </w:t>
      </w:r>
      <w:r w:rsidRPr="003A1A80">
        <w:t xml:space="preserve">reviews to ensure </w:t>
      </w:r>
      <w:r w:rsidR="0056574D" w:rsidRPr="003A1A80">
        <w:t xml:space="preserve">that the topic </w:t>
      </w:r>
      <w:r w:rsidRPr="003A1A80">
        <w:t xml:space="preserve">is </w:t>
      </w:r>
      <w:r w:rsidR="0056574D" w:rsidRPr="003A1A80">
        <w:t xml:space="preserve">within the ICB’s remit and </w:t>
      </w:r>
      <w:r w:rsidR="00E21CBF" w:rsidRPr="003A1A80">
        <w:t xml:space="preserve">completes a </w:t>
      </w:r>
      <w:r w:rsidR="0056574D" w:rsidRPr="003A1A80">
        <w:t xml:space="preserve">search for existing literature and research funding that would make the RCF application unlikely to secure NIHR funding. </w:t>
      </w:r>
    </w:p>
    <w:p w14:paraId="3C9DEA0E" w14:textId="2E905C57" w:rsidR="006D0A43" w:rsidRPr="003A1A80" w:rsidRDefault="00840FAA" w:rsidP="00875A10">
      <w:pPr>
        <w:pStyle w:val="Default"/>
        <w:spacing w:after="120" w:line="276" w:lineRule="auto"/>
      </w:pPr>
      <w:r w:rsidRPr="003A1A80">
        <w:t xml:space="preserve">The review also confirms that the project is research. </w:t>
      </w:r>
      <w:r w:rsidR="006D0A43" w:rsidRPr="003A1A80">
        <w:t>The term research means different things to different people, but </w:t>
      </w:r>
      <w:r w:rsidR="00803A8F" w:rsidRPr="003A1A80">
        <w:t>for Research Capability Funding purposes</w:t>
      </w:r>
      <w:r w:rsidR="00F76DC7" w:rsidRPr="003A1A80">
        <w:t xml:space="preserve">, research </w:t>
      </w:r>
      <w:r w:rsidR="006D0A43" w:rsidRPr="003A1A80">
        <w:t>is</w:t>
      </w:r>
      <w:r w:rsidR="00E515B5" w:rsidRPr="003A1A80">
        <w:t xml:space="preserve"> defined by the </w:t>
      </w:r>
      <w:r w:rsidR="00E23CE9" w:rsidRPr="003A1A80">
        <w:t>Department of Health and Social Care</w:t>
      </w:r>
      <w:r w:rsidR="00911F4F" w:rsidRPr="003A1A80">
        <w:t xml:space="preserve"> (DHSC</w:t>
      </w:r>
      <w:r w:rsidR="00E23CE9" w:rsidRPr="003A1A80">
        <w:t xml:space="preserve"> as</w:t>
      </w:r>
      <w:r w:rsidR="006D0A43" w:rsidRPr="003A1A80">
        <w:t xml:space="preserve"> “The attempt to derive generalisable new knowledge by addressing clearly defined questions with systematic and rigorous methods.”</w:t>
      </w:r>
      <w:r w:rsidR="008E25EA" w:rsidRPr="003A1A80">
        <w:t xml:space="preserve"> </w:t>
      </w:r>
      <w:r w:rsidR="007A156D" w:rsidRPr="00875A10">
        <w:rPr>
          <w:rFonts w:eastAsia="Times New Roman"/>
          <w:color w:val="auto"/>
          <w:lang w:eastAsia="en-US"/>
        </w:rPr>
        <w:t xml:space="preserve"> </w:t>
      </w:r>
      <w:r w:rsidR="007A156D" w:rsidRPr="003A1A80">
        <w:t xml:space="preserve">We </w:t>
      </w:r>
      <w:proofErr w:type="gramStart"/>
      <w:r w:rsidR="007A156D" w:rsidRPr="003A1A80">
        <w:t>are not able to</w:t>
      </w:r>
      <w:proofErr w:type="gramEnd"/>
      <w:r w:rsidR="007A156D" w:rsidRPr="003A1A80">
        <w:t xml:space="preserve"> award funding for evaluations, audits or service improvement projects for existing services.</w:t>
      </w:r>
    </w:p>
    <w:p w14:paraId="372F5B4E" w14:textId="782DE0E8" w:rsidR="006D0A43" w:rsidRPr="003A1A80" w:rsidRDefault="006D0A43" w:rsidP="00875A10">
      <w:pPr>
        <w:pStyle w:val="Default"/>
        <w:spacing w:after="120" w:line="276" w:lineRule="auto"/>
      </w:pPr>
      <w:r w:rsidRPr="003A1A80">
        <w:t>For further information please se</w:t>
      </w:r>
      <w:r w:rsidR="00EE504C" w:rsidRPr="003A1A80">
        <w:t xml:space="preserve">e the </w:t>
      </w:r>
      <w:hyperlink r:id="rId23" w:anchor="letter-r" w:history="1">
        <w:r w:rsidR="00EE504C" w:rsidRPr="003A1A80">
          <w:rPr>
            <w:rStyle w:val="Hyperlink"/>
          </w:rPr>
          <w:t>NIHR Glossary</w:t>
        </w:r>
      </w:hyperlink>
    </w:p>
    <w:p w14:paraId="125F249C" w14:textId="77777777" w:rsidR="00EC5522" w:rsidRDefault="00EC5522">
      <w:pPr>
        <w:rPr>
          <w:rFonts w:eastAsia="Calibri" w:cs="Arial"/>
          <w:b/>
          <w:bCs/>
          <w:color w:val="000000"/>
          <w:szCs w:val="24"/>
          <w:lang w:eastAsia="en-GB"/>
        </w:rPr>
      </w:pPr>
      <w:r>
        <w:rPr>
          <w:b/>
          <w:bCs/>
        </w:rPr>
        <w:br w:type="page"/>
      </w:r>
    </w:p>
    <w:p w14:paraId="1946CBA8" w14:textId="5F8F2A85" w:rsidR="0056574D" w:rsidRPr="003A1A80" w:rsidRDefault="0056574D" w:rsidP="00875A10">
      <w:pPr>
        <w:pStyle w:val="Default"/>
        <w:spacing w:after="120" w:line="276" w:lineRule="auto"/>
      </w:pPr>
      <w:r w:rsidRPr="003A1A80">
        <w:rPr>
          <w:b/>
          <w:bCs/>
        </w:rPr>
        <w:lastRenderedPageBreak/>
        <w:t>Step 2 Review</w:t>
      </w:r>
      <w:r w:rsidRPr="003A1A80">
        <w:t xml:space="preserve"> </w:t>
      </w:r>
    </w:p>
    <w:p w14:paraId="64988ED8" w14:textId="1D6B8E4F" w:rsidR="0056574D" w:rsidRPr="003A1A80" w:rsidRDefault="006472E3" w:rsidP="00875A10">
      <w:pPr>
        <w:pStyle w:val="Default"/>
        <w:spacing w:after="120" w:line="276" w:lineRule="auto"/>
      </w:pPr>
      <w:r>
        <w:t>A</w:t>
      </w:r>
      <w:r w:rsidR="00C96EF3" w:rsidRPr="003A1A80">
        <w:t xml:space="preserve">pplications are assessed on the factors below: Remit assessment, </w:t>
      </w:r>
      <w:r w:rsidR="00137970" w:rsidRPr="003A1A80">
        <w:t>Health Inequalities</w:t>
      </w:r>
      <w:r>
        <w:t xml:space="preserve">, </w:t>
      </w:r>
      <w:r w:rsidRPr="006472E3">
        <w:t>Alignment to Department and BNSSG ICB Research Teams Aims</w:t>
      </w:r>
      <w:r>
        <w:t xml:space="preserve"> </w:t>
      </w:r>
      <w:r w:rsidR="00137970" w:rsidRPr="003A1A80">
        <w:t xml:space="preserve">and </w:t>
      </w:r>
      <w:r w:rsidR="00C96EF3" w:rsidRPr="003A1A80">
        <w:t>Strategic alignment</w:t>
      </w:r>
      <w:r w:rsidR="00137970" w:rsidRPr="003A1A80">
        <w:t>.</w:t>
      </w:r>
    </w:p>
    <w:p w14:paraId="54056B74" w14:textId="488C1D1B" w:rsidR="00EB36E6" w:rsidRPr="003A1A80" w:rsidRDefault="003029E6" w:rsidP="003A1A80">
      <w:pPr>
        <w:pStyle w:val="Default"/>
        <w:spacing w:after="120" w:line="276" w:lineRule="auto"/>
      </w:pPr>
      <w:r w:rsidRPr="003A1A80">
        <w:rPr>
          <w:rFonts w:eastAsia="Times New Roman"/>
          <w:noProof/>
          <w:lang w:val="en-US"/>
        </w:rPr>
        <mc:AlternateContent>
          <mc:Choice Requires="wps">
            <w:drawing>
              <wp:anchor distT="0" distB="0" distL="114300" distR="114300" simplePos="0" relativeHeight="251658243" behindDoc="0" locked="0" layoutInCell="1" allowOverlap="1" wp14:anchorId="7A525222" wp14:editId="363650C9">
                <wp:simplePos x="0" y="0"/>
                <wp:positionH relativeFrom="margin">
                  <wp:align>right</wp:align>
                </wp:positionH>
                <wp:positionV relativeFrom="paragraph">
                  <wp:posOffset>8890</wp:posOffset>
                </wp:positionV>
                <wp:extent cx="6172200" cy="733425"/>
                <wp:effectExtent l="0" t="0" r="19050" b="28575"/>
                <wp:wrapNone/>
                <wp:docPr id="1667747355" name="Rectangle 1"/>
                <wp:cNvGraphicFramePr/>
                <a:graphic xmlns:a="http://schemas.openxmlformats.org/drawingml/2006/main">
                  <a:graphicData uri="http://schemas.microsoft.com/office/word/2010/wordprocessingShape">
                    <wps:wsp>
                      <wps:cNvSpPr/>
                      <wps:spPr>
                        <a:xfrm>
                          <a:off x="0" y="0"/>
                          <a:ext cx="6172200" cy="733425"/>
                        </a:xfrm>
                        <a:prstGeom prst="rect">
                          <a:avLst/>
                        </a:prstGeom>
                        <a:solidFill>
                          <a:srgbClr val="156082"/>
                        </a:solidFill>
                        <a:ln w="12700" cap="flat" cmpd="sng" algn="ctr">
                          <a:solidFill>
                            <a:srgbClr val="156082">
                              <a:shade val="15000"/>
                            </a:srgbClr>
                          </a:solidFill>
                          <a:prstDash val="solid"/>
                          <a:miter lim="800000"/>
                        </a:ln>
                        <a:effectLst/>
                      </wps:spPr>
                      <wps:txbx>
                        <w:txbxContent>
                          <w:p w14:paraId="46B984BB" w14:textId="2003D41A" w:rsidR="00E2255B" w:rsidRPr="00FB0F04" w:rsidRDefault="00E2255B" w:rsidP="003029E6">
                            <w:pPr>
                              <w:spacing w:line="240" w:lineRule="auto"/>
                              <w:jc w:val="center"/>
                              <w:rPr>
                                <w:color w:val="FFFFFF"/>
                                <w:szCs w:val="24"/>
                              </w:rPr>
                            </w:pPr>
                            <w:r w:rsidRPr="00FB0F04">
                              <w:rPr>
                                <w:color w:val="FFFFFF"/>
                                <w:szCs w:val="24"/>
                              </w:rPr>
                              <w:t>Step 1:</w:t>
                            </w:r>
                          </w:p>
                          <w:p w14:paraId="39DDD21B" w14:textId="77777777" w:rsidR="000F7E64" w:rsidRPr="001F4F67" w:rsidRDefault="000F7E64" w:rsidP="003029E6">
                            <w:pPr>
                              <w:spacing w:line="240" w:lineRule="auto"/>
                              <w:jc w:val="center"/>
                              <w:rPr>
                                <w:color w:val="FFFFFF"/>
                                <w:szCs w:val="24"/>
                              </w:rPr>
                            </w:pPr>
                            <w:r w:rsidRPr="00FB0F04">
                              <w:rPr>
                                <w:color w:val="FFFFFF"/>
                                <w:szCs w:val="24"/>
                              </w:rPr>
                              <w:t>Remit Assessment</w:t>
                            </w:r>
                            <w:r w:rsidRPr="00FB0F04">
                              <w:rPr>
                                <w:color w:val="FFFFFF"/>
                                <w:szCs w:val="24"/>
                              </w:rPr>
                              <w:br/>
                              <w:t xml:space="preserve">Judged by trained members of ICB Research Team </w:t>
                            </w:r>
                          </w:p>
                        </w:txbxContent>
                      </wps:txbx>
                      <wps:bodyPr rot="0" spcFirstLastPara="0" vertOverflow="overflow" horzOverflow="overflow" vert="horz" wrap="square" lIns="91440" tIns="45720" rIns="91440" bIns="45720" numCol="1" spcCol="0" rtlCol="0" fromWordArt="0" anchor="ctr" anchorCtr="0" forceAA="0" compatLnSpc="1">
                        <a:prstTxWarp prst="textNoShape">
                          <a:avLst/>
                        </a:prstTxWarp>
                        <a:noAutofit/>
                      </wps:bodyPr>
                    </wps:wsp>
                  </a:graphicData>
                </a:graphic>
                <wp14:sizeRelH relativeFrom="margin">
                  <wp14:pctWidth>0</wp14:pctWidth>
                </wp14:sizeRelH>
                <wp14:sizeRelV relativeFrom="margin">
                  <wp14:pctHeight>0</wp14:pctHeight>
                </wp14:sizeRelV>
              </wp:anchor>
            </w:drawing>
          </mc:Choice>
          <mc:Fallback>
            <w:pict>
              <v:rect w14:anchorId="7A525222" id="Rectangle 1" o:spid="_x0000_s1027" style="position:absolute;margin-left:434.8pt;margin-top:.7pt;width:486pt;height:57.75pt;z-index:251658243;visibility:visible;mso-wrap-style:square;mso-width-percent:0;mso-height-percent:0;mso-wrap-distance-left:9pt;mso-wrap-distance-top:0;mso-wrap-distance-right:9pt;mso-wrap-distance-bottom:0;mso-position-horizontal:right;mso-position-horizontal-relative:margin;mso-position-vertical:absolute;mso-position-vertical-relative:text;mso-width-percent:0;mso-height-percent:0;mso-width-relative:margin;mso-height-relative:margin;v-text-anchor:middle"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Xh5kebQIAAP4EAAAOAAAAZHJzL2Uyb0RvYy54bWysVE1v2zAMvQ/YfxB0X524adMZdYqgRYcB&#10;RRugLXpmZCkWoK9JSuzu14+SnaTtehp2kUmReiQfSV9e9VqRHfdBWlPT6cmEEm6YbaTZ1PT56fbb&#10;BSUhgmlAWcNr+soDvVp8/XLZuYqXtrWq4Z4giAlV52raxuiqogis5RrCiXXcoFFYryGi6jdF46FD&#10;dK2KcjI5LzrrG+ct4yHg7c1gpIuMLwRn8UGIwCNRNcXcYj59PtfpLBaXUG08uFayMQ34hyw0SINB&#10;D1A3EIFsvfwLSkvmbbAinjCrCyuEZDzXgNVMJx+qeWzB8VwLkhPcgabw/2DZ/e7RrTzS0LlQBRRT&#10;Fb3wOn0xP9Jnsl4PZPE+EoaX59N5iR2ghKFtfno6K88Sm8XxtfMh/uBWkyTU1GMzMkewuwtxcN27&#10;pGDBKtncSqWy4jfra+XJDrBx07PzyUU5or9zU4Z0aC/nORHAARIKIuakXVPTYDaUgNrgZLLoc+x3&#10;r8MnQXLwFhq+Dz1B6CHZ0T3X+A4nVXEDoR2eZFN6ApWWEadbSV3TC8Q5ICmTrDzP58jFkf4kxX7d&#10;E4klTBNQulnb5nXlibfDCAfHbiWGvYMQV+BxZrETuIfxAQ+hLLJiR4mS1vrfn90nfxwltFLS4Q4g&#10;Y7+24Dkl6qfBIfs+nc3S0mRldjYvUfFvLeu3FrPV1zZ1CzfesSwm/6j2ovBWv+C6LlNUNIFhGHvo&#10;zahcx2E3ceEZXy6zGy6Kg3hnHh1L4Im5RPhT/wLejbMVcSrv7X5foPowYoNvemnschutkHn+jrxi&#10;T5OCS5a7O/4Q0ha/1bPX8be1+AMAAP//AwBQSwMEFAAGAAgAAAAhAHjL7BTZAAAABgEAAA8AAABk&#10;cnMvZG93bnJldi54bWxMj8FOwzAMhu9IvENkJG4s7TRttDSdpo2J8wYSV68xbbXGqZpsLTw95sSO&#10;n3/r9+diPblOXWkIrWcD6SwBRVx523Jt4ON9//QMKkRki51nMvBNAdbl/V2BufUjH+h6jLWSEg45&#10;Gmhi7HOtQ9WQwzDzPbFkX35wGAWHWtsBRyl3nZ4nyVI7bFkuNNjTtqHqfLw4A72zm8Vuej2/7Wsf&#10;s0PKP2P1aczjw7R5ARVpiv/L8Kcv6lCK08lf2AbVGZBHokwXoCTMVnPhk3C6zECXhb7VL38BAAD/&#10;/wMAUEsBAi0AFAAGAAgAAAAhALaDOJL+AAAA4QEAABMAAAAAAAAAAAAAAAAAAAAAAFtDb250ZW50&#10;X1R5cGVzXS54bWxQSwECLQAUAAYACAAAACEAOP0h/9YAAACUAQAACwAAAAAAAAAAAAAAAAAvAQAA&#10;X3JlbHMvLnJlbHNQSwECLQAUAAYACAAAACEAV4eZHm0CAAD+BAAADgAAAAAAAAAAAAAAAAAuAgAA&#10;ZHJzL2Uyb0RvYy54bWxQSwECLQAUAAYACAAAACEAeMvsFNkAAAAGAQAADwAAAAAAAAAAAAAAAADH&#10;BAAAZHJzL2Rvd25yZXYueG1sUEsFBgAAAAAEAAQA8wAAAM0FAAAAAA==&#10;" fillcolor="#156082" strokecolor="#042433" strokeweight="1pt">
                <v:textbox>
                  <w:txbxContent>
                    <w:p w14:paraId="46B984BB" w14:textId="2003D41A" w:rsidR="00E2255B" w:rsidRPr="00FB0F04" w:rsidRDefault="00E2255B" w:rsidP="003029E6">
                      <w:pPr>
                        <w:spacing w:line="240" w:lineRule="auto"/>
                        <w:jc w:val="center"/>
                        <w:rPr>
                          <w:color w:val="FFFFFF"/>
                          <w:szCs w:val="24"/>
                        </w:rPr>
                      </w:pPr>
                      <w:r w:rsidRPr="00FB0F04">
                        <w:rPr>
                          <w:color w:val="FFFFFF"/>
                          <w:szCs w:val="24"/>
                        </w:rPr>
                        <w:t>Step 1:</w:t>
                      </w:r>
                    </w:p>
                    <w:p w14:paraId="39DDD21B" w14:textId="77777777" w:rsidR="000F7E64" w:rsidRPr="001F4F67" w:rsidRDefault="000F7E64" w:rsidP="003029E6">
                      <w:pPr>
                        <w:spacing w:line="240" w:lineRule="auto"/>
                        <w:jc w:val="center"/>
                        <w:rPr>
                          <w:color w:val="FFFFFF"/>
                          <w:szCs w:val="24"/>
                        </w:rPr>
                      </w:pPr>
                      <w:r w:rsidRPr="00FB0F04">
                        <w:rPr>
                          <w:color w:val="FFFFFF"/>
                          <w:szCs w:val="24"/>
                        </w:rPr>
                        <w:t>Remit Assessment</w:t>
                      </w:r>
                      <w:r w:rsidRPr="00FB0F04">
                        <w:rPr>
                          <w:color w:val="FFFFFF"/>
                          <w:szCs w:val="24"/>
                        </w:rPr>
                        <w:br/>
                        <w:t xml:space="preserve">Judged by trained members of ICB Research Team </w:t>
                      </w:r>
                    </w:p>
                  </w:txbxContent>
                </v:textbox>
                <w10:wrap anchorx="margin"/>
              </v:rect>
            </w:pict>
          </mc:Fallback>
        </mc:AlternateContent>
      </w:r>
    </w:p>
    <w:p w14:paraId="40D38DF9" w14:textId="3843EF8D" w:rsidR="00EB36E6" w:rsidRPr="003A1A80" w:rsidRDefault="00EB36E6" w:rsidP="003A1A80">
      <w:pPr>
        <w:pStyle w:val="Default"/>
        <w:spacing w:after="120" w:line="276" w:lineRule="auto"/>
      </w:pPr>
    </w:p>
    <w:p w14:paraId="0A7F33AA" w14:textId="11B23DCC" w:rsidR="0056574D" w:rsidRPr="003A1A80" w:rsidRDefault="005E0C28" w:rsidP="003A1A80">
      <w:pPr>
        <w:pStyle w:val="Default"/>
        <w:spacing w:after="120" w:line="276" w:lineRule="auto"/>
      </w:pPr>
      <w:r w:rsidRPr="00875A10">
        <w:rPr>
          <w:noProof/>
        </w:rPr>
        <mc:AlternateContent>
          <mc:Choice Requires="wps">
            <w:drawing>
              <wp:anchor distT="0" distB="0" distL="114300" distR="114300" simplePos="0" relativeHeight="251658244" behindDoc="0" locked="0" layoutInCell="1" allowOverlap="1" wp14:anchorId="6E6BD8D4" wp14:editId="686FD05F">
                <wp:simplePos x="0" y="0"/>
                <wp:positionH relativeFrom="margin">
                  <wp:align>right</wp:align>
                </wp:positionH>
                <wp:positionV relativeFrom="paragraph">
                  <wp:posOffset>249555</wp:posOffset>
                </wp:positionV>
                <wp:extent cx="6162675" cy="349857"/>
                <wp:effectExtent l="0" t="0" r="28575" b="12700"/>
                <wp:wrapNone/>
                <wp:docPr id="341749178" name="Rectangle 1"/>
                <wp:cNvGraphicFramePr/>
                <a:graphic xmlns:a="http://schemas.openxmlformats.org/drawingml/2006/main">
                  <a:graphicData uri="http://schemas.microsoft.com/office/word/2010/wordprocessingShape">
                    <wps:wsp>
                      <wps:cNvSpPr/>
                      <wps:spPr>
                        <a:xfrm>
                          <a:off x="0" y="0"/>
                          <a:ext cx="6162675" cy="349857"/>
                        </a:xfrm>
                        <a:prstGeom prst="rect">
                          <a:avLst/>
                        </a:prstGeom>
                        <a:solidFill>
                          <a:srgbClr val="156082"/>
                        </a:solidFill>
                        <a:ln w="12700" cap="flat" cmpd="sng" algn="ctr">
                          <a:solidFill>
                            <a:srgbClr val="156082">
                              <a:shade val="15000"/>
                            </a:srgbClr>
                          </a:solidFill>
                          <a:prstDash val="solid"/>
                          <a:miter lim="800000"/>
                        </a:ln>
                        <a:effectLst/>
                      </wps:spPr>
                      <wps:txbx>
                        <w:txbxContent>
                          <w:p w14:paraId="4178EC97" w14:textId="7542E287" w:rsidR="00E2255B" w:rsidRPr="00FB0F04" w:rsidRDefault="00E2255B" w:rsidP="003029E6">
                            <w:pPr>
                              <w:spacing w:line="240" w:lineRule="auto"/>
                              <w:jc w:val="center"/>
                              <w:rPr>
                                <w:color w:val="FFFFFF" w:themeColor="background1"/>
                                <w:szCs w:val="24"/>
                              </w:rPr>
                            </w:pPr>
                            <w:r w:rsidRPr="00FB0F04">
                              <w:rPr>
                                <w:color w:val="FFFFFF" w:themeColor="background1"/>
                                <w:szCs w:val="24"/>
                              </w:rPr>
                              <w:t xml:space="preserve">Step 2: </w:t>
                            </w:r>
                          </w:p>
                          <w:p w14:paraId="1D07D2E0" w14:textId="67FEDF8D" w:rsidR="007A798C" w:rsidRPr="001F4F67" w:rsidRDefault="00143299" w:rsidP="003029E6">
                            <w:pPr>
                              <w:spacing w:line="240" w:lineRule="auto"/>
                              <w:jc w:val="center"/>
                              <w:rPr>
                                <w:color w:val="FFFFFF" w:themeColor="background1"/>
                                <w:szCs w:val="24"/>
                              </w:rPr>
                            </w:pPr>
                            <w:r w:rsidRPr="00FB0F04">
                              <w:rPr>
                                <w:color w:val="FFFFFF" w:themeColor="background1"/>
                                <w:szCs w:val="24"/>
                              </w:rPr>
                              <w:t xml:space="preserve"> </w:t>
                            </w:r>
                          </w:p>
                        </w:txbxContent>
                      </wps:txbx>
                      <wps:bodyPr rot="0" spcFirstLastPara="0" vertOverflow="overflow" horzOverflow="overflow" vert="horz" wrap="square" lIns="91440" tIns="45720" rIns="91440" bIns="45720" numCol="1" spcCol="0" rtlCol="0" fromWordArt="0" anchor="ctr" anchorCtr="0" forceAA="0" compatLnSpc="1">
                        <a:prstTxWarp prst="textNoShape">
                          <a:avLst/>
                        </a:prstTxWarp>
                        <a:noAutofit/>
                      </wps:bodyPr>
                    </wps:wsp>
                  </a:graphicData>
                </a:graphic>
                <wp14:sizeRelH relativeFrom="margin">
                  <wp14:pctWidth>0</wp14:pctWidth>
                </wp14:sizeRelH>
                <wp14:sizeRelV relativeFrom="margin">
                  <wp14:pctHeight>0</wp14:pctHeight>
                </wp14:sizeRelV>
              </wp:anchor>
            </w:drawing>
          </mc:Choice>
          <mc:Fallback>
            <w:pict>
              <v:rect w14:anchorId="6E6BD8D4" id="_x0000_s1028" style="position:absolute;margin-left:434.05pt;margin-top:19.65pt;width:485.25pt;height:27.55pt;z-index:251658244;visibility:visible;mso-wrap-style:square;mso-width-percent:0;mso-height-percent:0;mso-wrap-distance-left:9pt;mso-wrap-distance-top:0;mso-wrap-distance-right:9pt;mso-wrap-distance-bottom:0;mso-position-horizontal:right;mso-position-horizontal-relative:margin;mso-position-vertical:absolute;mso-position-vertical-relative:text;mso-width-percent:0;mso-height-percent:0;mso-width-relative:margin;mso-height-relative:margin;v-text-anchor:middle"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Qu9gsbQIAAP4EAAAOAAAAZHJzL2Uyb0RvYy54bWysVEtv2zAMvg/YfxB0X+1kedWoUwQJOgwo&#10;2gJt0TMjy7EAvSYpsbtfP0p2krbradhFJsWX+PGjr647JcmBOy+MLunoIqeEa2YqoXclfX66+bag&#10;xAfQFUijeUlfuafXy69frlpb8LFpjKy4I5hE+6K1JW1CsEWWedZwBf7CWK7RWBunIKDqdlnloMXs&#10;SmbjPJ9lrXGVdYZx7/F20xvpMuWva87CfV17HogsKb4tpNOlcxvPbHkFxc6BbQQbngH/8AoFQmPR&#10;U6oNBCB7J/5KpQRzxps6XDCjMlPXgvHUA3Yzyj9089iA5akXBMfbE0z+/6Vld4dH++AQhtb6wqMY&#10;u+hqp+IX30e6BNbrCSzeBcLwcjaajWfzKSUMbd8nl4vpPKKZnaOt8+EHN4pEoaQOh5EwgsOtD73r&#10;0SUW80aK6kZImRS3266lIwfAwY2ms3wxHrK/c5OatGgfz3McLgMkUC0hoKhsVVKvd5SA3CEzWXCp&#10;9rto/0mRVLyBih9L55i6f+zgnnp8lyd2sQHf9CHJFEOgUCIgu6VQJV1gnlMmqaOVJ34OWJzhj1Lo&#10;th0R2ELqOt5sTfX64IgzPYW9ZTcCy96CDw/gkLMIAO5huMejlgZRMYNESWPc78/uoz9SCa2UtLgD&#10;iNivPThOifypkWSXo8kkLk1SJtP5GBX31rJ9a9F7tTZxWrjxliUx+gd5FGtn1Auu6ypWRRNohrX7&#10;2QzKOvS7iQvP+GqV3HBRLIRb/WhZTB6Ri4A/dS/g7MCtgKy8M8d9geIDxXrfGKnNah9MLRL/zrji&#10;TKOCS5amO/wQ4ha/1ZPX+be1/AMAAP//AwBQSwMEFAAGAAgAAAAhAGx8bW/bAAAABgEAAA8AAABk&#10;cnMvZG93bnJldi54bWxMj8FOwzAQRO9I/IO1SNyoUxqgCXGqCqg4tyD1uo2XJGq8jmK3CXw9y4ne&#10;djSjmbfFanKdOtMQWs8G5rMEFHHlbcu1gc+Pzd0SVIjIFjvPZOCbAqzK66sCc+tH3tJ5F2slJRxy&#10;NNDE2Odah6ohh2Hme2LxvvzgMIocam0HHKXcdfo+SR61w5ZlocGeXhqqjruTM9A7u05fp7fj+6b2&#10;MdvO+Wes9sbc3kzrZ1CRpvgfhj98QYdSmA7+xDaozoA8Eg0ssgUocbOn5AHUQY40BV0W+hK//AUA&#10;AP//AwBQSwECLQAUAAYACAAAACEAtoM4kv4AAADhAQAAEwAAAAAAAAAAAAAAAAAAAAAAW0NvbnRl&#10;bnRfVHlwZXNdLnhtbFBLAQItABQABgAIAAAAIQA4/SH/1gAAAJQBAAALAAAAAAAAAAAAAAAAAC8B&#10;AABfcmVscy8ucmVsc1BLAQItABQABgAIAAAAIQCQu9gsbQIAAP4EAAAOAAAAAAAAAAAAAAAAAC4C&#10;AABkcnMvZTJvRG9jLnhtbFBLAQItABQABgAIAAAAIQBsfG1v2wAAAAYBAAAPAAAAAAAAAAAAAAAA&#10;AMcEAABkcnMvZG93bnJldi54bWxQSwUGAAAAAAQABADzAAAAzwUAAAAA&#10;" fillcolor="#156082" strokecolor="#042433" strokeweight="1pt">
                <v:textbox>
                  <w:txbxContent>
                    <w:p w14:paraId="4178EC97" w14:textId="7542E287" w:rsidR="00E2255B" w:rsidRPr="00FB0F04" w:rsidRDefault="00E2255B" w:rsidP="003029E6">
                      <w:pPr>
                        <w:spacing w:line="240" w:lineRule="auto"/>
                        <w:jc w:val="center"/>
                        <w:rPr>
                          <w:color w:val="FFFFFF" w:themeColor="background1"/>
                          <w:szCs w:val="24"/>
                        </w:rPr>
                      </w:pPr>
                      <w:r w:rsidRPr="00FB0F04">
                        <w:rPr>
                          <w:color w:val="FFFFFF" w:themeColor="background1"/>
                          <w:szCs w:val="24"/>
                        </w:rPr>
                        <w:t xml:space="preserve">Step 2: </w:t>
                      </w:r>
                    </w:p>
                    <w:p w14:paraId="1D07D2E0" w14:textId="67FEDF8D" w:rsidR="007A798C" w:rsidRPr="001F4F67" w:rsidRDefault="00143299" w:rsidP="003029E6">
                      <w:pPr>
                        <w:spacing w:line="240" w:lineRule="auto"/>
                        <w:jc w:val="center"/>
                        <w:rPr>
                          <w:color w:val="FFFFFF" w:themeColor="background1"/>
                          <w:szCs w:val="24"/>
                        </w:rPr>
                      </w:pPr>
                      <w:r w:rsidRPr="00FB0F04">
                        <w:rPr>
                          <w:color w:val="FFFFFF" w:themeColor="background1"/>
                          <w:szCs w:val="24"/>
                        </w:rPr>
                        <w:t xml:space="preserve"> </w:t>
                      </w:r>
                    </w:p>
                  </w:txbxContent>
                </v:textbox>
                <w10:wrap anchorx="margin"/>
              </v:rect>
            </w:pict>
          </mc:Fallback>
        </mc:AlternateContent>
      </w:r>
    </w:p>
    <w:p w14:paraId="55AF78E6" w14:textId="4A329606" w:rsidR="0056574D" w:rsidRPr="003A1A80" w:rsidRDefault="00E92190" w:rsidP="003A1A80">
      <w:pPr>
        <w:pStyle w:val="Default"/>
        <w:tabs>
          <w:tab w:val="left" w:pos="5645"/>
        </w:tabs>
        <w:spacing w:after="120" w:line="276" w:lineRule="auto"/>
      </w:pPr>
      <w:r w:rsidRPr="003A1A80">
        <w:tab/>
      </w:r>
    </w:p>
    <w:p w14:paraId="4E027884" w14:textId="1EE9BFC8" w:rsidR="00E92190" w:rsidRPr="003A1A80" w:rsidRDefault="00305012" w:rsidP="003A1A80">
      <w:pPr>
        <w:pStyle w:val="Default"/>
        <w:tabs>
          <w:tab w:val="left" w:pos="5645"/>
        </w:tabs>
        <w:spacing w:after="120" w:line="276" w:lineRule="auto"/>
      </w:pPr>
      <w:r w:rsidRPr="00875A10">
        <w:rPr>
          <w:noProof/>
        </w:rPr>
        <mc:AlternateContent>
          <mc:Choice Requires="wps">
            <w:drawing>
              <wp:anchor distT="0" distB="0" distL="114300" distR="114300" simplePos="0" relativeHeight="251658247" behindDoc="0" locked="0" layoutInCell="1" allowOverlap="1" wp14:anchorId="62CD7ADC" wp14:editId="47BC8775">
                <wp:simplePos x="0" y="0"/>
                <wp:positionH relativeFrom="margin">
                  <wp:align>left</wp:align>
                </wp:positionH>
                <wp:positionV relativeFrom="paragraph">
                  <wp:posOffset>104361</wp:posOffset>
                </wp:positionV>
                <wp:extent cx="2902226" cy="2377440"/>
                <wp:effectExtent l="0" t="0" r="12700" b="22860"/>
                <wp:wrapNone/>
                <wp:docPr id="1863766535" name="Rectangle 1"/>
                <wp:cNvGraphicFramePr/>
                <a:graphic xmlns:a="http://schemas.openxmlformats.org/drawingml/2006/main">
                  <a:graphicData uri="http://schemas.microsoft.com/office/word/2010/wordprocessingShape">
                    <wps:wsp>
                      <wps:cNvSpPr/>
                      <wps:spPr>
                        <a:xfrm>
                          <a:off x="0" y="0"/>
                          <a:ext cx="2902226" cy="2377440"/>
                        </a:xfrm>
                        <a:prstGeom prst="rect">
                          <a:avLst/>
                        </a:prstGeom>
                        <a:solidFill>
                          <a:srgbClr val="156082"/>
                        </a:solidFill>
                        <a:ln w="12700" cap="flat" cmpd="sng" algn="ctr">
                          <a:solidFill>
                            <a:srgbClr val="156082">
                              <a:shade val="15000"/>
                            </a:srgbClr>
                          </a:solidFill>
                          <a:prstDash val="solid"/>
                          <a:miter lim="800000"/>
                        </a:ln>
                        <a:effectLst/>
                      </wps:spPr>
                      <wps:txbx>
                        <w:txbxContent>
                          <w:p w14:paraId="3579C7FF" w14:textId="67134856" w:rsidR="006F784D" w:rsidRPr="00FB0F04" w:rsidRDefault="006F784D" w:rsidP="006F784D">
                            <w:pPr>
                              <w:spacing w:line="240" w:lineRule="auto"/>
                              <w:jc w:val="center"/>
                              <w:rPr>
                                <w:color w:val="FFFFFF" w:themeColor="background1"/>
                                <w:szCs w:val="24"/>
                              </w:rPr>
                            </w:pPr>
                            <w:r w:rsidRPr="00FB0F04">
                              <w:rPr>
                                <w:color w:val="FFFFFF" w:themeColor="background1"/>
                                <w:szCs w:val="24"/>
                              </w:rPr>
                              <w:t>Alignment</w:t>
                            </w:r>
                            <w:r>
                              <w:rPr>
                                <w:color w:val="FFFFFF" w:themeColor="background1"/>
                                <w:szCs w:val="24"/>
                              </w:rPr>
                              <w:t xml:space="preserve"> to Department and BNSSG ICB </w:t>
                            </w:r>
                            <w:r w:rsidR="00471886">
                              <w:rPr>
                                <w:color w:val="FFFFFF" w:themeColor="background1"/>
                                <w:szCs w:val="24"/>
                              </w:rPr>
                              <w:t>Research Teams A</w:t>
                            </w:r>
                            <w:r>
                              <w:rPr>
                                <w:color w:val="FFFFFF" w:themeColor="background1"/>
                                <w:szCs w:val="24"/>
                              </w:rPr>
                              <w:t>ims</w:t>
                            </w:r>
                          </w:p>
                          <w:p w14:paraId="1BFA4453" w14:textId="0B12B189" w:rsidR="006F784D" w:rsidRPr="00FB0F04" w:rsidRDefault="006F784D" w:rsidP="006F784D">
                            <w:pPr>
                              <w:spacing w:line="240" w:lineRule="auto"/>
                              <w:jc w:val="center"/>
                              <w:rPr>
                                <w:color w:val="FFFFFF" w:themeColor="background1"/>
                                <w:szCs w:val="24"/>
                              </w:rPr>
                            </w:pPr>
                            <w:r w:rsidRPr="00FB0F04">
                              <w:rPr>
                                <w:color w:val="FFFFFF" w:themeColor="background1"/>
                                <w:szCs w:val="24"/>
                              </w:rPr>
                              <w:t>(BNSSG and National)</w:t>
                            </w:r>
                            <w:r w:rsidRPr="00FB0F04">
                              <w:rPr>
                                <w:color w:val="FFFFFF" w:themeColor="background1"/>
                                <w:szCs w:val="24"/>
                              </w:rPr>
                              <w:br/>
                              <w:t>S</w:t>
                            </w:r>
                            <w:r>
                              <w:rPr>
                                <w:color w:val="FFFFFF" w:themeColor="background1"/>
                                <w:szCs w:val="24"/>
                              </w:rPr>
                              <w:t>cored</w:t>
                            </w:r>
                            <w:r w:rsidRPr="00FB0F04">
                              <w:rPr>
                                <w:color w:val="FFFFFF" w:themeColor="background1"/>
                                <w:szCs w:val="24"/>
                              </w:rPr>
                              <w:t xml:space="preserve"> 1–6</w:t>
                            </w:r>
                            <w:r w:rsidRPr="00FB0F04">
                              <w:rPr>
                                <w:color w:val="FFFFFF" w:themeColor="background1"/>
                                <w:szCs w:val="24"/>
                              </w:rPr>
                              <w:br/>
                              <w:t>Judged by trained members of ICB Research Team using ICB Strategic Alignment checklist</w:t>
                            </w:r>
                          </w:p>
                          <w:p w14:paraId="3DED1345" w14:textId="77777777" w:rsidR="00305012" w:rsidRPr="00FB0F04" w:rsidRDefault="00305012" w:rsidP="00305012">
                            <w:pPr>
                              <w:spacing w:line="240" w:lineRule="auto"/>
                              <w:jc w:val="center"/>
                              <w:rPr>
                                <w:color w:val="FFFFFF" w:themeColor="background1"/>
                                <w:szCs w:val="24"/>
                              </w:rPr>
                            </w:pPr>
                            <w:r w:rsidRPr="00FB0F04">
                              <w:rPr>
                                <w:color w:val="FFFFFF" w:themeColor="background1"/>
                                <w:szCs w:val="24"/>
                              </w:rPr>
                              <w:t>Score of 1-3 = not fundable</w:t>
                            </w:r>
                          </w:p>
                          <w:p w14:paraId="4B0909D2" w14:textId="77777777" w:rsidR="00305012" w:rsidRPr="001F4F67" w:rsidRDefault="00305012" w:rsidP="00305012">
                            <w:pPr>
                              <w:spacing w:line="240" w:lineRule="auto"/>
                              <w:jc w:val="center"/>
                              <w:rPr>
                                <w:color w:val="FFFFFF" w:themeColor="background1"/>
                                <w:szCs w:val="24"/>
                              </w:rPr>
                            </w:pPr>
                            <w:r w:rsidRPr="00FB0F04">
                              <w:rPr>
                                <w:color w:val="FFFFFF" w:themeColor="background1"/>
                                <w:szCs w:val="24"/>
                              </w:rPr>
                              <w:t xml:space="preserve">Score 4-6 = proceed with review </w:t>
                            </w:r>
                          </w:p>
                          <w:p w14:paraId="29F7A173" w14:textId="77777777" w:rsidR="006F784D" w:rsidRDefault="006F784D" w:rsidP="006F784D">
                            <w:pPr>
                              <w:jc w:val="center"/>
                            </w:pPr>
                          </w:p>
                        </w:txbxContent>
                      </wps:txbx>
                      <wps:bodyPr rot="0" spcFirstLastPara="0" vertOverflow="overflow" horzOverflow="overflow" vert="horz" wrap="square" lIns="91440" tIns="45720" rIns="91440" bIns="45720" numCol="1" spcCol="0" rtlCol="0" fromWordArt="0" anchor="ctr" anchorCtr="0" forceAA="0" compatLnSpc="1">
                        <a:prstTxWarp prst="textNoShape">
                          <a:avLst/>
                        </a:prstTxWarp>
                        <a:noAutofit/>
                      </wps:bodyPr>
                    </wps:wsp>
                  </a:graphicData>
                </a:graphic>
                <wp14:sizeRelH relativeFrom="margin">
                  <wp14:pctWidth>0</wp14:pctWidth>
                </wp14:sizeRelH>
                <wp14:sizeRelV relativeFrom="margin">
                  <wp14:pctHeight>0</wp14:pctHeight>
                </wp14:sizeRelV>
              </wp:anchor>
            </w:drawing>
          </mc:Choice>
          <mc:Fallback>
            <w:pict>
              <v:rect w14:anchorId="62CD7ADC" id="_x0000_s1029" style="position:absolute;margin-left:0;margin-top:8.2pt;width:228.5pt;height:187.2pt;z-index:251658247;visibility:visible;mso-wrap-style:square;mso-width-percent:0;mso-height-percent:0;mso-wrap-distance-left:9pt;mso-wrap-distance-top:0;mso-wrap-distance-right:9pt;mso-wrap-distance-bottom:0;mso-position-horizontal:left;mso-position-horizontal-relative:margin;mso-position-vertical:absolute;mso-position-vertical-relative:text;mso-width-percent:0;mso-height-percent:0;mso-width-relative:margin;mso-height-relative:margin;v-text-anchor:middle"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dx/YQbgIAAP8EAAAOAAAAZHJzL2Uyb0RvYy54bWysVNtu2zAMfR+wfxD0vtpxL2mDOkXQosOA&#10;og3QFn1mZCkWoNskJXb39aNkJ+ntadiLLIoUj3h46MurXiuy5T5Ia2o6OSop4YbZRpp1TZ+fbn+c&#10;UxIimAaUNbymrzzQq/n3b5edm/HKtlY13BNMYsKsczVtY3Szogis5RrCkXXcoFNYryGi6ddF46HD&#10;7FoVVVmeFZ31jfOW8RDw9GZw0nnOLwRn8UGIwCNRNcW3xbz6vK7SWswvYbb24FrJxmfAP7xCgzQI&#10;uk91AxHIxstPqbRk3gYr4hGzurBCSMZzDVjNpPxQzWMLjudakJzg9jSF/5eW3W8f3dIjDZ0Ls4Db&#10;VEUvvE5ffB/pM1mve7J4HwnDw+qirKrqjBKGvup4Oj05yXQWh+vOh/iTW03SpqYeu5FJgu1diAiJ&#10;obuQhBasks2tVCobfr26Vp5sATs3OT0rz6vULLzyLkwZ0qG/mpbYXQaoIKEg4la7pqbBrCkBtUZp&#10;sugz9rvb4QuQDN5Cw3fQJaYekYfwz69IVdxAaIcrGWJQlpYR5a2kruk55tlnUibB8CzQkYsD/2kX&#10;+1VPJJZwnBKlk5VtXpeeeDtoODh2KxH2DkJcgkfRIgE4iPEBF6EssmLHHSWt9X++Ok/xqCX0UtLh&#10;ECBjvzfgOSXql0GVXUxSU0nMxsnptELDv/Ws3nrMRl/b1C0cecfyNsVHtdsKb/ULzusioaILDEPs&#10;oTejcR2H4cSJZ3yxyGE4KQ7inXl0LCVPzCXCn/oX8G7UVkRZ3tvdwMDsg8SG2HTT2MUmWiGz/g68&#10;Yk+TgVOWuzv+EdIYv7Vz1OG/Nf8LAAD//wMAUEsDBBQABgAIAAAAIQBslyHj2wAAAAcBAAAPAAAA&#10;ZHJzL2Rvd25yZXYueG1sTI9BT8JAEIXvJvyHzZB4ky1YEWq3hKDEM2jideiObUN3tukutPrrHU96&#10;fO9N3vsm34yuVVfqQ+PZwHyWgCIuvW24MvD+tr9bgQoR2WLrmQx8UYBNMbnJMbN+4ANdj7FSUsIh&#10;QwN1jF2mdShrchhmviOW7NP3DqPIvtK2x0HKXasXSbLUDhuWhRo72tVUno8XZ6Bzdps+jy/n133l&#10;4/ow5++h/DDmdjpun0BFGuPfMfziCzoUwnTyF7ZBtQbkkSjuMgUlafrwKMbJwP06WYEucv2fv/gB&#10;AAD//wMAUEsBAi0AFAAGAAgAAAAhALaDOJL+AAAA4QEAABMAAAAAAAAAAAAAAAAAAAAAAFtDb250&#10;ZW50X1R5cGVzXS54bWxQSwECLQAUAAYACAAAACEAOP0h/9YAAACUAQAACwAAAAAAAAAAAAAAAAAv&#10;AQAAX3JlbHMvLnJlbHNQSwECLQAUAAYACAAAACEAncf2EG4CAAD/BAAADgAAAAAAAAAAAAAAAAAu&#10;AgAAZHJzL2Uyb0RvYy54bWxQSwECLQAUAAYACAAAACEAbJch49sAAAAHAQAADwAAAAAAAAAAAAAA&#10;AADIBAAAZHJzL2Rvd25yZXYueG1sUEsFBgAAAAAEAAQA8wAAANAFAAAAAA==&#10;" fillcolor="#156082" strokecolor="#042433" strokeweight="1pt">
                <v:textbox>
                  <w:txbxContent>
                    <w:p w14:paraId="3579C7FF" w14:textId="67134856" w:rsidR="006F784D" w:rsidRPr="00FB0F04" w:rsidRDefault="006F784D" w:rsidP="006F784D">
                      <w:pPr>
                        <w:spacing w:line="240" w:lineRule="auto"/>
                        <w:jc w:val="center"/>
                        <w:rPr>
                          <w:color w:val="FFFFFF" w:themeColor="background1"/>
                          <w:szCs w:val="24"/>
                        </w:rPr>
                      </w:pPr>
                      <w:r w:rsidRPr="00FB0F04">
                        <w:rPr>
                          <w:color w:val="FFFFFF" w:themeColor="background1"/>
                          <w:szCs w:val="24"/>
                        </w:rPr>
                        <w:t>Alignment</w:t>
                      </w:r>
                      <w:r>
                        <w:rPr>
                          <w:color w:val="FFFFFF" w:themeColor="background1"/>
                          <w:szCs w:val="24"/>
                        </w:rPr>
                        <w:t xml:space="preserve"> to Department and BNSSG ICB </w:t>
                      </w:r>
                      <w:r w:rsidR="00471886">
                        <w:rPr>
                          <w:color w:val="FFFFFF" w:themeColor="background1"/>
                          <w:szCs w:val="24"/>
                        </w:rPr>
                        <w:t>Research Teams A</w:t>
                      </w:r>
                      <w:r>
                        <w:rPr>
                          <w:color w:val="FFFFFF" w:themeColor="background1"/>
                          <w:szCs w:val="24"/>
                        </w:rPr>
                        <w:t>ims</w:t>
                      </w:r>
                    </w:p>
                    <w:p w14:paraId="1BFA4453" w14:textId="0B12B189" w:rsidR="006F784D" w:rsidRPr="00FB0F04" w:rsidRDefault="006F784D" w:rsidP="006F784D">
                      <w:pPr>
                        <w:spacing w:line="240" w:lineRule="auto"/>
                        <w:jc w:val="center"/>
                        <w:rPr>
                          <w:color w:val="FFFFFF" w:themeColor="background1"/>
                          <w:szCs w:val="24"/>
                        </w:rPr>
                      </w:pPr>
                      <w:r w:rsidRPr="00FB0F04">
                        <w:rPr>
                          <w:color w:val="FFFFFF" w:themeColor="background1"/>
                          <w:szCs w:val="24"/>
                        </w:rPr>
                        <w:t>(BNSSG and National)</w:t>
                      </w:r>
                      <w:r w:rsidRPr="00FB0F04">
                        <w:rPr>
                          <w:color w:val="FFFFFF" w:themeColor="background1"/>
                          <w:szCs w:val="24"/>
                        </w:rPr>
                        <w:br/>
                        <w:t>S</w:t>
                      </w:r>
                      <w:r>
                        <w:rPr>
                          <w:color w:val="FFFFFF" w:themeColor="background1"/>
                          <w:szCs w:val="24"/>
                        </w:rPr>
                        <w:t>cored</w:t>
                      </w:r>
                      <w:r w:rsidRPr="00FB0F04">
                        <w:rPr>
                          <w:color w:val="FFFFFF" w:themeColor="background1"/>
                          <w:szCs w:val="24"/>
                        </w:rPr>
                        <w:t xml:space="preserve"> 1–6</w:t>
                      </w:r>
                      <w:r w:rsidRPr="00FB0F04">
                        <w:rPr>
                          <w:color w:val="FFFFFF" w:themeColor="background1"/>
                          <w:szCs w:val="24"/>
                        </w:rPr>
                        <w:br/>
                        <w:t>Judged by trained members of ICB Research Team using ICB Strategic Alignment checklist</w:t>
                      </w:r>
                    </w:p>
                    <w:p w14:paraId="3DED1345" w14:textId="77777777" w:rsidR="00305012" w:rsidRPr="00FB0F04" w:rsidRDefault="00305012" w:rsidP="00305012">
                      <w:pPr>
                        <w:spacing w:line="240" w:lineRule="auto"/>
                        <w:jc w:val="center"/>
                        <w:rPr>
                          <w:color w:val="FFFFFF" w:themeColor="background1"/>
                          <w:szCs w:val="24"/>
                        </w:rPr>
                      </w:pPr>
                      <w:r w:rsidRPr="00FB0F04">
                        <w:rPr>
                          <w:color w:val="FFFFFF" w:themeColor="background1"/>
                          <w:szCs w:val="24"/>
                        </w:rPr>
                        <w:t>Score of 1-3 = not fundable</w:t>
                      </w:r>
                    </w:p>
                    <w:p w14:paraId="4B0909D2" w14:textId="77777777" w:rsidR="00305012" w:rsidRPr="001F4F67" w:rsidRDefault="00305012" w:rsidP="00305012">
                      <w:pPr>
                        <w:spacing w:line="240" w:lineRule="auto"/>
                        <w:jc w:val="center"/>
                        <w:rPr>
                          <w:color w:val="FFFFFF" w:themeColor="background1"/>
                          <w:szCs w:val="24"/>
                        </w:rPr>
                      </w:pPr>
                      <w:r w:rsidRPr="00FB0F04">
                        <w:rPr>
                          <w:color w:val="FFFFFF" w:themeColor="background1"/>
                          <w:szCs w:val="24"/>
                        </w:rPr>
                        <w:t xml:space="preserve">Score 4-6 = proceed with review </w:t>
                      </w:r>
                    </w:p>
                    <w:p w14:paraId="29F7A173" w14:textId="77777777" w:rsidR="006F784D" w:rsidRDefault="006F784D" w:rsidP="006F784D">
                      <w:pPr>
                        <w:jc w:val="center"/>
                      </w:pPr>
                    </w:p>
                  </w:txbxContent>
                </v:textbox>
                <w10:wrap anchorx="margin"/>
              </v:rect>
            </w:pict>
          </mc:Fallback>
        </mc:AlternateContent>
      </w:r>
      <w:r w:rsidRPr="00875A10">
        <w:rPr>
          <w:noProof/>
        </w:rPr>
        <mc:AlternateContent>
          <mc:Choice Requires="wps">
            <w:drawing>
              <wp:anchor distT="0" distB="0" distL="114300" distR="114300" simplePos="0" relativeHeight="251658248" behindDoc="0" locked="0" layoutInCell="1" allowOverlap="1" wp14:anchorId="1CA8CD69" wp14:editId="1BC8DF88">
                <wp:simplePos x="0" y="0"/>
                <wp:positionH relativeFrom="margin">
                  <wp:align>right</wp:align>
                </wp:positionH>
                <wp:positionV relativeFrom="paragraph">
                  <wp:posOffset>104361</wp:posOffset>
                </wp:positionV>
                <wp:extent cx="3196342" cy="2369489"/>
                <wp:effectExtent l="0" t="0" r="23495" b="12065"/>
                <wp:wrapNone/>
                <wp:docPr id="676857526" name="Rectangle 1"/>
                <wp:cNvGraphicFramePr/>
                <a:graphic xmlns:a="http://schemas.openxmlformats.org/drawingml/2006/main">
                  <a:graphicData uri="http://schemas.microsoft.com/office/word/2010/wordprocessingShape">
                    <wps:wsp>
                      <wps:cNvSpPr/>
                      <wps:spPr>
                        <a:xfrm>
                          <a:off x="0" y="0"/>
                          <a:ext cx="3196342" cy="2369489"/>
                        </a:xfrm>
                        <a:prstGeom prst="rect">
                          <a:avLst/>
                        </a:prstGeom>
                        <a:solidFill>
                          <a:srgbClr val="156082"/>
                        </a:solidFill>
                        <a:ln w="12700" cap="flat" cmpd="sng" algn="ctr">
                          <a:solidFill>
                            <a:srgbClr val="156082">
                              <a:shade val="15000"/>
                            </a:srgbClr>
                          </a:solidFill>
                          <a:prstDash val="solid"/>
                          <a:miter lim="800000"/>
                        </a:ln>
                        <a:effectLst/>
                      </wps:spPr>
                      <wps:txbx>
                        <w:txbxContent>
                          <w:p w14:paraId="0996B88E" w14:textId="49377702" w:rsidR="00EC5522" w:rsidRPr="00FB0F04" w:rsidRDefault="00EC5522" w:rsidP="00305012">
                            <w:pPr>
                              <w:spacing w:line="240" w:lineRule="auto"/>
                              <w:jc w:val="center"/>
                              <w:rPr>
                                <w:color w:val="FFFFFF" w:themeColor="background1"/>
                                <w:szCs w:val="24"/>
                              </w:rPr>
                            </w:pPr>
                            <w:r w:rsidRPr="00FB0F04">
                              <w:rPr>
                                <w:color w:val="FFFFFF" w:themeColor="background1"/>
                                <w:szCs w:val="24"/>
                              </w:rPr>
                              <w:t>Health Inequalities</w:t>
                            </w:r>
                            <w:r w:rsidRPr="00FB0F04">
                              <w:rPr>
                                <w:color w:val="FFFFFF" w:themeColor="background1"/>
                                <w:szCs w:val="24"/>
                              </w:rPr>
                              <w:br/>
                            </w:r>
                            <w:r>
                              <w:rPr>
                                <w:color w:val="FFFFFF" w:themeColor="background1"/>
                                <w:szCs w:val="24"/>
                              </w:rPr>
                              <w:t>Scored</w:t>
                            </w:r>
                            <w:r w:rsidRPr="00FB0F04">
                              <w:rPr>
                                <w:color w:val="FFFFFF" w:themeColor="background1"/>
                                <w:szCs w:val="24"/>
                              </w:rPr>
                              <w:t xml:space="preserve"> 1–6</w:t>
                            </w:r>
                            <w:r w:rsidRPr="00FB0F04">
                              <w:rPr>
                                <w:color w:val="FFFFFF" w:themeColor="background1"/>
                                <w:szCs w:val="24"/>
                              </w:rPr>
                              <w:br/>
                              <w:t>Reviewed by trained members of the ICB Research Team.</w:t>
                            </w:r>
                          </w:p>
                          <w:p w14:paraId="7632C80B" w14:textId="77777777" w:rsidR="00EC5522" w:rsidRPr="00FB0F04" w:rsidRDefault="00EC5522" w:rsidP="00EC5522">
                            <w:pPr>
                              <w:spacing w:line="240" w:lineRule="auto"/>
                              <w:jc w:val="center"/>
                              <w:rPr>
                                <w:color w:val="FFFFFF" w:themeColor="background1"/>
                                <w:szCs w:val="24"/>
                              </w:rPr>
                            </w:pPr>
                            <w:r w:rsidRPr="00FB0F04">
                              <w:rPr>
                                <w:color w:val="FFFFFF" w:themeColor="background1"/>
                                <w:szCs w:val="24"/>
                              </w:rPr>
                              <w:t>Score of 1-3 = not fundable</w:t>
                            </w:r>
                          </w:p>
                          <w:p w14:paraId="15315180" w14:textId="77777777" w:rsidR="00EC5522" w:rsidRPr="001F4F67" w:rsidRDefault="00EC5522" w:rsidP="00EC5522">
                            <w:pPr>
                              <w:spacing w:line="240" w:lineRule="auto"/>
                              <w:jc w:val="center"/>
                              <w:rPr>
                                <w:color w:val="FFFFFF" w:themeColor="background1"/>
                                <w:szCs w:val="24"/>
                              </w:rPr>
                            </w:pPr>
                            <w:r w:rsidRPr="00FB0F04">
                              <w:rPr>
                                <w:color w:val="FFFFFF" w:themeColor="background1"/>
                                <w:szCs w:val="24"/>
                              </w:rPr>
                              <w:t xml:space="preserve">Score 4-6 = proceed with review </w:t>
                            </w:r>
                          </w:p>
                        </w:txbxContent>
                      </wps:txbx>
                      <wps:bodyPr rot="0" spcFirstLastPara="0" vertOverflow="overflow" horzOverflow="overflow" vert="horz" wrap="square" lIns="91440" tIns="45720" rIns="91440" bIns="45720" numCol="1" spcCol="0" rtlCol="0" fromWordArt="0" anchor="ctr" anchorCtr="0" forceAA="0" compatLnSpc="1">
                        <a:prstTxWarp prst="textNoShape">
                          <a:avLst/>
                        </a:prstTxWarp>
                        <a:noAutofit/>
                      </wps:bodyPr>
                    </wps:wsp>
                  </a:graphicData>
                </a:graphic>
                <wp14:sizeRelH relativeFrom="margin">
                  <wp14:pctWidth>0</wp14:pctWidth>
                </wp14:sizeRelH>
                <wp14:sizeRelV relativeFrom="margin">
                  <wp14:pctHeight>0</wp14:pctHeight>
                </wp14:sizeRelV>
              </wp:anchor>
            </w:drawing>
          </mc:Choice>
          <mc:Fallback>
            <w:pict>
              <v:rect w14:anchorId="1CA8CD69" id="_x0000_s1030" style="position:absolute;margin-left:200.5pt;margin-top:8.2pt;width:251.7pt;height:186.55pt;z-index:251658248;visibility:visible;mso-wrap-style:square;mso-width-percent:0;mso-height-percent:0;mso-wrap-distance-left:9pt;mso-wrap-distance-top:0;mso-wrap-distance-right:9pt;mso-wrap-distance-bottom:0;mso-position-horizontal:right;mso-position-horizontal-relative:margin;mso-position-vertical:absolute;mso-position-vertical-relative:text;mso-width-percent:0;mso-height-percent:0;mso-width-relative:margin;mso-height-relative:margin;v-text-anchor:middle"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L6jt8cAIAAP8EAAAOAAAAZHJzL2Uyb0RvYy54bWysVE1v2zAMvQ/YfxB0X+24aZoYdYqgRYcB&#10;RRugHXpmZDkWoK9JSuzu14+SnaTtehp2kUmRfBQfSV9d90qSPXdeGF3RyVlOCdfM1EJvK/rz+e7b&#10;nBIfQNcgjeYVfeWeXi+/frnqbMkL0xpZc0cQRPuysxVtQ7BllnnWcgX+zFiu0dgYpyCg6rZZ7aBD&#10;dCWzIs9nWWdcbZ1h3Hu8vR2MdJnwm4az8Ng0ngciK4pvC+l06dzEM1teQbl1YFvBxmfAP7xCgdCY&#10;9Ah1CwHIzom/oJRgznjThDNmVGaaRjCeasBqJvmHap5asDzVguR4e6TJ/z9Y9rB/smuHNHTWlx7F&#10;WEXfOBW/+D7SJ7Jej2TxPhCGl+eTxex8WlDC0FaczxbT+SLSmZ3CrfPhOzeKRKGiDruRSIL9vQ+D&#10;68ElZvNGivpOSJkUt93cSEf2gJ2bXMzyeTGiv3OTmnRoLy5z7C4DnKBGQkBR2bqiXm8pAbnF0WTB&#10;pdzvov0nSVLyFmp+SJ0j9PDY0T3V+A4nVnELvh1CkimGQKlEwPGWQlV0jjhHJKmjlacBHbk48R+l&#10;0G96IrCEaQSKNxtTv64dcWaYYW/ZncC09+DDGhwOLRKAixge8WikQVbMKFHSGvf7s/voj7OEVko6&#10;XAJk7NcOHKdE/tA4ZYvJdBq3JinTi8sCFffWsnlr0Tt1Y2K3cOUtS2L0D/IgNs6oF9zXVcyKJtAM&#10;cw+9GZWbMCwnbjzjq1Vyw02xEO71k2URPDIXCX/uX8DZcbYCjuWDOSwMlB9GbPCNkdqsdsE0Is3f&#10;iVfsaVRwy1J3xz9CXOO3evI6/beWfwAAAP//AwBQSwMEFAAGAAgAAAAhAGV40SHbAAAABwEAAA8A&#10;AABkcnMvZG93bnJldi54bWxMj0tPw0AMhO9I/Q8rI3Gjmz7VhmyqCqg49yFx3WZNEjXrjbJuE/j1&#10;mBO9eTzWzOdsM/hG3bCLdSADk3ECCqkIrqbSwOm4e16BimzJ2SYQGvjGCJt89JDZ1IWe9ng7cKkk&#10;hGJqDVTMbap1LCr0No5DiyTeV+i8ZZFdqV1newn3jZ4myVJ7W5M0VLbF1wqLy+HqDbTebedvw/vl&#10;Y1cGXu8n9NMXn8Y8PQ7bF1CMA/8fwx++oEMuTOdwJRdVY0AeYdku56DEXSQzGc4GZqv1AnSe6Xv+&#10;/BcAAP//AwBQSwECLQAUAAYACAAAACEAtoM4kv4AAADhAQAAEwAAAAAAAAAAAAAAAAAAAAAAW0Nv&#10;bnRlbnRfVHlwZXNdLnhtbFBLAQItABQABgAIAAAAIQA4/SH/1gAAAJQBAAALAAAAAAAAAAAAAAAA&#10;AC8BAABfcmVscy8ucmVsc1BLAQItABQABgAIAAAAIQBL6jt8cAIAAP8EAAAOAAAAAAAAAAAAAAAA&#10;AC4CAABkcnMvZTJvRG9jLnhtbFBLAQItABQABgAIAAAAIQBleNEh2wAAAAcBAAAPAAAAAAAAAAAA&#10;AAAAAMoEAABkcnMvZG93bnJldi54bWxQSwUGAAAAAAQABADzAAAA0gUAAAAA&#10;" fillcolor="#156082" strokecolor="#042433" strokeweight="1pt">
                <v:textbox>
                  <w:txbxContent>
                    <w:p w14:paraId="0996B88E" w14:textId="49377702" w:rsidR="00EC5522" w:rsidRPr="00FB0F04" w:rsidRDefault="00EC5522" w:rsidP="00305012">
                      <w:pPr>
                        <w:spacing w:line="240" w:lineRule="auto"/>
                        <w:jc w:val="center"/>
                        <w:rPr>
                          <w:color w:val="FFFFFF" w:themeColor="background1"/>
                          <w:szCs w:val="24"/>
                        </w:rPr>
                      </w:pPr>
                      <w:r w:rsidRPr="00FB0F04">
                        <w:rPr>
                          <w:color w:val="FFFFFF" w:themeColor="background1"/>
                          <w:szCs w:val="24"/>
                        </w:rPr>
                        <w:t>Health Inequalities</w:t>
                      </w:r>
                      <w:r w:rsidRPr="00FB0F04">
                        <w:rPr>
                          <w:color w:val="FFFFFF" w:themeColor="background1"/>
                          <w:szCs w:val="24"/>
                        </w:rPr>
                        <w:br/>
                      </w:r>
                      <w:r>
                        <w:rPr>
                          <w:color w:val="FFFFFF" w:themeColor="background1"/>
                          <w:szCs w:val="24"/>
                        </w:rPr>
                        <w:t>Scored</w:t>
                      </w:r>
                      <w:r w:rsidRPr="00FB0F04">
                        <w:rPr>
                          <w:color w:val="FFFFFF" w:themeColor="background1"/>
                          <w:szCs w:val="24"/>
                        </w:rPr>
                        <w:t xml:space="preserve"> 1–6</w:t>
                      </w:r>
                      <w:r w:rsidRPr="00FB0F04">
                        <w:rPr>
                          <w:color w:val="FFFFFF" w:themeColor="background1"/>
                          <w:szCs w:val="24"/>
                        </w:rPr>
                        <w:br/>
                        <w:t>Reviewed by trained members of the ICB Research Team.</w:t>
                      </w:r>
                    </w:p>
                    <w:p w14:paraId="7632C80B" w14:textId="77777777" w:rsidR="00EC5522" w:rsidRPr="00FB0F04" w:rsidRDefault="00EC5522" w:rsidP="00EC5522">
                      <w:pPr>
                        <w:spacing w:line="240" w:lineRule="auto"/>
                        <w:jc w:val="center"/>
                        <w:rPr>
                          <w:color w:val="FFFFFF" w:themeColor="background1"/>
                          <w:szCs w:val="24"/>
                        </w:rPr>
                      </w:pPr>
                      <w:r w:rsidRPr="00FB0F04">
                        <w:rPr>
                          <w:color w:val="FFFFFF" w:themeColor="background1"/>
                          <w:szCs w:val="24"/>
                        </w:rPr>
                        <w:t>Score of 1-3 = not fundable</w:t>
                      </w:r>
                    </w:p>
                    <w:p w14:paraId="15315180" w14:textId="77777777" w:rsidR="00EC5522" w:rsidRPr="001F4F67" w:rsidRDefault="00EC5522" w:rsidP="00EC5522">
                      <w:pPr>
                        <w:spacing w:line="240" w:lineRule="auto"/>
                        <w:jc w:val="center"/>
                        <w:rPr>
                          <w:color w:val="FFFFFF" w:themeColor="background1"/>
                          <w:szCs w:val="24"/>
                        </w:rPr>
                      </w:pPr>
                      <w:r w:rsidRPr="00FB0F04">
                        <w:rPr>
                          <w:color w:val="FFFFFF" w:themeColor="background1"/>
                          <w:szCs w:val="24"/>
                        </w:rPr>
                        <w:t xml:space="preserve">Score 4-6 = proceed with review </w:t>
                      </w:r>
                    </w:p>
                  </w:txbxContent>
                </v:textbox>
                <w10:wrap anchorx="margin"/>
              </v:rect>
            </w:pict>
          </mc:Fallback>
        </mc:AlternateContent>
      </w:r>
    </w:p>
    <w:p w14:paraId="68A1F059" w14:textId="0D1C0BA5" w:rsidR="00E92190" w:rsidRPr="003A1A80" w:rsidRDefault="00E92190" w:rsidP="003A1A80">
      <w:pPr>
        <w:pStyle w:val="Default"/>
        <w:tabs>
          <w:tab w:val="left" w:pos="5645"/>
        </w:tabs>
        <w:spacing w:after="120" w:line="276" w:lineRule="auto"/>
      </w:pPr>
    </w:p>
    <w:p w14:paraId="1D98F7D0" w14:textId="306DDAE8" w:rsidR="00E92190" w:rsidRPr="003A1A80" w:rsidRDefault="00E92190" w:rsidP="003A1A80">
      <w:pPr>
        <w:pStyle w:val="Default"/>
        <w:tabs>
          <w:tab w:val="left" w:pos="5645"/>
        </w:tabs>
        <w:spacing w:after="120" w:line="276" w:lineRule="auto"/>
      </w:pPr>
    </w:p>
    <w:p w14:paraId="727EB870" w14:textId="16A15166" w:rsidR="00E92190" w:rsidRPr="003A1A80" w:rsidRDefault="00E92190" w:rsidP="003A1A80">
      <w:pPr>
        <w:pStyle w:val="Default"/>
        <w:tabs>
          <w:tab w:val="left" w:pos="5645"/>
        </w:tabs>
        <w:spacing w:after="120" w:line="276" w:lineRule="auto"/>
      </w:pPr>
    </w:p>
    <w:p w14:paraId="1BD35EE8" w14:textId="45F5413A" w:rsidR="00E92190" w:rsidRPr="003A1A80" w:rsidRDefault="00E92190" w:rsidP="003A1A80">
      <w:pPr>
        <w:pStyle w:val="Default"/>
        <w:tabs>
          <w:tab w:val="left" w:pos="5645"/>
        </w:tabs>
        <w:spacing w:after="120" w:line="276" w:lineRule="auto"/>
      </w:pPr>
    </w:p>
    <w:p w14:paraId="0F055D4D" w14:textId="7014F7B9" w:rsidR="00E92190" w:rsidRPr="003A1A80" w:rsidRDefault="00E92190" w:rsidP="003A1A80">
      <w:pPr>
        <w:pStyle w:val="Default"/>
        <w:tabs>
          <w:tab w:val="left" w:pos="5645"/>
        </w:tabs>
        <w:spacing w:after="120" w:line="276" w:lineRule="auto"/>
        <w:rPr>
          <w:color w:val="90BCFB" w:themeColor="accent4" w:themeTint="66"/>
        </w:rPr>
      </w:pPr>
    </w:p>
    <w:p w14:paraId="35A584B2" w14:textId="07709D5D" w:rsidR="00E92190" w:rsidRPr="003A1A80" w:rsidRDefault="00E92190" w:rsidP="003A1A80">
      <w:pPr>
        <w:tabs>
          <w:tab w:val="left" w:pos="1204"/>
        </w:tabs>
        <w:spacing w:line="276" w:lineRule="auto"/>
        <w:rPr>
          <w:rFonts w:cs="Arial"/>
          <w:szCs w:val="24"/>
        </w:rPr>
      </w:pPr>
    </w:p>
    <w:p w14:paraId="24DC6C1F" w14:textId="6278CDDB" w:rsidR="00E92190" w:rsidRPr="003A1A80" w:rsidRDefault="00E92190" w:rsidP="003A1A80">
      <w:pPr>
        <w:tabs>
          <w:tab w:val="left" w:pos="1204"/>
        </w:tabs>
        <w:spacing w:line="276" w:lineRule="auto"/>
        <w:rPr>
          <w:rFonts w:cs="Arial"/>
          <w:szCs w:val="24"/>
        </w:rPr>
      </w:pPr>
    </w:p>
    <w:p w14:paraId="48357B96" w14:textId="405B5697" w:rsidR="00E92190" w:rsidRPr="003A1A80" w:rsidRDefault="008A46ED" w:rsidP="003A1A80">
      <w:pPr>
        <w:tabs>
          <w:tab w:val="left" w:pos="1204"/>
        </w:tabs>
        <w:spacing w:line="276" w:lineRule="auto"/>
        <w:rPr>
          <w:rFonts w:cs="Arial"/>
          <w:szCs w:val="24"/>
        </w:rPr>
      </w:pPr>
      <w:r w:rsidRPr="00875A10">
        <w:rPr>
          <w:noProof/>
        </w:rPr>
        <mc:AlternateContent>
          <mc:Choice Requires="wps">
            <w:drawing>
              <wp:anchor distT="0" distB="0" distL="114300" distR="114300" simplePos="0" relativeHeight="251658245" behindDoc="0" locked="0" layoutInCell="1" allowOverlap="1" wp14:anchorId="320EA6A6" wp14:editId="7E788538">
                <wp:simplePos x="0" y="0"/>
                <wp:positionH relativeFrom="margin">
                  <wp:align>right</wp:align>
                </wp:positionH>
                <wp:positionV relativeFrom="paragraph">
                  <wp:posOffset>280366</wp:posOffset>
                </wp:positionV>
                <wp:extent cx="6194066" cy="1892410"/>
                <wp:effectExtent l="0" t="0" r="16510" b="12700"/>
                <wp:wrapNone/>
                <wp:docPr id="1597503815" name="Rectangle 1"/>
                <wp:cNvGraphicFramePr/>
                <a:graphic xmlns:a="http://schemas.openxmlformats.org/drawingml/2006/main">
                  <a:graphicData uri="http://schemas.microsoft.com/office/word/2010/wordprocessingShape">
                    <wps:wsp>
                      <wps:cNvSpPr/>
                      <wps:spPr>
                        <a:xfrm>
                          <a:off x="0" y="0"/>
                          <a:ext cx="6194066" cy="1892410"/>
                        </a:xfrm>
                        <a:prstGeom prst="rect">
                          <a:avLst/>
                        </a:prstGeom>
                        <a:solidFill>
                          <a:srgbClr val="156082"/>
                        </a:solidFill>
                        <a:ln w="12700" cap="flat" cmpd="sng" algn="ctr">
                          <a:solidFill>
                            <a:srgbClr val="156082">
                              <a:shade val="15000"/>
                            </a:srgbClr>
                          </a:solidFill>
                          <a:prstDash val="solid"/>
                          <a:miter lim="800000"/>
                        </a:ln>
                        <a:effectLst/>
                      </wps:spPr>
                      <wps:txbx>
                        <w:txbxContent>
                          <w:p w14:paraId="49F83BB7" w14:textId="4584480A" w:rsidR="008A46ED" w:rsidRDefault="008A46ED" w:rsidP="003029E6">
                            <w:pPr>
                              <w:spacing w:line="240" w:lineRule="auto"/>
                              <w:jc w:val="center"/>
                              <w:rPr>
                                <w:color w:val="FFFFFF" w:themeColor="background1"/>
                                <w:szCs w:val="24"/>
                              </w:rPr>
                            </w:pPr>
                            <w:r>
                              <w:rPr>
                                <w:color w:val="FFFFFF" w:themeColor="background1"/>
                                <w:szCs w:val="24"/>
                              </w:rPr>
                              <w:t>Step 3:</w:t>
                            </w:r>
                          </w:p>
                          <w:p w14:paraId="5D0EFE77" w14:textId="45E053B6" w:rsidR="00FC4B84" w:rsidRPr="00FB0F04" w:rsidRDefault="00E2255B" w:rsidP="003029E6">
                            <w:pPr>
                              <w:spacing w:line="240" w:lineRule="auto"/>
                              <w:jc w:val="center"/>
                              <w:rPr>
                                <w:color w:val="FFFFFF" w:themeColor="background1"/>
                                <w:szCs w:val="24"/>
                              </w:rPr>
                            </w:pPr>
                            <w:r w:rsidRPr="00FB0F04">
                              <w:rPr>
                                <w:color w:val="FFFFFF" w:themeColor="background1"/>
                                <w:szCs w:val="24"/>
                              </w:rPr>
                              <w:t>S</w:t>
                            </w:r>
                            <w:r w:rsidR="00FC4B84" w:rsidRPr="00FB0F04">
                              <w:rPr>
                                <w:color w:val="FFFFFF" w:themeColor="background1"/>
                                <w:szCs w:val="24"/>
                              </w:rPr>
                              <w:t>trategic Alignment</w:t>
                            </w:r>
                          </w:p>
                          <w:p w14:paraId="2345087A" w14:textId="2763E85C" w:rsidR="00FC4B84" w:rsidRPr="00FB0F04" w:rsidRDefault="00FC4B84" w:rsidP="003029E6">
                            <w:pPr>
                              <w:spacing w:line="240" w:lineRule="auto"/>
                              <w:jc w:val="center"/>
                              <w:rPr>
                                <w:color w:val="FFFFFF" w:themeColor="background1"/>
                                <w:szCs w:val="24"/>
                              </w:rPr>
                            </w:pPr>
                            <w:r w:rsidRPr="00FB0F04">
                              <w:rPr>
                                <w:color w:val="FFFFFF" w:themeColor="background1"/>
                                <w:szCs w:val="24"/>
                              </w:rPr>
                              <w:t>(BNSSG and National)</w:t>
                            </w:r>
                            <w:r w:rsidRPr="00FB0F04">
                              <w:rPr>
                                <w:color w:val="FFFFFF" w:themeColor="background1"/>
                                <w:szCs w:val="24"/>
                              </w:rPr>
                              <w:br/>
                              <w:t>S</w:t>
                            </w:r>
                            <w:r w:rsidR="00D025B3">
                              <w:rPr>
                                <w:color w:val="FFFFFF" w:themeColor="background1"/>
                                <w:szCs w:val="24"/>
                              </w:rPr>
                              <w:t>cored</w:t>
                            </w:r>
                            <w:r w:rsidRPr="00FB0F04">
                              <w:rPr>
                                <w:color w:val="FFFFFF" w:themeColor="background1"/>
                                <w:szCs w:val="24"/>
                              </w:rPr>
                              <w:t xml:space="preserve"> 1–6</w:t>
                            </w:r>
                            <w:r w:rsidRPr="00FB0F04">
                              <w:rPr>
                                <w:color w:val="FFFFFF" w:themeColor="background1"/>
                                <w:szCs w:val="24"/>
                              </w:rPr>
                              <w:br/>
                              <w:t>Judged by trained members of ICB Research Team using ICB Strategic Alignment checklist</w:t>
                            </w:r>
                          </w:p>
                          <w:p w14:paraId="2A6303B8" w14:textId="77777777" w:rsidR="00FC4B84" w:rsidRPr="008A46ED" w:rsidRDefault="00FC4B84" w:rsidP="00FC4B84">
                            <w:pPr>
                              <w:spacing w:after="120"/>
                              <w:jc w:val="center"/>
                              <w:rPr>
                                <w:rFonts w:cs="Arial"/>
                                <w:color w:val="FFFFFF" w:themeColor="background1"/>
                                <w:szCs w:val="24"/>
                              </w:rPr>
                            </w:pPr>
                            <w:r w:rsidRPr="008A46ED">
                              <w:rPr>
                                <w:color w:val="FFFFFF" w:themeColor="background1"/>
                                <w:szCs w:val="24"/>
                              </w:rPr>
                              <w:t>The Strategic alignment scores are added to the total scores for ranking of fundable projects.</w:t>
                            </w:r>
                          </w:p>
                          <w:p w14:paraId="339263B1" w14:textId="77777777" w:rsidR="00FC4B84" w:rsidRDefault="00FC4B84" w:rsidP="00FC4B84">
                            <w:pPr>
                              <w:jc w:val="center"/>
                            </w:pPr>
                          </w:p>
                        </w:txbxContent>
                      </wps:txbx>
                      <wps:bodyPr rot="0" spcFirstLastPara="0" vertOverflow="overflow" horzOverflow="overflow" vert="horz" wrap="square" lIns="91440" tIns="45720" rIns="91440" bIns="45720" numCol="1" spcCol="0" rtlCol="0" fromWordArt="0" anchor="ctr" anchorCtr="0" forceAA="0" compatLnSpc="1">
                        <a:prstTxWarp prst="textNoShape">
                          <a:avLst/>
                        </a:prstTxWarp>
                        <a:noAutofit/>
                      </wps:bodyPr>
                    </wps:wsp>
                  </a:graphicData>
                </a:graphic>
                <wp14:sizeRelH relativeFrom="margin">
                  <wp14:pctWidth>0</wp14:pctWidth>
                </wp14:sizeRelH>
                <wp14:sizeRelV relativeFrom="margin">
                  <wp14:pctHeight>0</wp14:pctHeight>
                </wp14:sizeRelV>
              </wp:anchor>
            </w:drawing>
          </mc:Choice>
          <mc:Fallback>
            <w:pict>
              <v:rect w14:anchorId="320EA6A6" id="_x0000_s1031" style="position:absolute;margin-left:436.5pt;margin-top:22.1pt;width:487.7pt;height:149pt;z-index:251658245;visibility:visible;mso-wrap-style:square;mso-width-percent:0;mso-height-percent:0;mso-wrap-distance-left:9pt;mso-wrap-distance-top:0;mso-wrap-distance-right:9pt;mso-wrap-distance-bottom:0;mso-position-horizontal:right;mso-position-horizontal-relative:margin;mso-position-vertical:absolute;mso-position-vertical-relative:text;mso-width-percent:0;mso-height-percent:0;mso-width-relative:margin;mso-height-relative:margin;v-text-anchor:middle"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jVrrRbwIAAP8EAAAOAAAAZHJzL2Uyb0RvYy54bWysVE1v2zAMvQ/YfxB0X20HaZoGdYqgRYcB&#10;RVugLXpmZCkWoK9JSuzu14+SnaRfp2EXWRQpPvHx0ReXvVZkx32Q1tS0Oikp4YbZRppNTZ+fbn7M&#10;KQkRTAPKGl7TVx7o5fL7t4vOLfjEtlY13BNMYsKiczVtY3SLogis5RrCiXXcoFNYryGi6TdF46HD&#10;7FoVk7KcFZ31jfOW8RDw9Hpw0mXOLwRn8V6IwCNRNcW3xbz6vK7TWiwvYLHx4FrJxmfAP7xCgzQI&#10;ekh1DRHI1stPqbRk3gYr4gmzurBCSMZzDVhNVX6o5rEFx3MtSE5wB5rC/0vL7naP7sEjDZ0Li4Db&#10;VEUvvE5ffB/pM1mvB7J4HwnDw1l1Pi1nM0oY+qr5+WRaZTqL43XnQ/zJrSZpU1OP3cgkwe42RITE&#10;0H1IQgtWyeZGKpUNv1lfKU92gJ2rTmflfJKahVfehSlDOvRPzkrsLgNUkFAQcatdU9NgNpSA2qA0&#10;WfQZ+93t8AVIBm+h4XvoElOPyEP451ekKq4htMOVDDEoS8uI8lZS13SOeQ6ZlEkwPAt05OLIf9rF&#10;ft0TiSWcpkTpZG2b1wdPvB00HBy7kQh7CyE+gEfRIgE4iPEeF6EssmLHHSWt9X++Ok/xqCX0UtLh&#10;ECBjv7fgOSXql0GVnVfTaZqabExPzyZo+Lee9VuP2eorm7qFI+9Y3qb4qPZb4a1+wXldJVR0gWGI&#10;PfRmNK7iMJw48YyvVjkMJ8VBvDWPjqXkiblE+FP/At6N2oooyzu7HxhYfJDYEJtuGrvaRitk1t+R&#10;V+xpMnDKcnfHP0Ia47d2jjr+t5Z/AQAA//8DAFBLAwQUAAYACAAAACEA/1kL3dwAAAAHAQAADwAA&#10;AGRycy9kb3ducmV2LnhtbEyPQU/CQBSE7yT+h80z4QZb6qpQ+0qISDyDJlyX7rNt6L5tugut/nrX&#10;kxwnM5n5Jl+PthVX6n3jGGExT0AQl840XCF8fuxmSxA+aDa6dUwI3+RhXdxNcp0ZN/CerodQiVjC&#10;PtMIdQhdJqUva7Laz11HHL0v11sdouwraXo9xHLbyjRJnqTVDceFWnf0WlN5PlwsQmfNRm3Ht/P7&#10;rnJhtV/wz1AeEaf34+YFRKAx/IfhDz+iQxGZTu7CxosWIR4JCEqlIKK7en5UIE4IDypNQRa5vOUv&#10;fgEAAP//AwBQSwECLQAUAAYACAAAACEAtoM4kv4AAADhAQAAEwAAAAAAAAAAAAAAAAAAAAAAW0Nv&#10;bnRlbnRfVHlwZXNdLnhtbFBLAQItABQABgAIAAAAIQA4/SH/1gAAAJQBAAALAAAAAAAAAAAAAAAA&#10;AC8BAABfcmVscy8ucmVsc1BLAQItABQABgAIAAAAIQDjVrrRbwIAAP8EAAAOAAAAAAAAAAAAAAAA&#10;AC4CAABkcnMvZTJvRG9jLnhtbFBLAQItABQABgAIAAAAIQD/WQvd3AAAAAcBAAAPAAAAAAAAAAAA&#10;AAAAAMkEAABkcnMvZG93bnJldi54bWxQSwUGAAAAAAQABADzAAAA0gUAAAAA&#10;" fillcolor="#156082" strokecolor="#042433" strokeweight="1pt">
                <v:textbox>
                  <w:txbxContent>
                    <w:p w14:paraId="49F83BB7" w14:textId="4584480A" w:rsidR="008A46ED" w:rsidRDefault="008A46ED" w:rsidP="003029E6">
                      <w:pPr>
                        <w:spacing w:line="240" w:lineRule="auto"/>
                        <w:jc w:val="center"/>
                        <w:rPr>
                          <w:color w:val="FFFFFF" w:themeColor="background1"/>
                          <w:szCs w:val="24"/>
                        </w:rPr>
                      </w:pPr>
                      <w:r>
                        <w:rPr>
                          <w:color w:val="FFFFFF" w:themeColor="background1"/>
                          <w:szCs w:val="24"/>
                        </w:rPr>
                        <w:t>Step 3:</w:t>
                      </w:r>
                    </w:p>
                    <w:p w14:paraId="5D0EFE77" w14:textId="45E053B6" w:rsidR="00FC4B84" w:rsidRPr="00FB0F04" w:rsidRDefault="00E2255B" w:rsidP="003029E6">
                      <w:pPr>
                        <w:spacing w:line="240" w:lineRule="auto"/>
                        <w:jc w:val="center"/>
                        <w:rPr>
                          <w:color w:val="FFFFFF" w:themeColor="background1"/>
                          <w:szCs w:val="24"/>
                        </w:rPr>
                      </w:pPr>
                      <w:r w:rsidRPr="00FB0F04">
                        <w:rPr>
                          <w:color w:val="FFFFFF" w:themeColor="background1"/>
                          <w:szCs w:val="24"/>
                        </w:rPr>
                        <w:t>S</w:t>
                      </w:r>
                      <w:r w:rsidR="00FC4B84" w:rsidRPr="00FB0F04">
                        <w:rPr>
                          <w:color w:val="FFFFFF" w:themeColor="background1"/>
                          <w:szCs w:val="24"/>
                        </w:rPr>
                        <w:t>trategic Alignment</w:t>
                      </w:r>
                    </w:p>
                    <w:p w14:paraId="2345087A" w14:textId="2763E85C" w:rsidR="00FC4B84" w:rsidRPr="00FB0F04" w:rsidRDefault="00FC4B84" w:rsidP="003029E6">
                      <w:pPr>
                        <w:spacing w:line="240" w:lineRule="auto"/>
                        <w:jc w:val="center"/>
                        <w:rPr>
                          <w:color w:val="FFFFFF" w:themeColor="background1"/>
                          <w:szCs w:val="24"/>
                        </w:rPr>
                      </w:pPr>
                      <w:r w:rsidRPr="00FB0F04">
                        <w:rPr>
                          <w:color w:val="FFFFFF" w:themeColor="background1"/>
                          <w:szCs w:val="24"/>
                        </w:rPr>
                        <w:t>(BNSSG and National)</w:t>
                      </w:r>
                      <w:r w:rsidRPr="00FB0F04">
                        <w:rPr>
                          <w:color w:val="FFFFFF" w:themeColor="background1"/>
                          <w:szCs w:val="24"/>
                        </w:rPr>
                        <w:br/>
                        <w:t>S</w:t>
                      </w:r>
                      <w:r w:rsidR="00D025B3">
                        <w:rPr>
                          <w:color w:val="FFFFFF" w:themeColor="background1"/>
                          <w:szCs w:val="24"/>
                        </w:rPr>
                        <w:t>cored</w:t>
                      </w:r>
                      <w:r w:rsidRPr="00FB0F04">
                        <w:rPr>
                          <w:color w:val="FFFFFF" w:themeColor="background1"/>
                          <w:szCs w:val="24"/>
                        </w:rPr>
                        <w:t xml:space="preserve"> 1–6</w:t>
                      </w:r>
                      <w:r w:rsidRPr="00FB0F04">
                        <w:rPr>
                          <w:color w:val="FFFFFF" w:themeColor="background1"/>
                          <w:szCs w:val="24"/>
                        </w:rPr>
                        <w:br/>
                        <w:t>Judged by trained members of ICB Research Team using ICB Strategic Alignment checklist</w:t>
                      </w:r>
                    </w:p>
                    <w:p w14:paraId="2A6303B8" w14:textId="77777777" w:rsidR="00FC4B84" w:rsidRPr="008A46ED" w:rsidRDefault="00FC4B84" w:rsidP="00FC4B84">
                      <w:pPr>
                        <w:spacing w:after="120"/>
                        <w:jc w:val="center"/>
                        <w:rPr>
                          <w:rFonts w:cs="Arial"/>
                          <w:color w:val="FFFFFF" w:themeColor="background1"/>
                          <w:szCs w:val="24"/>
                        </w:rPr>
                      </w:pPr>
                      <w:r w:rsidRPr="008A46ED">
                        <w:rPr>
                          <w:color w:val="FFFFFF" w:themeColor="background1"/>
                          <w:szCs w:val="24"/>
                        </w:rPr>
                        <w:t>The Strategic alignment scores are added to the total scores for ranking of fundable projects.</w:t>
                      </w:r>
                    </w:p>
                    <w:p w14:paraId="339263B1" w14:textId="77777777" w:rsidR="00FC4B84" w:rsidRDefault="00FC4B84" w:rsidP="00FC4B84">
                      <w:pPr>
                        <w:jc w:val="center"/>
                      </w:pPr>
                    </w:p>
                  </w:txbxContent>
                </v:textbox>
                <w10:wrap anchorx="margin"/>
              </v:rect>
            </w:pict>
          </mc:Fallback>
        </mc:AlternateContent>
      </w:r>
    </w:p>
    <w:p w14:paraId="34CEC290" w14:textId="686BC181" w:rsidR="003029E6" w:rsidRPr="003A1A80" w:rsidRDefault="003029E6" w:rsidP="003A1A80">
      <w:pPr>
        <w:tabs>
          <w:tab w:val="left" w:pos="1204"/>
        </w:tabs>
        <w:spacing w:line="276" w:lineRule="auto"/>
        <w:rPr>
          <w:rFonts w:cs="Arial"/>
          <w:szCs w:val="24"/>
        </w:rPr>
      </w:pPr>
    </w:p>
    <w:p w14:paraId="57E311AF" w14:textId="4BE8E30D" w:rsidR="00EC5522" w:rsidRDefault="00EC5522" w:rsidP="003A1A80">
      <w:pPr>
        <w:spacing w:line="276" w:lineRule="auto"/>
        <w:rPr>
          <w:rFonts w:cs="Arial"/>
          <w:szCs w:val="24"/>
        </w:rPr>
      </w:pPr>
    </w:p>
    <w:p w14:paraId="19CAAA9D" w14:textId="79B01C95" w:rsidR="00EC5522" w:rsidRDefault="00EC5522" w:rsidP="003A1A80">
      <w:pPr>
        <w:spacing w:line="276" w:lineRule="auto"/>
        <w:rPr>
          <w:rFonts w:cs="Arial"/>
          <w:szCs w:val="24"/>
        </w:rPr>
      </w:pPr>
    </w:p>
    <w:p w14:paraId="294A1FF6" w14:textId="7106309B" w:rsidR="00EC5522" w:rsidRDefault="00EC5522" w:rsidP="003A1A80">
      <w:pPr>
        <w:spacing w:line="276" w:lineRule="auto"/>
        <w:rPr>
          <w:rFonts w:cs="Arial"/>
          <w:szCs w:val="24"/>
        </w:rPr>
      </w:pPr>
    </w:p>
    <w:p w14:paraId="7865B182" w14:textId="77777777" w:rsidR="008A46ED" w:rsidRDefault="008A46ED" w:rsidP="003A1A80">
      <w:pPr>
        <w:spacing w:line="276" w:lineRule="auto"/>
        <w:rPr>
          <w:rFonts w:cs="Arial"/>
          <w:szCs w:val="24"/>
        </w:rPr>
      </w:pPr>
    </w:p>
    <w:p w14:paraId="70D6AB1E" w14:textId="77777777" w:rsidR="008A46ED" w:rsidRDefault="008A46ED" w:rsidP="003A1A80">
      <w:pPr>
        <w:spacing w:line="276" w:lineRule="auto"/>
        <w:rPr>
          <w:rFonts w:cs="Arial"/>
          <w:szCs w:val="24"/>
        </w:rPr>
      </w:pPr>
    </w:p>
    <w:p w14:paraId="04F7A2FF" w14:textId="77777777" w:rsidR="008A46ED" w:rsidRDefault="008A46ED" w:rsidP="003A1A80">
      <w:pPr>
        <w:spacing w:line="276" w:lineRule="auto"/>
        <w:rPr>
          <w:rFonts w:cs="Arial"/>
          <w:szCs w:val="24"/>
        </w:rPr>
      </w:pPr>
    </w:p>
    <w:p w14:paraId="59702839" w14:textId="7ECC76D4" w:rsidR="003029E6" w:rsidRPr="00875A10" w:rsidRDefault="00D53C75" w:rsidP="003A1A80">
      <w:pPr>
        <w:spacing w:line="276" w:lineRule="auto"/>
        <w:rPr>
          <w:rFonts w:cs="Arial"/>
          <w:noProof/>
          <w:szCs w:val="24"/>
        </w:rPr>
      </w:pPr>
      <w:r w:rsidRPr="003A1A80">
        <w:rPr>
          <w:rFonts w:cs="Arial"/>
          <w:szCs w:val="24"/>
        </w:rPr>
        <w:t>Scoring will be between 1 and 6, from 2 assessors per criterion.</w:t>
      </w:r>
      <w:r w:rsidR="00807145" w:rsidRPr="00875A10">
        <w:rPr>
          <w:rFonts w:cs="Arial"/>
          <w:noProof/>
          <w:szCs w:val="24"/>
        </w:rPr>
        <w:t xml:space="preserve"> </w:t>
      </w:r>
    </w:p>
    <w:p w14:paraId="25A9B382" w14:textId="0B5F1332" w:rsidR="0056574D" w:rsidRPr="00E95665" w:rsidRDefault="00807145" w:rsidP="003A1A80">
      <w:pPr>
        <w:spacing w:line="276" w:lineRule="auto"/>
        <w:rPr>
          <w:rFonts w:cs="Arial"/>
          <w:szCs w:val="24"/>
          <w:highlight w:val="yellow"/>
        </w:rPr>
      </w:pPr>
      <w:r w:rsidRPr="00E95665">
        <w:rPr>
          <w:rFonts w:cs="Arial"/>
          <w:noProof/>
          <w:szCs w:val="24"/>
          <w:highlight w:val="yellow"/>
        </w:rPr>
        <w:drawing>
          <wp:inline distT="0" distB="0" distL="0" distR="0" wp14:anchorId="31FD2467" wp14:editId="11B3B48D">
            <wp:extent cx="2495425" cy="1609725"/>
            <wp:effectExtent l="0" t="0" r="635" b="0"/>
            <wp:docPr id="625930640" name="Picture 1" descr="A chart with different colored text showing scoring and definitions"/>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625930640" name="Picture 1" descr="A chart with different colored text showing scoring and definitions"/>
                    <pic:cNvPicPr/>
                  </pic:nvPicPr>
                  <pic:blipFill>
                    <a:blip r:embed="rId24"/>
                    <a:stretch>
                      <a:fillRect/>
                    </a:stretch>
                  </pic:blipFill>
                  <pic:spPr>
                    <a:xfrm>
                      <a:off x="0" y="0"/>
                      <a:ext cx="2502914" cy="1614556"/>
                    </a:xfrm>
                    <a:prstGeom prst="rect">
                      <a:avLst/>
                    </a:prstGeom>
                  </pic:spPr>
                </pic:pic>
              </a:graphicData>
            </a:graphic>
          </wp:inline>
        </w:drawing>
      </w:r>
    </w:p>
    <w:p w14:paraId="6ED7E169" w14:textId="784572BB" w:rsidR="00D53C75" w:rsidRDefault="00D53C75" w:rsidP="2FE1A186">
      <w:pPr>
        <w:spacing w:after="120" w:line="276" w:lineRule="auto"/>
        <w:rPr>
          <w:rFonts w:cs="Arial"/>
        </w:rPr>
      </w:pPr>
      <w:r w:rsidRPr="2FE1A186">
        <w:rPr>
          <w:rFonts w:cs="Arial"/>
        </w:rPr>
        <w:lastRenderedPageBreak/>
        <w:t xml:space="preserve">The average scores from </w:t>
      </w:r>
      <w:r w:rsidR="00962A50" w:rsidRPr="2FE1A186">
        <w:rPr>
          <w:rFonts w:cs="Arial"/>
        </w:rPr>
        <w:t xml:space="preserve">the Health Inequalities reviews must score 4 or above for the application to be deemed fundable. </w:t>
      </w:r>
    </w:p>
    <w:p w14:paraId="2F3291D1" w14:textId="53CCA238" w:rsidR="006C767E" w:rsidRPr="00E95665" w:rsidRDefault="00962A50" w:rsidP="2FE1A186">
      <w:pPr>
        <w:spacing w:after="120" w:line="276" w:lineRule="auto"/>
        <w:rPr>
          <w:rFonts w:cs="Arial"/>
        </w:rPr>
      </w:pPr>
      <w:r w:rsidRPr="2FE1A186">
        <w:rPr>
          <w:rFonts w:cs="Arial"/>
        </w:rPr>
        <w:t>If the application scores below 4</w:t>
      </w:r>
      <w:r w:rsidR="00BB3148" w:rsidRPr="2FE1A186">
        <w:rPr>
          <w:rFonts w:cs="Arial"/>
        </w:rPr>
        <w:t>,</w:t>
      </w:r>
      <w:r w:rsidRPr="2FE1A186">
        <w:rPr>
          <w:rFonts w:cs="Arial"/>
        </w:rPr>
        <w:t xml:space="preserve"> or </w:t>
      </w:r>
      <w:r w:rsidR="00BB3148" w:rsidRPr="2FE1A186">
        <w:rPr>
          <w:rFonts w:cs="Arial"/>
        </w:rPr>
        <w:t>i</w:t>
      </w:r>
      <w:r w:rsidR="00D53C75" w:rsidRPr="2FE1A186">
        <w:rPr>
          <w:rFonts w:cs="Arial"/>
        </w:rPr>
        <w:t>f the application receives a score of 1 from any reviewer, it will not be</w:t>
      </w:r>
      <w:r w:rsidR="006C767E" w:rsidRPr="2FE1A186">
        <w:rPr>
          <w:rFonts w:cs="Arial"/>
        </w:rPr>
        <w:t xml:space="preserve"> approved for</w:t>
      </w:r>
      <w:r w:rsidR="00D53C75" w:rsidRPr="2FE1A186">
        <w:rPr>
          <w:rFonts w:cs="Arial"/>
        </w:rPr>
        <w:t xml:space="preserve"> fund</w:t>
      </w:r>
      <w:r w:rsidR="006C767E" w:rsidRPr="2FE1A186">
        <w:rPr>
          <w:rFonts w:cs="Arial"/>
        </w:rPr>
        <w:t>ing.</w:t>
      </w:r>
    </w:p>
    <w:p w14:paraId="52E7DA7B" w14:textId="3FBFD82F" w:rsidR="00354658" w:rsidRPr="004C3D3E" w:rsidRDefault="00354658" w:rsidP="2FE1A186">
      <w:pPr>
        <w:spacing w:after="120" w:line="276" w:lineRule="auto"/>
        <w:rPr>
          <w:rFonts w:cs="Arial"/>
        </w:rPr>
      </w:pPr>
      <w:r w:rsidRPr="2FE1A186">
        <w:rPr>
          <w:rFonts w:cs="Arial"/>
        </w:rPr>
        <w:t>The</w:t>
      </w:r>
      <w:r w:rsidR="680D8296" w:rsidRPr="2FE1A186">
        <w:rPr>
          <w:rFonts w:cs="Arial"/>
        </w:rPr>
        <w:t xml:space="preserve"> </w:t>
      </w:r>
      <w:r w:rsidR="1B781706" w:rsidRPr="2FE1A186">
        <w:rPr>
          <w:rFonts w:cs="Arial"/>
        </w:rPr>
        <w:t xml:space="preserve">Average </w:t>
      </w:r>
      <w:r w:rsidR="00BE3825" w:rsidRPr="2FE1A186">
        <w:rPr>
          <w:rFonts w:cs="Arial"/>
        </w:rPr>
        <w:t>Strategic alignment scores are added to the total scores</w:t>
      </w:r>
      <w:r w:rsidR="48F64163" w:rsidRPr="2FE1A186">
        <w:rPr>
          <w:rFonts w:cs="Arial"/>
        </w:rPr>
        <w:t xml:space="preserve"> from the Health Inequalities &amp; Alignment to department and Research Team Strategy and Research Aims review </w:t>
      </w:r>
      <w:r w:rsidR="00BE3825" w:rsidRPr="2FE1A186">
        <w:rPr>
          <w:rFonts w:cs="Arial"/>
        </w:rPr>
        <w:t>for ranking of fundable projects.</w:t>
      </w:r>
      <w:r w:rsidR="2A1A1042" w:rsidRPr="2FE1A186">
        <w:rPr>
          <w:rFonts w:cs="Arial"/>
        </w:rPr>
        <w:t xml:space="preserve"> </w:t>
      </w:r>
    </w:p>
    <w:p w14:paraId="32D833ED" w14:textId="77777777" w:rsidR="00D53C75" w:rsidRPr="00E95665" w:rsidRDefault="00D53C75" w:rsidP="2FE1A186">
      <w:pPr>
        <w:spacing w:after="120" w:line="276" w:lineRule="auto"/>
        <w:rPr>
          <w:rFonts w:cs="Arial"/>
        </w:rPr>
      </w:pPr>
      <w:r w:rsidRPr="2FE1A186">
        <w:rPr>
          <w:rFonts w:cs="Arial"/>
        </w:rPr>
        <w:t xml:space="preserve">If there is not enough budget to meet all recommended applications, they will be ranked according to their score and the ICB will award as many as is possible. </w:t>
      </w:r>
    </w:p>
    <w:p w14:paraId="3D516588" w14:textId="77777777" w:rsidR="002C226E" w:rsidRPr="00E95665" w:rsidRDefault="002C226E" w:rsidP="2FE1A186">
      <w:pPr>
        <w:pStyle w:val="ListParagraph"/>
        <w:spacing w:after="120" w:line="276" w:lineRule="auto"/>
        <w:ind w:left="0"/>
        <w:rPr>
          <w:rFonts w:cs="Arial"/>
        </w:rPr>
      </w:pPr>
      <w:r w:rsidRPr="2FE1A186">
        <w:rPr>
          <w:rFonts w:cs="Arial"/>
        </w:rPr>
        <w:t>In cases where two applications are scored equally, they are separated by ranking on their individual factor scores, in the following order of priority:</w:t>
      </w:r>
    </w:p>
    <w:p w14:paraId="76B0F276" w14:textId="40070922" w:rsidR="002C226E" w:rsidRPr="00E95665" w:rsidRDefault="002C226E" w:rsidP="2FE1A186">
      <w:pPr>
        <w:pStyle w:val="ListParagraph"/>
        <w:numPr>
          <w:ilvl w:val="0"/>
          <w:numId w:val="13"/>
        </w:numPr>
        <w:spacing w:after="120" w:line="276" w:lineRule="auto"/>
        <w:rPr>
          <w:rFonts w:cs="Arial"/>
        </w:rPr>
      </w:pPr>
      <w:r w:rsidRPr="2FE1A186">
        <w:rPr>
          <w:rFonts w:cs="Arial"/>
        </w:rPr>
        <w:t>Health Inequality score</w:t>
      </w:r>
    </w:p>
    <w:p w14:paraId="59BB9FC5" w14:textId="2DFF9281" w:rsidR="002C226E" w:rsidRDefault="002C226E" w:rsidP="2FE1A186">
      <w:pPr>
        <w:pStyle w:val="ListParagraph"/>
        <w:spacing w:after="120" w:line="276" w:lineRule="auto"/>
        <w:contextualSpacing w:val="0"/>
        <w:rPr>
          <w:rFonts w:cs="Arial"/>
        </w:rPr>
      </w:pPr>
      <w:r w:rsidRPr="2FE1A186">
        <w:rPr>
          <w:rFonts w:cs="Arial"/>
        </w:rPr>
        <w:t>2.</w:t>
      </w:r>
      <w:r>
        <w:tab/>
      </w:r>
      <w:r w:rsidR="003927B6" w:rsidRPr="2FE1A186">
        <w:rPr>
          <w:rFonts w:cs="Arial"/>
        </w:rPr>
        <w:t>Alignment</w:t>
      </w:r>
      <w:r w:rsidR="7F4CA1D3" w:rsidRPr="2FE1A186">
        <w:rPr>
          <w:rFonts w:cs="Arial"/>
        </w:rPr>
        <w:t xml:space="preserve"> to department and Research Team </w:t>
      </w:r>
      <w:r w:rsidR="1E2FEE99" w:rsidRPr="2FE1A186">
        <w:rPr>
          <w:rFonts w:cs="Arial"/>
        </w:rPr>
        <w:t xml:space="preserve">Strategy and Research </w:t>
      </w:r>
      <w:r w:rsidR="7F4CA1D3" w:rsidRPr="2FE1A186">
        <w:rPr>
          <w:rFonts w:cs="Arial"/>
        </w:rPr>
        <w:t>Aims</w:t>
      </w:r>
      <w:r w:rsidRPr="2FE1A186">
        <w:rPr>
          <w:rFonts w:cs="Arial"/>
        </w:rPr>
        <w:t xml:space="preserve"> score.</w:t>
      </w:r>
    </w:p>
    <w:p w14:paraId="2B4CE098" w14:textId="77777777" w:rsidR="00D53C75" w:rsidRPr="00875A10" w:rsidRDefault="00D53C75" w:rsidP="003A1A80">
      <w:pPr>
        <w:pStyle w:val="Heading2"/>
        <w:spacing w:after="120" w:line="276" w:lineRule="auto"/>
        <w:rPr>
          <w:rFonts w:ascii="Arial" w:hAnsi="Arial" w:cs="Arial"/>
          <w:b/>
          <w:bCs/>
          <w:color w:val="auto"/>
          <w:sz w:val="24"/>
          <w:szCs w:val="24"/>
          <w:u w:val="single"/>
        </w:rPr>
      </w:pPr>
      <w:bookmarkStart w:id="3" w:name="_Toc227064392"/>
      <w:r w:rsidRPr="00875A10">
        <w:rPr>
          <w:rFonts w:ascii="Arial" w:hAnsi="Arial" w:cs="Arial"/>
          <w:color w:val="auto"/>
          <w:sz w:val="24"/>
          <w:szCs w:val="24"/>
          <w:u w:val="single"/>
        </w:rPr>
        <w:t>Panel</w:t>
      </w:r>
      <w:bookmarkEnd w:id="3"/>
    </w:p>
    <w:p w14:paraId="1D557FA8" w14:textId="53621D27" w:rsidR="00D53C75" w:rsidRPr="00875A10" w:rsidRDefault="00D53C75" w:rsidP="003A1A80">
      <w:pPr>
        <w:spacing w:after="120" w:line="276" w:lineRule="auto"/>
        <w:rPr>
          <w:rFonts w:cs="Arial"/>
          <w:szCs w:val="24"/>
        </w:rPr>
      </w:pPr>
      <w:r w:rsidRPr="00875A10">
        <w:rPr>
          <w:rFonts w:cs="Arial"/>
          <w:szCs w:val="24"/>
        </w:rPr>
        <w:t xml:space="preserve">The panel </w:t>
      </w:r>
      <w:r w:rsidR="00652B38" w:rsidRPr="00875A10">
        <w:rPr>
          <w:rFonts w:cs="Arial"/>
          <w:szCs w:val="24"/>
        </w:rPr>
        <w:t xml:space="preserve">for </w:t>
      </w:r>
      <w:r w:rsidR="003A1A80" w:rsidRPr="00213C80">
        <w:rPr>
          <w:rFonts w:cs="Arial"/>
          <w:b/>
          <w:bCs/>
        </w:rPr>
        <w:t>Patient and Public Involvement (PPI) for Fellowship applications</w:t>
      </w:r>
      <w:r w:rsidR="00652B38" w:rsidRPr="00875A10">
        <w:rPr>
          <w:rFonts w:cs="Arial"/>
          <w:szCs w:val="24"/>
        </w:rPr>
        <w:t xml:space="preserve"> </w:t>
      </w:r>
      <w:r w:rsidRPr="00875A10">
        <w:rPr>
          <w:rFonts w:cs="Arial"/>
          <w:szCs w:val="24"/>
        </w:rPr>
        <w:t>consists of</w:t>
      </w:r>
      <w:r w:rsidR="00652B38" w:rsidRPr="00875A10">
        <w:rPr>
          <w:rFonts w:cs="Arial"/>
          <w:szCs w:val="24"/>
        </w:rPr>
        <w:t xml:space="preserve"> </w:t>
      </w:r>
      <w:r w:rsidRPr="00875A10">
        <w:rPr>
          <w:rFonts w:cs="Arial"/>
          <w:szCs w:val="24"/>
        </w:rPr>
        <w:t>members of the ICB’s Research Team</w:t>
      </w:r>
      <w:r w:rsidR="00402FD8" w:rsidRPr="00875A10">
        <w:rPr>
          <w:rFonts w:cs="Arial"/>
          <w:szCs w:val="24"/>
        </w:rPr>
        <w:t>.</w:t>
      </w:r>
    </w:p>
    <w:p w14:paraId="76A12150" w14:textId="77777777" w:rsidR="00D53C75" w:rsidRPr="00875A10" w:rsidRDefault="00D53C75" w:rsidP="003A1A80">
      <w:pPr>
        <w:pStyle w:val="Heading2"/>
        <w:spacing w:after="120" w:line="276" w:lineRule="auto"/>
        <w:rPr>
          <w:rFonts w:ascii="Arial" w:hAnsi="Arial" w:cs="Arial"/>
          <w:b/>
          <w:bCs/>
          <w:color w:val="auto"/>
          <w:sz w:val="24"/>
          <w:szCs w:val="24"/>
          <w:u w:val="single"/>
        </w:rPr>
      </w:pPr>
      <w:bookmarkStart w:id="4" w:name="_Toc227064393"/>
      <w:r w:rsidRPr="00875A10">
        <w:rPr>
          <w:rFonts w:ascii="Arial" w:hAnsi="Arial" w:cs="Arial"/>
          <w:color w:val="auto"/>
          <w:sz w:val="24"/>
          <w:szCs w:val="24"/>
          <w:u w:val="single"/>
        </w:rPr>
        <w:t>Timings</w:t>
      </w:r>
      <w:bookmarkEnd w:id="4"/>
    </w:p>
    <w:p w14:paraId="1E87E92F" w14:textId="77777777" w:rsidR="00D53C75" w:rsidRPr="00875A10" w:rsidRDefault="00D53C75" w:rsidP="003A1A80">
      <w:pPr>
        <w:spacing w:after="120" w:line="276" w:lineRule="auto"/>
        <w:rPr>
          <w:rFonts w:cs="Arial"/>
          <w:szCs w:val="24"/>
        </w:rPr>
      </w:pPr>
      <w:r w:rsidRPr="00875A10">
        <w:rPr>
          <w:rFonts w:cs="Arial"/>
          <w:szCs w:val="24"/>
        </w:rPr>
        <w:t xml:space="preserve">We will review applications three times a year, with deadlines in January, June and October. </w:t>
      </w:r>
    </w:p>
    <w:p w14:paraId="694EC20D" w14:textId="0546348F" w:rsidR="00CF53AE" w:rsidRPr="00875A10" w:rsidRDefault="00F94527" w:rsidP="003A1A80">
      <w:pPr>
        <w:spacing w:after="120" w:line="276" w:lineRule="auto"/>
        <w:rPr>
          <w:rFonts w:cs="Arial"/>
          <w:szCs w:val="24"/>
        </w:rPr>
      </w:pPr>
      <w:r w:rsidRPr="00875A10">
        <w:rPr>
          <w:rFonts w:cs="Arial"/>
          <w:szCs w:val="24"/>
        </w:rPr>
        <w:t xml:space="preserve">We will confirm outcomes </w:t>
      </w:r>
      <w:proofErr w:type="gramStart"/>
      <w:r w:rsidRPr="00875A10">
        <w:rPr>
          <w:rFonts w:cs="Arial"/>
          <w:szCs w:val="24"/>
        </w:rPr>
        <w:t>as soon as possible,</w:t>
      </w:r>
      <w:proofErr w:type="gramEnd"/>
      <w:r w:rsidRPr="00875A10">
        <w:rPr>
          <w:rFonts w:cs="Arial"/>
          <w:szCs w:val="24"/>
        </w:rPr>
        <w:t xml:space="preserve"> </w:t>
      </w:r>
      <w:r w:rsidR="00652B38" w:rsidRPr="00875A10">
        <w:rPr>
          <w:rFonts w:cs="Arial"/>
          <w:szCs w:val="24"/>
        </w:rPr>
        <w:t xml:space="preserve">we aim to confirm outlines within </w:t>
      </w:r>
      <w:r w:rsidR="00FC2F94">
        <w:rPr>
          <w:rFonts w:cs="Arial"/>
          <w:szCs w:val="24"/>
        </w:rPr>
        <w:t>6</w:t>
      </w:r>
      <w:r w:rsidR="00652B38" w:rsidRPr="00875A10">
        <w:rPr>
          <w:rFonts w:cs="Arial"/>
          <w:szCs w:val="24"/>
        </w:rPr>
        <w:t xml:space="preserve"> weeks</w:t>
      </w:r>
      <w:r w:rsidRPr="00875A10">
        <w:rPr>
          <w:rFonts w:cs="Arial"/>
          <w:szCs w:val="24"/>
        </w:rPr>
        <w:t>. We will release all outcomes on the same day.</w:t>
      </w:r>
    </w:p>
    <w:p w14:paraId="45ABB99C" w14:textId="77777777" w:rsidR="00F94527" w:rsidRPr="00F94527" w:rsidRDefault="00F94527" w:rsidP="003029E6">
      <w:pPr>
        <w:spacing w:after="120" w:line="240" w:lineRule="auto"/>
        <w:rPr>
          <w:rFonts w:cs="Arial"/>
          <w:szCs w:val="24"/>
        </w:rPr>
      </w:pPr>
    </w:p>
    <w:p w14:paraId="4D24659D" w14:textId="06090712" w:rsidR="003029E6" w:rsidRDefault="00F94527" w:rsidP="003029E6">
      <w:pPr>
        <w:pStyle w:val="Heading1"/>
        <w:spacing w:line="240" w:lineRule="auto"/>
        <w:rPr>
          <w:rFonts w:ascii="Arial" w:eastAsia="Times New Roman" w:hAnsi="Arial" w:cstheme="minorBidi"/>
          <w:b/>
          <w:bCs/>
          <w:color w:val="003087"/>
          <w:sz w:val="56"/>
          <w:szCs w:val="56"/>
        </w:rPr>
      </w:pPr>
      <w:bookmarkStart w:id="5" w:name="_Toc227064394"/>
      <w:r w:rsidRPr="003029E6">
        <w:rPr>
          <w:rFonts w:ascii="Arial" w:eastAsia="Times New Roman" w:hAnsi="Arial" w:cstheme="minorBidi"/>
          <w:b/>
          <w:bCs/>
          <w:color w:val="003087"/>
          <w:sz w:val="56"/>
          <w:szCs w:val="56"/>
        </w:rPr>
        <w:t>Eligibility</w:t>
      </w:r>
      <w:bookmarkEnd w:id="5"/>
    </w:p>
    <w:p w14:paraId="7352AA69" w14:textId="77777777" w:rsidR="003029E6" w:rsidRPr="003029E6" w:rsidRDefault="003029E6" w:rsidP="003029E6">
      <w:pPr>
        <w:spacing w:line="240" w:lineRule="auto"/>
      </w:pPr>
    </w:p>
    <w:p w14:paraId="0F35B611" w14:textId="77777777" w:rsidR="00F94527" w:rsidRPr="00875A10" w:rsidRDefault="00F94527" w:rsidP="003A1A80">
      <w:pPr>
        <w:spacing w:after="120" w:line="276" w:lineRule="auto"/>
        <w:rPr>
          <w:rFonts w:cs="Arial"/>
          <w:szCs w:val="24"/>
        </w:rPr>
      </w:pPr>
      <w:r w:rsidRPr="00875A10">
        <w:rPr>
          <w:rFonts w:cs="Arial"/>
          <w:szCs w:val="24"/>
        </w:rPr>
        <w:t xml:space="preserve">Applications will be eligible if all criteria below are met: </w:t>
      </w:r>
    </w:p>
    <w:p w14:paraId="1A9658B5" w14:textId="77777777" w:rsidR="00F94527" w:rsidRPr="00875A10" w:rsidRDefault="00F94527" w:rsidP="003A1A80">
      <w:pPr>
        <w:pStyle w:val="ListParagraph"/>
        <w:numPr>
          <w:ilvl w:val="0"/>
          <w:numId w:val="6"/>
        </w:numPr>
        <w:spacing w:after="120" w:line="276" w:lineRule="auto"/>
        <w:contextualSpacing w:val="0"/>
        <w:rPr>
          <w:rFonts w:cs="Arial"/>
          <w:szCs w:val="24"/>
        </w:rPr>
      </w:pPr>
      <w:r w:rsidRPr="00875A10">
        <w:rPr>
          <w:rFonts w:cs="Arial"/>
          <w:szCs w:val="24"/>
        </w:rPr>
        <w:t>The lead applicant must be working for an organisation supported by the BNSSG ICB Research Team:</w:t>
      </w:r>
    </w:p>
    <w:p w14:paraId="14D5E9E1" w14:textId="77777777" w:rsidR="00F94527" w:rsidRPr="00875A10" w:rsidRDefault="00F94527" w:rsidP="003A1A80">
      <w:pPr>
        <w:pStyle w:val="ListParagraph"/>
        <w:numPr>
          <w:ilvl w:val="1"/>
          <w:numId w:val="6"/>
        </w:numPr>
        <w:spacing w:after="120" w:line="276" w:lineRule="auto"/>
        <w:contextualSpacing w:val="0"/>
        <w:rPr>
          <w:rFonts w:cs="Arial"/>
          <w:szCs w:val="24"/>
        </w:rPr>
      </w:pPr>
      <w:r w:rsidRPr="00875A10">
        <w:rPr>
          <w:rFonts w:cs="Arial"/>
          <w:szCs w:val="24"/>
        </w:rPr>
        <w:t xml:space="preserve">Higher Education Institution (HEI) </w:t>
      </w:r>
    </w:p>
    <w:p w14:paraId="6D7A1335" w14:textId="77777777" w:rsidR="00F94527" w:rsidRPr="00875A10" w:rsidRDefault="00F94527" w:rsidP="003A1A80">
      <w:pPr>
        <w:pStyle w:val="ListParagraph"/>
        <w:numPr>
          <w:ilvl w:val="1"/>
          <w:numId w:val="6"/>
        </w:numPr>
        <w:spacing w:after="120" w:line="276" w:lineRule="auto"/>
        <w:contextualSpacing w:val="0"/>
        <w:rPr>
          <w:rFonts w:cs="Arial"/>
          <w:szCs w:val="24"/>
        </w:rPr>
      </w:pPr>
      <w:r w:rsidRPr="00875A10">
        <w:rPr>
          <w:rFonts w:cs="Arial"/>
          <w:szCs w:val="24"/>
        </w:rPr>
        <w:t>A member organisation of the BNSSG ICS</w:t>
      </w:r>
    </w:p>
    <w:p w14:paraId="7F3FDA7A" w14:textId="6EAC0712" w:rsidR="00F94527" w:rsidRPr="00875A10" w:rsidRDefault="00F94527" w:rsidP="53BDE6F3">
      <w:pPr>
        <w:pStyle w:val="ListParagraph"/>
        <w:numPr>
          <w:ilvl w:val="0"/>
          <w:numId w:val="6"/>
        </w:numPr>
        <w:spacing w:after="120" w:line="276" w:lineRule="auto"/>
        <w:contextualSpacing w:val="0"/>
        <w:rPr>
          <w:rFonts w:cs="Arial"/>
        </w:rPr>
      </w:pPr>
      <w:r w:rsidRPr="53BDE6F3">
        <w:rPr>
          <w:rFonts w:cs="Arial"/>
        </w:rPr>
        <w:t xml:space="preserve">The project must be </w:t>
      </w:r>
      <w:proofErr w:type="gramStart"/>
      <w:r w:rsidRPr="53BDE6F3">
        <w:rPr>
          <w:rFonts w:cs="Arial"/>
        </w:rPr>
        <w:t>in the area of</w:t>
      </w:r>
      <w:proofErr w:type="gramEnd"/>
      <w:r w:rsidRPr="53BDE6F3">
        <w:rPr>
          <w:rFonts w:cs="Arial"/>
        </w:rPr>
        <w:t xml:space="preserve"> </w:t>
      </w:r>
      <w:r w:rsidR="00CAE503" w:rsidRPr="53BDE6F3">
        <w:rPr>
          <w:rFonts w:cs="Arial"/>
        </w:rPr>
        <w:t>p</w:t>
      </w:r>
      <w:r w:rsidRPr="53BDE6F3">
        <w:rPr>
          <w:rFonts w:cs="Arial"/>
        </w:rPr>
        <w:t xml:space="preserve">rimary </w:t>
      </w:r>
      <w:r w:rsidR="1D3219AA" w:rsidRPr="53BDE6F3">
        <w:rPr>
          <w:rFonts w:cs="Arial"/>
        </w:rPr>
        <w:t>c</w:t>
      </w:r>
      <w:r w:rsidRPr="53BDE6F3">
        <w:rPr>
          <w:rFonts w:cs="Arial"/>
        </w:rPr>
        <w:t xml:space="preserve">are, </w:t>
      </w:r>
      <w:r w:rsidR="60EDE0A9" w:rsidRPr="53BDE6F3">
        <w:rPr>
          <w:rFonts w:cs="Arial"/>
        </w:rPr>
        <w:t>p</w:t>
      </w:r>
      <w:r w:rsidRPr="53BDE6F3">
        <w:rPr>
          <w:rFonts w:cs="Arial"/>
        </w:rPr>
        <w:t xml:space="preserve">ublic </w:t>
      </w:r>
      <w:r w:rsidR="7DEDB0A0" w:rsidRPr="53BDE6F3">
        <w:rPr>
          <w:rFonts w:cs="Arial"/>
        </w:rPr>
        <w:t>h</w:t>
      </w:r>
      <w:r w:rsidRPr="53BDE6F3">
        <w:rPr>
          <w:rFonts w:cs="Arial"/>
        </w:rPr>
        <w:t xml:space="preserve">ealth, </w:t>
      </w:r>
      <w:r w:rsidR="343E0220" w:rsidRPr="53BDE6F3">
        <w:rPr>
          <w:rFonts w:cs="Arial"/>
        </w:rPr>
        <w:t>c</w:t>
      </w:r>
      <w:r w:rsidRPr="53BDE6F3">
        <w:rPr>
          <w:rFonts w:cs="Arial"/>
        </w:rPr>
        <w:t xml:space="preserve">ommunity </w:t>
      </w:r>
      <w:r w:rsidR="2E853A04" w:rsidRPr="53BDE6F3">
        <w:rPr>
          <w:rFonts w:cs="Arial"/>
        </w:rPr>
        <w:t>h</w:t>
      </w:r>
      <w:r w:rsidRPr="53BDE6F3">
        <w:rPr>
          <w:rFonts w:cs="Arial"/>
        </w:rPr>
        <w:t xml:space="preserve">ealthcare, </w:t>
      </w:r>
      <w:r w:rsidR="2FFEE506" w:rsidRPr="53BDE6F3">
        <w:rPr>
          <w:rFonts w:cs="Arial"/>
        </w:rPr>
        <w:t>s</w:t>
      </w:r>
      <w:r w:rsidRPr="53BDE6F3">
        <w:rPr>
          <w:rFonts w:cs="Arial"/>
        </w:rPr>
        <w:t xml:space="preserve">ocial </w:t>
      </w:r>
      <w:r w:rsidR="01117356" w:rsidRPr="53BDE6F3">
        <w:rPr>
          <w:rFonts w:cs="Arial"/>
        </w:rPr>
        <w:t>c</w:t>
      </w:r>
      <w:r w:rsidRPr="53BDE6F3">
        <w:rPr>
          <w:rFonts w:cs="Arial"/>
        </w:rPr>
        <w:t xml:space="preserve">are and/or </w:t>
      </w:r>
      <w:r w:rsidR="1E225C52" w:rsidRPr="53BDE6F3">
        <w:rPr>
          <w:rFonts w:cs="Arial"/>
        </w:rPr>
        <w:t>strategic commissioning</w:t>
      </w:r>
      <w:r w:rsidRPr="53BDE6F3">
        <w:rPr>
          <w:rFonts w:cs="Arial"/>
        </w:rPr>
        <w:t>.</w:t>
      </w:r>
    </w:p>
    <w:p w14:paraId="176EF393" w14:textId="6C2BC373" w:rsidR="0020636D" w:rsidRPr="00875A10" w:rsidRDefault="00F94527" w:rsidP="53BDE6F3">
      <w:pPr>
        <w:pStyle w:val="ListParagraph"/>
        <w:numPr>
          <w:ilvl w:val="0"/>
          <w:numId w:val="6"/>
        </w:numPr>
        <w:spacing w:after="120" w:line="276" w:lineRule="auto"/>
        <w:contextualSpacing w:val="0"/>
        <w:rPr>
          <w:rFonts w:cs="Arial"/>
        </w:rPr>
      </w:pPr>
      <w:r w:rsidRPr="53BDE6F3">
        <w:rPr>
          <w:rFonts w:cs="Arial"/>
        </w:rPr>
        <w:t xml:space="preserve">The plan is to develop </w:t>
      </w:r>
      <w:r w:rsidR="00F2795B" w:rsidRPr="53BDE6F3">
        <w:rPr>
          <w:rFonts w:cs="Arial"/>
        </w:rPr>
        <w:t xml:space="preserve">an application for a </w:t>
      </w:r>
      <w:r w:rsidR="6A95D3FB" w:rsidRPr="53BDE6F3">
        <w:rPr>
          <w:rFonts w:cs="Arial"/>
        </w:rPr>
        <w:t>research f</w:t>
      </w:r>
      <w:r w:rsidR="00F2795B" w:rsidRPr="53BDE6F3">
        <w:rPr>
          <w:rFonts w:cs="Arial"/>
        </w:rPr>
        <w:t>ellowship award.</w:t>
      </w:r>
    </w:p>
    <w:p w14:paraId="164A52BD" w14:textId="365F1875" w:rsidR="00F94527" w:rsidRPr="00875A10" w:rsidRDefault="00F94527" w:rsidP="53BDE6F3">
      <w:pPr>
        <w:spacing w:after="120" w:line="276" w:lineRule="auto"/>
        <w:rPr>
          <w:rFonts w:cs="Arial"/>
          <w:color w:val="000000"/>
        </w:rPr>
      </w:pPr>
      <w:r w:rsidRPr="53BDE6F3">
        <w:rPr>
          <w:rFonts w:cs="Arial"/>
          <w:color w:val="000000"/>
        </w:rPr>
        <w:t xml:space="preserve">. </w:t>
      </w:r>
    </w:p>
    <w:p w14:paraId="2E8F8729" w14:textId="6AE398E4" w:rsidR="00F94527" w:rsidRPr="002B764A" w:rsidRDefault="00F94527" w:rsidP="003A1A80">
      <w:pPr>
        <w:spacing w:after="120" w:line="276" w:lineRule="auto"/>
        <w:rPr>
          <w:rFonts w:cs="Arial"/>
          <w:color w:val="000000"/>
          <w:szCs w:val="24"/>
        </w:rPr>
      </w:pPr>
      <w:r w:rsidRPr="00875A10">
        <w:rPr>
          <w:rFonts w:cs="Arial"/>
          <w:color w:val="000000"/>
          <w:szCs w:val="24"/>
        </w:rPr>
        <w:lastRenderedPageBreak/>
        <w:t>We strongly encourage applications that have the patient perspective as a clear priority.</w:t>
      </w:r>
    </w:p>
    <w:p w14:paraId="534103BD" w14:textId="77777777" w:rsidR="00F94527" w:rsidRPr="00875A10" w:rsidRDefault="00F94527" w:rsidP="003A1A80">
      <w:pPr>
        <w:spacing w:after="120" w:line="276" w:lineRule="auto"/>
        <w:rPr>
          <w:rFonts w:cs="Arial"/>
          <w:color w:val="000000"/>
          <w:szCs w:val="24"/>
        </w:rPr>
      </w:pPr>
      <w:r w:rsidRPr="00875A10">
        <w:rPr>
          <w:rFonts w:cs="Arial"/>
          <w:color w:val="000000"/>
          <w:szCs w:val="24"/>
        </w:rPr>
        <w:t xml:space="preserve">Please contact the ICB Research Team directly at </w:t>
      </w:r>
      <w:hyperlink r:id="rId25" w:history="1">
        <w:r w:rsidRPr="00875A10">
          <w:rPr>
            <w:rStyle w:val="Hyperlink"/>
            <w:rFonts w:cs="Arial"/>
            <w:szCs w:val="24"/>
          </w:rPr>
          <w:t>bnssg.research@nhs.net</w:t>
        </w:r>
      </w:hyperlink>
      <w:r w:rsidRPr="00875A10">
        <w:rPr>
          <w:rFonts w:cs="Arial"/>
          <w:color w:val="000000"/>
          <w:szCs w:val="24"/>
        </w:rPr>
        <w:t xml:space="preserve"> if you need support for a Fellowship application.</w:t>
      </w:r>
    </w:p>
    <w:p w14:paraId="1D92B594" w14:textId="77777777" w:rsidR="00F94527" w:rsidRPr="00F96BF0" w:rsidRDefault="00F94527" w:rsidP="00F94527">
      <w:pPr>
        <w:spacing w:after="120" w:line="240" w:lineRule="auto"/>
        <w:rPr>
          <w:rFonts w:cs="Arial"/>
          <w:b/>
          <w:color w:val="000000"/>
          <w:szCs w:val="24"/>
        </w:rPr>
      </w:pPr>
    </w:p>
    <w:p w14:paraId="3C93BD6D" w14:textId="77777777" w:rsidR="00F94527" w:rsidRPr="00F94527" w:rsidRDefault="00F94527" w:rsidP="003029E6">
      <w:pPr>
        <w:pStyle w:val="Heading1"/>
        <w:spacing w:line="240" w:lineRule="auto"/>
        <w:rPr>
          <w:rFonts w:ascii="Arial" w:eastAsia="Times New Roman" w:hAnsi="Arial" w:cstheme="minorBidi"/>
          <w:b/>
          <w:bCs/>
          <w:color w:val="003087"/>
          <w:sz w:val="56"/>
          <w:szCs w:val="56"/>
        </w:rPr>
      </w:pPr>
      <w:bookmarkStart w:id="6" w:name="_Toc227064395"/>
      <w:r w:rsidRPr="00F94527">
        <w:rPr>
          <w:rFonts w:ascii="Arial" w:eastAsia="Times New Roman" w:hAnsi="Arial" w:cstheme="minorBidi"/>
          <w:b/>
          <w:bCs/>
          <w:color w:val="003087"/>
          <w:sz w:val="56"/>
          <w:szCs w:val="56"/>
        </w:rPr>
        <w:t>Context of RCF</w:t>
      </w:r>
      <w:bookmarkEnd w:id="6"/>
      <w:r w:rsidRPr="00F94527">
        <w:rPr>
          <w:rFonts w:ascii="Arial" w:eastAsia="Times New Roman" w:hAnsi="Arial" w:cstheme="minorBidi"/>
          <w:b/>
          <w:bCs/>
          <w:color w:val="003087"/>
          <w:sz w:val="56"/>
          <w:szCs w:val="56"/>
        </w:rPr>
        <w:t xml:space="preserve"> </w:t>
      </w:r>
    </w:p>
    <w:p w14:paraId="0AD6C9FB" w14:textId="77777777" w:rsidR="00F94527" w:rsidRPr="00F94527" w:rsidRDefault="00F94527" w:rsidP="003029E6">
      <w:pPr>
        <w:spacing w:after="0" w:line="240" w:lineRule="auto"/>
        <w:rPr>
          <w:rFonts w:cs="Arial"/>
          <w:b/>
          <w:bCs/>
          <w:szCs w:val="24"/>
          <w:u w:val="single"/>
        </w:rPr>
      </w:pPr>
    </w:p>
    <w:p w14:paraId="6D0F4B51" w14:textId="77777777" w:rsidR="00F94527" w:rsidRPr="00875A10" w:rsidRDefault="00F94527" w:rsidP="003A1A80">
      <w:pPr>
        <w:spacing w:after="120" w:line="276" w:lineRule="auto"/>
        <w:rPr>
          <w:rFonts w:cs="Arial"/>
          <w:szCs w:val="24"/>
        </w:rPr>
      </w:pPr>
      <w:r w:rsidRPr="53BDE6F3">
        <w:rPr>
          <w:rFonts w:cs="Arial"/>
        </w:rPr>
        <w:t xml:space="preserve">NIHR Research Capability Funding (RCF) is a research funding stream made available by the National Institute of Health and Care Research (NIHR) to help research-active NHS organisations attract, develop and retain high-quality research, clinical and support staff. </w:t>
      </w:r>
    </w:p>
    <w:p w14:paraId="23711D1C" w14:textId="7BA1FC44" w:rsidR="00F94527" w:rsidRPr="00F94527" w:rsidRDefault="00F94527" w:rsidP="53BDE6F3">
      <w:pPr>
        <w:spacing w:line="276" w:lineRule="auto"/>
        <w:rPr>
          <w:rFonts w:eastAsia="Times New Roman"/>
          <w:b/>
          <w:bCs/>
          <w:color w:val="003087"/>
          <w:sz w:val="56"/>
          <w:szCs w:val="56"/>
        </w:rPr>
      </w:pPr>
      <w:r w:rsidRPr="53BDE6F3">
        <w:rPr>
          <w:rFonts w:cs="Arial"/>
        </w:rPr>
        <w:t xml:space="preserve">This scheme will not fund any activities that do not directly contribute towards a </w:t>
      </w:r>
      <w:r w:rsidR="00FC2F94" w:rsidRPr="53BDE6F3">
        <w:rPr>
          <w:rFonts w:cs="Arial"/>
        </w:rPr>
        <w:t>Fellowship</w:t>
      </w:r>
      <w:r w:rsidRPr="53BDE6F3">
        <w:rPr>
          <w:rFonts w:cs="Arial"/>
        </w:rPr>
        <w:t xml:space="preserve"> application</w:t>
      </w:r>
      <w:r w:rsidR="003029E6" w:rsidRPr="53BDE6F3">
        <w:rPr>
          <w:rFonts w:cs="Arial"/>
        </w:rPr>
        <w:t xml:space="preserve">. </w:t>
      </w:r>
    </w:p>
    <w:p w14:paraId="24831724" w14:textId="67DD6784" w:rsidR="00F94527" w:rsidRPr="00F94527" w:rsidRDefault="00F94527" w:rsidP="53BDE6F3">
      <w:pPr>
        <w:spacing w:line="276" w:lineRule="auto"/>
        <w:rPr>
          <w:rFonts w:eastAsia="Times New Roman"/>
          <w:b/>
          <w:bCs/>
          <w:color w:val="003087"/>
          <w:sz w:val="56"/>
          <w:szCs w:val="56"/>
        </w:rPr>
      </w:pPr>
    </w:p>
    <w:p w14:paraId="33ACF3B7" w14:textId="2AAE0CBB" w:rsidR="00F94527" w:rsidRPr="00F94527" w:rsidRDefault="00F94527" w:rsidP="53BDE6F3">
      <w:pPr>
        <w:spacing w:line="276" w:lineRule="auto"/>
        <w:rPr>
          <w:rFonts w:eastAsia="Times New Roman"/>
          <w:b/>
          <w:bCs/>
          <w:color w:val="003087"/>
          <w:sz w:val="56"/>
          <w:szCs w:val="56"/>
        </w:rPr>
      </w:pPr>
      <w:r w:rsidRPr="53BDE6F3">
        <w:rPr>
          <w:rFonts w:eastAsia="Times New Roman"/>
          <w:b/>
          <w:bCs/>
          <w:color w:val="003087"/>
          <w:sz w:val="56"/>
          <w:szCs w:val="56"/>
        </w:rPr>
        <w:t>Constraints on award</w:t>
      </w:r>
    </w:p>
    <w:p w14:paraId="0D0E7E90" w14:textId="77777777" w:rsidR="00F94527" w:rsidRPr="00875A10" w:rsidRDefault="00F94527" w:rsidP="003A1A80">
      <w:pPr>
        <w:pStyle w:val="Heading2"/>
        <w:spacing w:after="120" w:line="276" w:lineRule="auto"/>
        <w:rPr>
          <w:rFonts w:ascii="Arial" w:hAnsi="Arial" w:cs="Arial"/>
          <w:b/>
          <w:bCs/>
          <w:color w:val="auto"/>
          <w:sz w:val="24"/>
          <w:szCs w:val="24"/>
          <w:u w:val="single"/>
        </w:rPr>
      </w:pPr>
      <w:bookmarkStart w:id="7" w:name="_Toc227064396"/>
      <w:r w:rsidRPr="00875A10">
        <w:rPr>
          <w:rFonts w:ascii="Arial" w:hAnsi="Arial" w:cs="Arial"/>
          <w:color w:val="auto"/>
          <w:sz w:val="24"/>
          <w:szCs w:val="24"/>
          <w:u w:val="single"/>
        </w:rPr>
        <w:t>Timing</w:t>
      </w:r>
      <w:bookmarkEnd w:id="7"/>
      <w:r w:rsidRPr="00875A10">
        <w:rPr>
          <w:rFonts w:ascii="Arial" w:hAnsi="Arial" w:cs="Arial"/>
          <w:color w:val="auto"/>
          <w:sz w:val="24"/>
          <w:szCs w:val="24"/>
          <w:u w:val="single"/>
        </w:rPr>
        <w:t xml:space="preserve"> </w:t>
      </w:r>
    </w:p>
    <w:p w14:paraId="02958FCD" w14:textId="1BECC7E7" w:rsidR="00F94527" w:rsidRPr="00875A10" w:rsidRDefault="00F94527" w:rsidP="21FEA79F">
      <w:pPr>
        <w:spacing w:after="120" w:line="276" w:lineRule="auto"/>
        <w:rPr>
          <w:rFonts w:cs="Arial"/>
          <w:color w:val="000000"/>
        </w:rPr>
      </w:pPr>
      <w:r w:rsidRPr="21FEA79F">
        <w:rPr>
          <w:rFonts w:cs="Arial"/>
          <w:color w:val="000000"/>
        </w:rPr>
        <w:t xml:space="preserve">The NIHR RCF is intended to be used within the financial year in which it is issued. </w:t>
      </w:r>
    </w:p>
    <w:p w14:paraId="0D8BFF54" w14:textId="220AB6E3" w:rsidR="00F94527" w:rsidRPr="00875A10" w:rsidRDefault="00F94527" w:rsidP="21FEA79F">
      <w:pPr>
        <w:spacing w:after="120" w:line="276" w:lineRule="auto"/>
        <w:rPr>
          <w:rFonts w:cs="Arial"/>
        </w:rPr>
      </w:pPr>
      <w:r w:rsidRPr="21FEA79F">
        <w:rPr>
          <w:rFonts w:cs="Arial"/>
        </w:rPr>
        <w:t>Therefore, we prioritise applications for funding to support work which will start within four months of the submission deadline. The work does not need to have concluded within this same financial year.</w:t>
      </w:r>
    </w:p>
    <w:p w14:paraId="4ECEF981" w14:textId="77777777" w:rsidR="00F94527" w:rsidRPr="00875A10" w:rsidRDefault="00F94527" w:rsidP="003A1A80">
      <w:pPr>
        <w:pStyle w:val="Heading2"/>
        <w:spacing w:after="120" w:line="276" w:lineRule="auto"/>
        <w:rPr>
          <w:rFonts w:ascii="Arial" w:hAnsi="Arial" w:cs="Arial"/>
          <w:b/>
          <w:bCs/>
          <w:color w:val="auto"/>
          <w:sz w:val="24"/>
          <w:szCs w:val="24"/>
          <w:u w:val="single"/>
        </w:rPr>
      </w:pPr>
      <w:bookmarkStart w:id="8" w:name="_Toc227064397"/>
      <w:r w:rsidRPr="00875A10">
        <w:rPr>
          <w:rFonts w:ascii="Arial" w:hAnsi="Arial" w:cs="Arial"/>
          <w:color w:val="auto"/>
          <w:sz w:val="24"/>
          <w:szCs w:val="24"/>
          <w:u w:val="single"/>
        </w:rPr>
        <w:t>Award amount</w:t>
      </w:r>
      <w:bookmarkEnd w:id="8"/>
    </w:p>
    <w:p w14:paraId="4E069030" w14:textId="7B9A6688" w:rsidR="00F94527" w:rsidRDefault="0046203E" w:rsidP="53BDE6F3">
      <w:pPr>
        <w:spacing w:after="120" w:line="276" w:lineRule="auto"/>
        <w:rPr>
          <w:rFonts w:cs="Arial"/>
          <w:color w:val="000000"/>
        </w:rPr>
      </w:pPr>
      <w:r w:rsidRPr="53BDE6F3">
        <w:rPr>
          <w:rFonts w:cs="Arial"/>
          <w:color w:val="000000"/>
        </w:rPr>
        <w:t xml:space="preserve">Patient and Public Involvement (PPI) for Fellowship </w:t>
      </w:r>
      <w:r w:rsidR="1AC6E533" w:rsidRPr="53BDE6F3">
        <w:rPr>
          <w:rFonts w:cs="Arial"/>
          <w:color w:val="000000"/>
        </w:rPr>
        <w:t xml:space="preserve">Applications can be up to £1500 for individuals, or a set </w:t>
      </w:r>
      <w:r w:rsidR="00931E33" w:rsidRPr="53BDE6F3">
        <w:rPr>
          <w:rFonts w:cs="Arial"/>
          <w:color w:val="000000"/>
        </w:rPr>
        <w:t xml:space="preserve">award </w:t>
      </w:r>
      <w:r w:rsidR="00F94527" w:rsidRPr="53BDE6F3">
        <w:rPr>
          <w:rFonts w:cs="Arial"/>
          <w:color w:val="000000"/>
        </w:rPr>
        <w:t>of £</w:t>
      </w:r>
      <w:r w:rsidRPr="53BDE6F3">
        <w:rPr>
          <w:rFonts w:cs="Arial"/>
          <w:color w:val="000000"/>
        </w:rPr>
        <w:t>1</w:t>
      </w:r>
      <w:r w:rsidR="00F94527" w:rsidRPr="53BDE6F3">
        <w:rPr>
          <w:rFonts w:cs="Arial"/>
          <w:color w:val="000000"/>
        </w:rPr>
        <w:t>,</w:t>
      </w:r>
      <w:r w:rsidRPr="53BDE6F3">
        <w:rPr>
          <w:rFonts w:cs="Arial"/>
          <w:color w:val="000000"/>
        </w:rPr>
        <w:t>5</w:t>
      </w:r>
      <w:r w:rsidR="00F94527" w:rsidRPr="53BDE6F3">
        <w:rPr>
          <w:rFonts w:cs="Arial"/>
          <w:color w:val="000000"/>
        </w:rPr>
        <w:t>00</w:t>
      </w:r>
      <w:r w:rsidR="566C7B9D" w:rsidRPr="53BDE6F3">
        <w:rPr>
          <w:rFonts w:cs="Arial"/>
          <w:color w:val="000000"/>
        </w:rPr>
        <w:t xml:space="preserve"> for a university department/centre</w:t>
      </w:r>
      <w:r w:rsidR="00F94527" w:rsidRPr="53BDE6F3">
        <w:rPr>
          <w:rFonts w:cs="Arial"/>
          <w:color w:val="000000"/>
        </w:rPr>
        <w:t>.</w:t>
      </w:r>
      <w:r w:rsidR="001F2C52" w:rsidRPr="53BDE6F3">
        <w:rPr>
          <w:rFonts w:cs="Arial"/>
          <w:color w:val="000000"/>
        </w:rPr>
        <w:t xml:space="preserve"> </w:t>
      </w:r>
    </w:p>
    <w:p w14:paraId="5FB5993C" w14:textId="65AE8505" w:rsidR="009236B4" w:rsidRDefault="00B66374" w:rsidP="003A1A80">
      <w:pPr>
        <w:spacing w:after="120" w:line="276" w:lineRule="auto"/>
        <w:rPr>
          <w:rFonts w:cs="Arial"/>
          <w:color w:val="000000"/>
          <w:szCs w:val="24"/>
          <w:u w:val="single"/>
        </w:rPr>
      </w:pPr>
      <w:r w:rsidRPr="00B66374">
        <w:rPr>
          <w:rFonts w:cs="Arial"/>
          <w:color w:val="000000"/>
          <w:szCs w:val="24"/>
          <w:u w:val="single"/>
        </w:rPr>
        <w:t>Eligible Costs:</w:t>
      </w:r>
    </w:p>
    <w:p w14:paraId="224CD10C" w14:textId="77FC86E8" w:rsidR="00B66374" w:rsidRPr="00B66374" w:rsidRDefault="00B66374" w:rsidP="003A1A80">
      <w:pPr>
        <w:spacing w:after="120" w:line="276" w:lineRule="auto"/>
        <w:rPr>
          <w:rFonts w:cs="Arial"/>
          <w:color w:val="000000"/>
          <w:szCs w:val="24"/>
          <w:u w:val="single"/>
        </w:rPr>
      </w:pPr>
      <w:r w:rsidRPr="00B66374">
        <w:rPr>
          <w:rFonts w:cs="Arial"/>
          <w:bCs/>
          <w:szCs w:val="24"/>
        </w:rPr>
        <w:t xml:space="preserve">Please see below a list of eligible costs that RCF from the </w:t>
      </w:r>
      <w:r w:rsidRPr="00B66374">
        <w:rPr>
          <w:rFonts w:eastAsia="Times New Roman"/>
          <w:szCs w:val="24"/>
        </w:rPr>
        <w:t>Public and Patient Involvement Costs to Support Career Fellowship can be used for.</w:t>
      </w:r>
    </w:p>
    <w:p w14:paraId="1E233CE7" w14:textId="77777777" w:rsidR="00B66374" w:rsidRPr="00B66374" w:rsidRDefault="00B66374" w:rsidP="00B66374">
      <w:pPr>
        <w:pStyle w:val="ListParagraph"/>
        <w:numPr>
          <w:ilvl w:val="0"/>
          <w:numId w:val="15"/>
        </w:numPr>
        <w:spacing w:after="120" w:line="276" w:lineRule="auto"/>
        <w:rPr>
          <w:rFonts w:cs="Arial"/>
          <w:color w:val="000000"/>
          <w:szCs w:val="24"/>
        </w:rPr>
      </w:pPr>
      <w:r w:rsidRPr="00B66374">
        <w:rPr>
          <w:rFonts w:cs="Arial"/>
          <w:color w:val="000000"/>
          <w:szCs w:val="24"/>
        </w:rPr>
        <w:t>Activity</w:t>
      </w:r>
    </w:p>
    <w:p w14:paraId="48E43991" w14:textId="77777777" w:rsidR="00B66374" w:rsidRPr="00B66374" w:rsidRDefault="00B66374" w:rsidP="00B66374">
      <w:pPr>
        <w:pStyle w:val="ListParagraph"/>
        <w:numPr>
          <w:ilvl w:val="0"/>
          <w:numId w:val="15"/>
        </w:numPr>
        <w:spacing w:after="120" w:line="276" w:lineRule="auto"/>
        <w:rPr>
          <w:rFonts w:cs="Arial"/>
          <w:color w:val="000000"/>
          <w:szCs w:val="24"/>
        </w:rPr>
      </w:pPr>
      <w:r w:rsidRPr="00B66374">
        <w:rPr>
          <w:rFonts w:cs="Arial"/>
          <w:color w:val="000000"/>
          <w:szCs w:val="24"/>
        </w:rPr>
        <w:t>Payments to Patient and Public Involvement collaborators (@£27.50/h)</w:t>
      </w:r>
    </w:p>
    <w:p w14:paraId="76814CBC" w14:textId="77777777" w:rsidR="00B66374" w:rsidRPr="00B66374" w:rsidRDefault="00B66374" w:rsidP="00B66374">
      <w:pPr>
        <w:pStyle w:val="ListParagraph"/>
        <w:numPr>
          <w:ilvl w:val="0"/>
          <w:numId w:val="15"/>
        </w:numPr>
        <w:spacing w:after="120" w:line="276" w:lineRule="auto"/>
        <w:rPr>
          <w:rFonts w:cs="Arial"/>
          <w:color w:val="000000"/>
          <w:szCs w:val="24"/>
        </w:rPr>
      </w:pPr>
      <w:r w:rsidRPr="00B66374">
        <w:rPr>
          <w:rFonts w:cs="Arial"/>
          <w:color w:val="000000"/>
          <w:szCs w:val="24"/>
        </w:rPr>
        <w:t>Travel costs</w:t>
      </w:r>
    </w:p>
    <w:p w14:paraId="5969B910" w14:textId="77777777" w:rsidR="00B66374" w:rsidRPr="00B66374" w:rsidRDefault="00B66374" w:rsidP="00B66374">
      <w:pPr>
        <w:pStyle w:val="ListParagraph"/>
        <w:numPr>
          <w:ilvl w:val="0"/>
          <w:numId w:val="15"/>
        </w:numPr>
        <w:spacing w:after="120" w:line="276" w:lineRule="auto"/>
        <w:rPr>
          <w:rFonts w:cs="Arial"/>
          <w:color w:val="000000"/>
          <w:szCs w:val="24"/>
        </w:rPr>
      </w:pPr>
      <w:r w:rsidRPr="00B66374">
        <w:rPr>
          <w:rFonts w:cs="Arial"/>
          <w:color w:val="000000"/>
          <w:szCs w:val="24"/>
        </w:rPr>
        <w:t>Carer’s costs</w:t>
      </w:r>
    </w:p>
    <w:p w14:paraId="47ED82E3" w14:textId="77777777" w:rsidR="00B66374" w:rsidRPr="00B66374" w:rsidRDefault="00B66374" w:rsidP="00B66374">
      <w:pPr>
        <w:pStyle w:val="ListParagraph"/>
        <w:numPr>
          <w:ilvl w:val="0"/>
          <w:numId w:val="15"/>
        </w:numPr>
        <w:spacing w:after="120" w:line="276" w:lineRule="auto"/>
        <w:rPr>
          <w:rFonts w:cs="Arial"/>
          <w:color w:val="000000"/>
          <w:szCs w:val="24"/>
        </w:rPr>
      </w:pPr>
      <w:r w:rsidRPr="00B66374">
        <w:rPr>
          <w:rFonts w:cs="Arial"/>
          <w:color w:val="000000"/>
          <w:szCs w:val="24"/>
        </w:rPr>
        <w:t>Room hire</w:t>
      </w:r>
    </w:p>
    <w:p w14:paraId="7DC323C4" w14:textId="77777777" w:rsidR="00B66374" w:rsidRPr="00B66374" w:rsidRDefault="00B66374" w:rsidP="00B66374">
      <w:pPr>
        <w:pStyle w:val="ListParagraph"/>
        <w:numPr>
          <w:ilvl w:val="0"/>
          <w:numId w:val="15"/>
        </w:numPr>
        <w:spacing w:after="120" w:line="276" w:lineRule="auto"/>
        <w:rPr>
          <w:rFonts w:cs="Arial"/>
          <w:color w:val="000000"/>
          <w:szCs w:val="24"/>
        </w:rPr>
      </w:pPr>
      <w:r w:rsidRPr="00B66374">
        <w:rPr>
          <w:rFonts w:cs="Arial"/>
          <w:color w:val="000000"/>
          <w:szCs w:val="24"/>
        </w:rPr>
        <w:t>Catering costs</w:t>
      </w:r>
    </w:p>
    <w:p w14:paraId="70363CE7" w14:textId="6BEFB31A" w:rsidR="009236B4" w:rsidRPr="00B66374" w:rsidRDefault="00B66374" w:rsidP="003A1A80">
      <w:pPr>
        <w:pStyle w:val="ListParagraph"/>
        <w:numPr>
          <w:ilvl w:val="0"/>
          <w:numId w:val="15"/>
        </w:numPr>
        <w:spacing w:after="120" w:line="276" w:lineRule="auto"/>
        <w:rPr>
          <w:rFonts w:cs="Arial"/>
          <w:color w:val="000000"/>
          <w:szCs w:val="24"/>
        </w:rPr>
      </w:pPr>
      <w:r w:rsidRPr="00B66374">
        <w:rPr>
          <w:rFonts w:cs="Arial"/>
          <w:color w:val="000000"/>
          <w:szCs w:val="24"/>
        </w:rPr>
        <w:t>Cost of translation</w:t>
      </w:r>
    </w:p>
    <w:p w14:paraId="60A3C3E8" w14:textId="77777777" w:rsidR="00F94527" w:rsidRPr="0046203E" w:rsidRDefault="00F94527" w:rsidP="53BDE6F3">
      <w:pPr>
        <w:pStyle w:val="Heading2"/>
        <w:spacing w:after="120" w:line="276" w:lineRule="auto"/>
        <w:rPr>
          <w:rFonts w:ascii="Arial" w:hAnsi="Arial" w:cs="Arial"/>
          <w:b/>
          <w:bCs/>
          <w:color w:val="auto"/>
          <w:sz w:val="24"/>
          <w:szCs w:val="24"/>
          <w:u w:val="single"/>
        </w:rPr>
      </w:pPr>
      <w:bookmarkStart w:id="9" w:name="_Toc227064398"/>
      <w:r w:rsidRPr="53BDE6F3">
        <w:rPr>
          <w:rFonts w:ascii="Arial" w:hAnsi="Arial" w:cs="Arial"/>
          <w:color w:val="auto"/>
          <w:sz w:val="24"/>
          <w:szCs w:val="24"/>
          <w:u w:val="single"/>
        </w:rPr>
        <w:lastRenderedPageBreak/>
        <w:t>Transparency</w:t>
      </w:r>
      <w:bookmarkEnd w:id="9"/>
    </w:p>
    <w:p w14:paraId="059F890E" w14:textId="77777777" w:rsidR="00F94527" w:rsidRPr="0046203E" w:rsidRDefault="00F94527" w:rsidP="53BDE6F3">
      <w:pPr>
        <w:spacing w:after="120" w:line="276" w:lineRule="auto"/>
        <w:rPr>
          <w:rFonts w:cs="Arial"/>
          <w:color w:val="000000"/>
        </w:rPr>
      </w:pPr>
      <w:r w:rsidRPr="53BDE6F3">
        <w:rPr>
          <w:rFonts w:cs="Arial"/>
          <w:color w:val="000000"/>
        </w:rPr>
        <w:t xml:space="preserve">The spending of government funds must be transparent, and we promote and encourage genuine collaboration and sharing of information. </w:t>
      </w:r>
    </w:p>
    <w:p w14:paraId="54599588" w14:textId="77777777" w:rsidR="00F94527" w:rsidRPr="0046203E" w:rsidRDefault="00F94527" w:rsidP="53BDE6F3">
      <w:pPr>
        <w:spacing w:after="120" w:line="276" w:lineRule="auto"/>
        <w:rPr>
          <w:rFonts w:cs="Arial"/>
          <w:color w:val="000000"/>
        </w:rPr>
      </w:pPr>
      <w:r w:rsidRPr="53BDE6F3">
        <w:rPr>
          <w:rFonts w:cs="Arial"/>
          <w:color w:val="000000"/>
        </w:rPr>
        <w:t xml:space="preserve">In line with this, all RCF applicants agree upon submission that if their application is awarded, their name, job title, place of work and a plain English summary of their application will be published on the BNSSG ICB website. This provides transparency on the RCF applications approved by the panel, enables other potential applicants to see what is within our remit, and gives opportunity for potential collaborators to see what work is going on locally. </w:t>
      </w:r>
    </w:p>
    <w:p w14:paraId="0BCA6C22" w14:textId="77777777" w:rsidR="00F94527" w:rsidRPr="0046203E" w:rsidRDefault="00F94527" w:rsidP="53BDE6F3">
      <w:pPr>
        <w:spacing w:after="120" w:line="276" w:lineRule="auto"/>
        <w:rPr>
          <w:rFonts w:cs="Arial"/>
          <w:color w:val="000000"/>
        </w:rPr>
      </w:pPr>
      <w:r w:rsidRPr="53BDE6F3">
        <w:rPr>
          <w:rFonts w:cs="Arial"/>
          <w:color w:val="000000"/>
        </w:rPr>
        <w:t xml:space="preserve">We will not share the details of unsuccessful applications, but </w:t>
      </w:r>
      <w:proofErr w:type="gramStart"/>
      <w:r w:rsidRPr="53BDE6F3">
        <w:rPr>
          <w:rFonts w:cs="Arial"/>
          <w:color w:val="000000"/>
        </w:rPr>
        <w:t>in order to</w:t>
      </w:r>
      <w:proofErr w:type="gramEnd"/>
      <w:r w:rsidRPr="53BDE6F3">
        <w:rPr>
          <w:rFonts w:cs="Arial"/>
          <w:color w:val="000000"/>
        </w:rPr>
        <w:t xml:space="preserve"> help future applicants, we do publish a list of reasons for rejection provided by the panel. </w:t>
      </w:r>
    </w:p>
    <w:p w14:paraId="6FA31324" w14:textId="77777777" w:rsidR="00F94527" w:rsidRPr="0046203E" w:rsidRDefault="00F94527" w:rsidP="53BDE6F3">
      <w:pPr>
        <w:spacing w:after="120" w:line="276" w:lineRule="auto"/>
        <w:rPr>
          <w:rFonts w:cs="Arial"/>
          <w:color w:val="000000"/>
        </w:rPr>
      </w:pPr>
      <w:r w:rsidRPr="53BDE6F3">
        <w:rPr>
          <w:rFonts w:cs="Arial"/>
          <w:color w:val="000000"/>
        </w:rPr>
        <w:t xml:space="preserve">If you have special circumstances which would make such a publication difficult, please indicate this clearly when submitting your application. </w:t>
      </w:r>
    </w:p>
    <w:p w14:paraId="6051ABE4" w14:textId="77777777" w:rsidR="00F94527" w:rsidRPr="0046203E" w:rsidRDefault="00F94527" w:rsidP="53BDE6F3">
      <w:pPr>
        <w:spacing w:after="120" w:line="276" w:lineRule="auto"/>
        <w:rPr>
          <w:rFonts w:cs="Arial"/>
          <w:color w:val="000000"/>
        </w:rPr>
      </w:pPr>
      <w:r w:rsidRPr="53BDE6F3">
        <w:rPr>
          <w:rFonts w:cs="Arial"/>
          <w:color w:val="000000"/>
        </w:rPr>
        <w:t>All RCF awardees will need to report on their spend to the ICB. We will contact recipients for our annual reporting period, and at the end of their RCF duration.</w:t>
      </w:r>
    </w:p>
    <w:p w14:paraId="383C313B" w14:textId="77777777" w:rsidR="00F94527" w:rsidRPr="00875A10" w:rsidRDefault="00F94527" w:rsidP="53BDE6F3">
      <w:pPr>
        <w:spacing w:after="120" w:line="276" w:lineRule="auto"/>
        <w:rPr>
          <w:rFonts w:cs="Arial"/>
          <w:color w:val="000000"/>
        </w:rPr>
      </w:pPr>
      <w:r w:rsidRPr="53BDE6F3">
        <w:rPr>
          <w:rFonts w:cs="Arial"/>
          <w:color w:val="000000"/>
        </w:rPr>
        <w:t>The ICB reports all names and salary details of all RCF recipients to the DHSC as part of our annual finance reporting. This is completed using secure data sharing methods and is a condition of RCF awards.</w:t>
      </w:r>
    </w:p>
    <w:p w14:paraId="78397162" w14:textId="77777777" w:rsidR="00F94527" w:rsidRPr="00875A10" w:rsidRDefault="00F94527" w:rsidP="003A1A80">
      <w:pPr>
        <w:spacing w:after="120" w:line="276" w:lineRule="auto"/>
        <w:rPr>
          <w:rFonts w:cs="Arial"/>
          <w:color w:val="000000"/>
          <w:szCs w:val="24"/>
        </w:rPr>
      </w:pPr>
    </w:p>
    <w:p w14:paraId="4EBFAB58" w14:textId="77777777" w:rsidR="00F94527" w:rsidRPr="00875A10" w:rsidRDefault="00F94527" w:rsidP="003A1A80">
      <w:pPr>
        <w:spacing w:after="120" w:line="276" w:lineRule="auto"/>
        <w:rPr>
          <w:rFonts w:cs="Arial"/>
          <w:b/>
          <w:bCs/>
          <w:color w:val="000000"/>
          <w:szCs w:val="24"/>
          <w:u w:val="single"/>
        </w:rPr>
      </w:pPr>
      <w:r w:rsidRPr="00875A10">
        <w:rPr>
          <w:rFonts w:cs="Arial"/>
          <w:b/>
          <w:bCs/>
          <w:color w:val="000000"/>
          <w:szCs w:val="24"/>
          <w:u w:val="single"/>
        </w:rPr>
        <w:t>Training obligations</w:t>
      </w:r>
    </w:p>
    <w:p w14:paraId="2A1D3ACB" w14:textId="77777777" w:rsidR="00F94527" w:rsidRPr="00875A10" w:rsidRDefault="00F94527" w:rsidP="003A1A80">
      <w:pPr>
        <w:spacing w:after="120" w:line="276" w:lineRule="auto"/>
        <w:rPr>
          <w:rFonts w:cs="Arial"/>
          <w:color w:val="000000"/>
          <w:szCs w:val="24"/>
        </w:rPr>
      </w:pPr>
      <w:r w:rsidRPr="00875A10">
        <w:rPr>
          <w:rFonts w:cs="Arial"/>
          <w:color w:val="000000"/>
          <w:szCs w:val="24"/>
        </w:rPr>
        <w:t>BNSSG ICB is proud to be a leading a Research Engagement Network, which is committed to increasing the diversity of participants in research. We have learned a lot from our local community members, and as part of a national peer network led by NHS England.</w:t>
      </w:r>
    </w:p>
    <w:p w14:paraId="3E653FD5" w14:textId="77777777" w:rsidR="00F94527" w:rsidRPr="00875A10" w:rsidRDefault="00F94527" w:rsidP="003A1A80">
      <w:pPr>
        <w:spacing w:after="120" w:line="276" w:lineRule="auto"/>
        <w:rPr>
          <w:rFonts w:cs="Arial"/>
          <w:color w:val="000000"/>
          <w:szCs w:val="24"/>
        </w:rPr>
      </w:pPr>
      <w:r w:rsidRPr="00875A10">
        <w:rPr>
          <w:rFonts w:cs="Arial"/>
          <w:color w:val="000000"/>
          <w:szCs w:val="24"/>
        </w:rPr>
        <w:t xml:space="preserve">One clear need is that all researchers working with communities need support to be “community ready” and for our research to make the impacts we all want to see, we need to ensure research is developed with equality, diversity and inclusion at the forefront of activities, as well as colleagues supported to understand anti-racism and cultural humility. </w:t>
      </w:r>
    </w:p>
    <w:p w14:paraId="4D4EB029" w14:textId="77777777" w:rsidR="00F94527" w:rsidRPr="00875A10" w:rsidRDefault="00F94527" w:rsidP="003A1A80">
      <w:pPr>
        <w:spacing w:after="120" w:line="276" w:lineRule="auto"/>
        <w:rPr>
          <w:rFonts w:cs="Arial"/>
          <w:color w:val="000000"/>
          <w:szCs w:val="24"/>
        </w:rPr>
      </w:pPr>
    </w:p>
    <w:p w14:paraId="5DB7D140" w14:textId="16028CF6" w:rsidR="00F94527" w:rsidRPr="003A1A80" w:rsidRDefault="00F94527" w:rsidP="003A1A80">
      <w:pPr>
        <w:spacing w:after="120" w:line="276" w:lineRule="auto"/>
        <w:rPr>
          <w:rFonts w:cs="Arial"/>
          <w:color w:val="000000"/>
          <w:szCs w:val="24"/>
        </w:rPr>
      </w:pPr>
      <w:r w:rsidRPr="003A1A80">
        <w:rPr>
          <w:rFonts w:cs="Arial"/>
          <w:color w:val="000000"/>
          <w:szCs w:val="24"/>
        </w:rPr>
        <w:t>As such, all recipients of RCF will be expected to undertake training on these elements, or to show evidence of having been on training within the preceding 24 months.</w:t>
      </w:r>
    </w:p>
    <w:p w14:paraId="12F16383" w14:textId="6C8B7F4F" w:rsidR="009641EF" w:rsidRPr="003A1A80" w:rsidRDefault="003C231A" w:rsidP="003A1A80">
      <w:pPr>
        <w:pStyle w:val="ListParagraph"/>
        <w:numPr>
          <w:ilvl w:val="0"/>
          <w:numId w:val="11"/>
        </w:numPr>
        <w:spacing w:after="0" w:line="276" w:lineRule="auto"/>
        <w:rPr>
          <w:rFonts w:eastAsia="Times New Roman" w:cs="Arial"/>
          <w:szCs w:val="24"/>
          <w:lang w:eastAsia="en-GB"/>
        </w:rPr>
      </w:pPr>
      <w:hyperlink r:id="rId26" w:history="1">
        <w:r>
          <w:rPr>
            <w:rStyle w:val="Hyperlink"/>
            <w:rFonts w:eastAsia="Times New Roman" w:cs="Arial"/>
            <w:szCs w:val="24"/>
            <w:lang w:eastAsia="en-GB"/>
          </w:rPr>
          <w:t>Trauma Informed</w:t>
        </w:r>
      </w:hyperlink>
    </w:p>
    <w:p w14:paraId="05EAE9A4" w14:textId="22C52BD0" w:rsidR="005727C4" w:rsidRPr="003A1A80" w:rsidRDefault="009641EF" w:rsidP="003A1A80">
      <w:pPr>
        <w:pStyle w:val="ListParagraph"/>
        <w:numPr>
          <w:ilvl w:val="0"/>
          <w:numId w:val="11"/>
        </w:numPr>
        <w:spacing w:after="0" w:line="276" w:lineRule="auto"/>
        <w:rPr>
          <w:rFonts w:eastAsia="Times New Roman" w:cs="Arial"/>
          <w:szCs w:val="24"/>
          <w:lang w:eastAsia="en-GB"/>
        </w:rPr>
      </w:pPr>
      <w:hyperlink r:id="rId27" w:history="1">
        <w:r w:rsidRPr="00D9494B">
          <w:rPr>
            <w:rStyle w:val="Hyperlink"/>
            <w:rFonts w:eastAsia="Times New Roman" w:cs="Arial"/>
            <w:szCs w:val="24"/>
            <w:lang w:eastAsia="en-GB"/>
          </w:rPr>
          <w:t>Cultural Competence</w:t>
        </w:r>
      </w:hyperlink>
      <w:r w:rsidRPr="003A1A80">
        <w:rPr>
          <w:rFonts w:eastAsia="Times New Roman" w:cs="Arial"/>
          <w:szCs w:val="24"/>
          <w:lang w:eastAsia="en-GB"/>
        </w:rPr>
        <w:t xml:space="preserve"> </w:t>
      </w:r>
    </w:p>
    <w:p w14:paraId="51834B9E" w14:textId="2068747A" w:rsidR="009641EF" w:rsidRPr="003A1A80" w:rsidRDefault="009641EF" w:rsidP="53BDE6F3">
      <w:pPr>
        <w:pStyle w:val="ListParagraph"/>
        <w:numPr>
          <w:ilvl w:val="0"/>
          <w:numId w:val="11"/>
        </w:numPr>
        <w:spacing w:after="0" w:line="276" w:lineRule="auto"/>
        <w:rPr>
          <w:rFonts w:eastAsia="Times New Roman" w:cs="Arial"/>
          <w:lang w:eastAsia="en-GB"/>
        </w:rPr>
      </w:pPr>
      <w:hyperlink r:id="rId28" w:history="1">
        <w:r w:rsidRPr="003C231A">
          <w:rPr>
            <w:rStyle w:val="Hyperlink"/>
            <w:rFonts w:eastAsia="Times New Roman" w:cs="Arial"/>
            <w:lang w:eastAsia="en-GB"/>
          </w:rPr>
          <w:t>Health Inequalities</w:t>
        </w:r>
      </w:hyperlink>
      <w:r w:rsidRPr="53BDE6F3">
        <w:rPr>
          <w:rFonts w:eastAsia="Times New Roman" w:cs="Arial"/>
          <w:lang w:eastAsia="en-GB"/>
        </w:rPr>
        <w:t xml:space="preserve"> </w:t>
      </w:r>
    </w:p>
    <w:p w14:paraId="47AD466A" w14:textId="77777777" w:rsidR="00F94527" w:rsidRPr="00875A10" w:rsidRDefault="00F94527" w:rsidP="21FEA79F">
      <w:pPr>
        <w:spacing w:after="120" w:line="276" w:lineRule="auto"/>
        <w:rPr>
          <w:rFonts w:cs="Arial"/>
          <w:color w:val="000000"/>
        </w:rPr>
      </w:pPr>
    </w:p>
    <w:p w14:paraId="5D7339C8" w14:textId="77777777" w:rsidR="00F94527" w:rsidRPr="00875A10" w:rsidRDefault="00F94527" w:rsidP="21FEA79F">
      <w:pPr>
        <w:spacing w:after="120" w:line="276" w:lineRule="auto"/>
        <w:rPr>
          <w:rFonts w:cs="Arial"/>
          <w:color w:val="000000"/>
        </w:rPr>
      </w:pPr>
      <w:r w:rsidRPr="21FEA79F">
        <w:rPr>
          <w:rFonts w:cs="Arial"/>
          <w:color w:val="000000"/>
        </w:rPr>
        <w:t>Evidence of completion (or equivalent training) will be required for the final payment of the RCF award.</w:t>
      </w:r>
    </w:p>
    <w:p w14:paraId="55F3F790" w14:textId="77777777" w:rsidR="00652B38" w:rsidRDefault="00652B38" w:rsidP="003029E6">
      <w:pPr>
        <w:spacing w:line="240" w:lineRule="auto"/>
      </w:pPr>
    </w:p>
    <w:p w14:paraId="287C8F5D" w14:textId="77777777" w:rsidR="00F94527" w:rsidRPr="00652B38" w:rsidRDefault="00F94527" w:rsidP="003029E6">
      <w:pPr>
        <w:pStyle w:val="Heading1"/>
        <w:spacing w:line="240" w:lineRule="auto"/>
        <w:rPr>
          <w:rFonts w:ascii="Arial" w:eastAsia="Times New Roman" w:hAnsi="Arial" w:cstheme="minorBidi"/>
          <w:b/>
          <w:bCs/>
          <w:color w:val="003087"/>
          <w:sz w:val="56"/>
          <w:szCs w:val="56"/>
        </w:rPr>
      </w:pPr>
      <w:bookmarkStart w:id="10" w:name="_Toc227064399"/>
      <w:r w:rsidRPr="00652B38">
        <w:rPr>
          <w:rFonts w:ascii="Arial" w:eastAsia="Times New Roman" w:hAnsi="Arial" w:cstheme="minorBidi"/>
          <w:b/>
          <w:bCs/>
          <w:color w:val="003087"/>
          <w:sz w:val="56"/>
          <w:szCs w:val="56"/>
        </w:rPr>
        <w:lastRenderedPageBreak/>
        <w:t>Project Reporting and Performance Management</w:t>
      </w:r>
      <w:bookmarkEnd w:id="10"/>
    </w:p>
    <w:p w14:paraId="4D94B73B" w14:textId="77777777" w:rsidR="00F94527" w:rsidRDefault="00F94527" w:rsidP="003029E6">
      <w:pPr>
        <w:pStyle w:val="NormalWeb"/>
        <w:shd w:val="clear" w:color="auto" w:fill="FFFFFF"/>
        <w:spacing w:before="0" w:beforeAutospacing="0" w:after="0" w:afterAutospacing="0"/>
        <w:rPr>
          <w:rFonts w:ascii="Arial" w:hAnsi="Arial" w:cs="Arial"/>
          <w:color w:val="000000"/>
        </w:rPr>
      </w:pPr>
    </w:p>
    <w:p w14:paraId="6670FE5E" w14:textId="0521C998" w:rsidR="00F94527" w:rsidRPr="00FB0F04" w:rsidRDefault="00F94527" w:rsidP="53BDE6F3">
      <w:pPr>
        <w:pStyle w:val="NormalWeb"/>
        <w:shd w:val="clear" w:color="auto" w:fill="FFFFFF" w:themeFill="background1"/>
        <w:spacing w:before="0" w:beforeAutospacing="0" w:after="120" w:afterAutospacing="0" w:line="276" w:lineRule="auto"/>
        <w:rPr>
          <w:rFonts w:ascii="Arial" w:hAnsi="Arial" w:cs="Arial"/>
        </w:rPr>
      </w:pPr>
      <w:r w:rsidRPr="53BDE6F3">
        <w:rPr>
          <w:rFonts w:ascii="Arial" w:hAnsi="Arial" w:cs="Arial"/>
        </w:rPr>
        <w:t xml:space="preserve">All projects funded through this call will be supported and monitored by the ICB Research Team. </w:t>
      </w:r>
    </w:p>
    <w:p w14:paraId="26D1CCAF" w14:textId="3DC9BA55" w:rsidR="53BDE6F3" w:rsidRDefault="53BDE6F3" w:rsidP="53BDE6F3">
      <w:pPr>
        <w:pStyle w:val="NormalWeb"/>
        <w:shd w:val="clear" w:color="auto" w:fill="FFFFFF" w:themeFill="background1"/>
        <w:spacing w:before="0" w:beforeAutospacing="0" w:after="120" w:afterAutospacing="0" w:line="276" w:lineRule="auto"/>
        <w:rPr>
          <w:rFonts w:ascii="Arial" w:hAnsi="Arial" w:cs="Arial"/>
        </w:rPr>
      </w:pPr>
    </w:p>
    <w:p w14:paraId="7E0B2481" w14:textId="0E1CABE3" w:rsidR="00F94527" w:rsidRPr="00FB0F04" w:rsidRDefault="00F94527" w:rsidP="003A1A80">
      <w:pPr>
        <w:pStyle w:val="NormalWeb"/>
        <w:shd w:val="clear" w:color="auto" w:fill="FFFFFF"/>
        <w:spacing w:before="0" w:beforeAutospacing="0" w:after="120" w:afterAutospacing="0" w:line="276" w:lineRule="auto"/>
        <w:rPr>
          <w:rFonts w:ascii="Arial" w:hAnsi="Arial" w:cs="Arial"/>
        </w:rPr>
      </w:pPr>
      <w:r w:rsidRPr="53BDE6F3">
        <w:rPr>
          <w:rFonts w:ascii="Arial" w:hAnsi="Arial" w:cs="Arial"/>
        </w:rPr>
        <w:t xml:space="preserve">The ICB Research Team approach is that we are partners working to support RCF recipients to maximise their chances of success </w:t>
      </w:r>
      <w:r w:rsidR="005922D7" w:rsidRPr="53BDE6F3">
        <w:rPr>
          <w:rFonts w:ascii="Arial" w:hAnsi="Arial" w:cs="Arial"/>
        </w:rPr>
        <w:t>in their fellowship applications</w:t>
      </w:r>
      <w:r w:rsidRPr="53BDE6F3">
        <w:rPr>
          <w:rFonts w:ascii="Arial" w:hAnsi="Arial" w:cs="Arial"/>
        </w:rPr>
        <w:t xml:space="preserve">. Whilst we will work with you to make progress, as guardians of NHS funds the ICB retain the right to withdraw or curtail funding if progress is not satisfactory. </w:t>
      </w:r>
    </w:p>
    <w:p w14:paraId="3569F412" w14:textId="031483D5" w:rsidR="00F94527" w:rsidRPr="004D0456" w:rsidRDefault="00F94527" w:rsidP="53BDE6F3">
      <w:pPr>
        <w:pStyle w:val="NormalWeb"/>
        <w:shd w:val="clear" w:color="auto" w:fill="FFFFFF" w:themeFill="background1"/>
        <w:spacing w:before="0" w:beforeAutospacing="0" w:after="120" w:afterAutospacing="0" w:line="276" w:lineRule="auto"/>
        <w:rPr>
          <w:rFonts w:ascii="Arial" w:hAnsi="Arial" w:cs="Arial"/>
        </w:rPr>
      </w:pPr>
      <w:r w:rsidRPr="53BDE6F3">
        <w:rPr>
          <w:rFonts w:ascii="Arial" w:hAnsi="Arial" w:cs="Arial"/>
        </w:rPr>
        <w:t xml:space="preserve">At the end of </w:t>
      </w:r>
      <w:r w:rsidR="0094414B" w:rsidRPr="53BDE6F3">
        <w:rPr>
          <w:rFonts w:ascii="Arial" w:hAnsi="Arial" w:cs="Arial"/>
        </w:rPr>
        <w:t xml:space="preserve">the </w:t>
      </w:r>
      <w:r w:rsidRPr="53BDE6F3">
        <w:rPr>
          <w:rFonts w:ascii="Arial" w:hAnsi="Arial" w:cs="Arial"/>
        </w:rPr>
        <w:t>financial year</w:t>
      </w:r>
      <w:r w:rsidR="0094414B" w:rsidRPr="53BDE6F3">
        <w:rPr>
          <w:rFonts w:ascii="Arial" w:hAnsi="Arial" w:cs="Arial"/>
        </w:rPr>
        <w:t xml:space="preserve"> of award being given</w:t>
      </w:r>
      <w:r w:rsidRPr="53BDE6F3">
        <w:rPr>
          <w:rFonts w:ascii="Arial" w:hAnsi="Arial" w:cs="Arial"/>
        </w:rPr>
        <w:t xml:space="preserve">, a report will be required of each recipient of RCF. This information will contribute to the ICB’s report to the DHSC on our RCF spend. </w:t>
      </w:r>
    </w:p>
    <w:p w14:paraId="36425FE4" w14:textId="3B612C23" w:rsidR="00F94527" w:rsidRPr="00D720FB" w:rsidRDefault="00F94527" w:rsidP="53BDE6F3">
      <w:pPr>
        <w:pStyle w:val="NormalWeb"/>
        <w:shd w:val="clear" w:color="auto" w:fill="FFFFFF" w:themeFill="background1"/>
        <w:spacing w:before="0" w:beforeAutospacing="0" w:after="120" w:afterAutospacing="0" w:line="276" w:lineRule="auto"/>
        <w:rPr>
          <w:rFonts w:ascii="Arial" w:hAnsi="Arial" w:cs="Arial"/>
        </w:rPr>
      </w:pPr>
      <w:r w:rsidRPr="53BDE6F3">
        <w:rPr>
          <w:rFonts w:ascii="Arial" w:hAnsi="Arial" w:cs="Arial"/>
        </w:rPr>
        <w:t xml:space="preserve">All RCF recipients will also be required to produce a final report at the end of their funding. </w:t>
      </w:r>
    </w:p>
    <w:p w14:paraId="2B6581AD" w14:textId="521BF710" w:rsidR="00F94527" w:rsidRPr="00FB0F04" w:rsidRDefault="42DC0FFA" w:rsidP="53BDE6F3">
      <w:pPr>
        <w:pStyle w:val="NormalWeb"/>
        <w:shd w:val="clear" w:color="auto" w:fill="FFFFFF" w:themeFill="background1"/>
        <w:spacing w:before="0" w:beforeAutospacing="0" w:after="120" w:afterAutospacing="0" w:line="276" w:lineRule="auto"/>
        <w:rPr>
          <w:rFonts w:ascii="Arial" w:hAnsi="Arial" w:cs="Arial"/>
          <w:color w:val="000000"/>
        </w:rPr>
      </w:pPr>
      <w:r w:rsidRPr="53BDE6F3">
        <w:rPr>
          <w:rFonts w:ascii="Arial" w:hAnsi="Arial" w:cs="Arial"/>
          <w:color w:val="000000"/>
        </w:rPr>
        <w:t>We would welcome a</w:t>
      </w:r>
      <w:r w:rsidR="00F94527" w:rsidRPr="53BDE6F3">
        <w:rPr>
          <w:rFonts w:ascii="Arial" w:hAnsi="Arial" w:cs="Arial"/>
          <w:color w:val="000000"/>
        </w:rPr>
        <w:t xml:space="preserve">ll subsequent NIHR grant applications resulting from work funded by this scheme </w:t>
      </w:r>
      <w:r w:rsidR="7EA4C73F" w:rsidRPr="53BDE6F3">
        <w:rPr>
          <w:rFonts w:ascii="Arial" w:hAnsi="Arial" w:cs="Arial"/>
          <w:b/>
          <w:bCs/>
          <w:color w:val="000000"/>
          <w:u w:val="single"/>
        </w:rPr>
        <w:t>to</w:t>
      </w:r>
      <w:r w:rsidR="00F94527" w:rsidRPr="53BDE6F3">
        <w:rPr>
          <w:rFonts w:ascii="Arial" w:hAnsi="Arial" w:cs="Arial"/>
          <w:b/>
          <w:bCs/>
          <w:color w:val="000000"/>
          <w:u w:val="single"/>
        </w:rPr>
        <w:t xml:space="preserve"> be submitted with NHS Bristol, North Somerset and South Gloucestershire ICB named as grant Host (contracting organisation)</w:t>
      </w:r>
      <w:r w:rsidR="00F94527" w:rsidRPr="53BDE6F3">
        <w:rPr>
          <w:rFonts w:ascii="Arial" w:hAnsi="Arial" w:cs="Arial"/>
          <w:color w:val="000000"/>
        </w:rPr>
        <w:t xml:space="preserve">. </w:t>
      </w:r>
    </w:p>
    <w:p w14:paraId="702C8723" w14:textId="77777777" w:rsidR="00F94527" w:rsidRPr="00FB0F04" w:rsidRDefault="00F94527" w:rsidP="003A1A80">
      <w:pPr>
        <w:pStyle w:val="NormalWeb"/>
        <w:shd w:val="clear" w:color="auto" w:fill="FFFFFF"/>
        <w:spacing w:before="0" w:beforeAutospacing="0" w:after="120" w:afterAutospacing="0" w:line="276" w:lineRule="auto"/>
        <w:rPr>
          <w:rFonts w:ascii="Arial" w:hAnsi="Arial" w:cs="Arial"/>
          <w:color w:val="000000"/>
        </w:rPr>
      </w:pPr>
    </w:p>
    <w:p w14:paraId="0BA93129" w14:textId="5270E033" w:rsidR="00F94527" w:rsidRPr="00FB0F04" w:rsidRDefault="00F94527" w:rsidP="21FEA79F">
      <w:pPr>
        <w:pStyle w:val="NormalWeb"/>
        <w:shd w:val="clear" w:color="auto" w:fill="FFFFFF" w:themeFill="background1"/>
        <w:spacing w:before="0" w:beforeAutospacing="0" w:after="120" w:afterAutospacing="0" w:line="276" w:lineRule="auto"/>
        <w:rPr>
          <w:rFonts w:ascii="Arial" w:hAnsi="Arial" w:cs="Arial"/>
        </w:rPr>
      </w:pPr>
      <w:r w:rsidRPr="21FEA79F">
        <w:rPr>
          <w:rFonts w:ascii="Arial" w:hAnsi="Arial" w:cs="Arial"/>
        </w:rPr>
        <w:t xml:space="preserve">Work funded by ICB RCF should start within 3 months of notification, and if the project has not started within 6 months, funding may be withdrawn. </w:t>
      </w:r>
    </w:p>
    <w:p w14:paraId="74CFA96A" w14:textId="12980219" w:rsidR="00F94527" w:rsidRPr="00FB0F04" w:rsidRDefault="00F94527" w:rsidP="003A1A80">
      <w:pPr>
        <w:spacing w:after="120" w:line="276" w:lineRule="auto"/>
        <w:rPr>
          <w:rFonts w:cs="Arial"/>
          <w:szCs w:val="24"/>
        </w:rPr>
      </w:pPr>
      <w:r w:rsidRPr="53BDE6F3">
        <w:rPr>
          <w:rFonts w:cs="Arial"/>
        </w:rPr>
        <w:t xml:space="preserve">You can contact the ICB Research Team at any time if you have any </w:t>
      </w:r>
      <w:r w:rsidR="00652B38" w:rsidRPr="53BDE6F3">
        <w:rPr>
          <w:rFonts w:cs="Arial"/>
        </w:rPr>
        <w:t>queries or</w:t>
      </w:r>
      <w:r w:rsidRPr="53BDE6F3">
        <w:rPr>
          <w:rFonts w:cs="Arial"/>
        </w:rPr>
        <w:t xml:space="preserve"> would like some support with any aspect of preparing a grant application</w:t>
      </w:r>
      <w:r w:rsidR="00472BE8" w:rsidRPr="53BDE6F3">
        <w:rPr>
          <w:rFonts w:cs="Arial"/>
        </w:rPr>
        <w:t xml:space="preserve"> (bnssg.research@nhs.net)</w:t>
      </w:r>
      <w:r w:rsidRPr="53BDE6F3">
        <w:rPr>
          <w:rFonts w:cs="Arial"/>
        </w:rPr>
        <w:t xml:space="preserve">. We encourage all RCF recipients to contact us as soon as there is a query or issue. Because we work on so many grant applications, the query or issue is often something we have dealt with several times previously. </w:t>
      </w:r>
    </w:p>
    <w:p w14:paraId="2A0CB95A" w14:textId="77777777" w:rsidR="00F94527" w:rsidRDefault="00F94527" w:rsidP="003029E6">
      <w:pPr>
        <w:spacing w:after="120" w:line="240" w:lineRule="auto"/>
        <w:rPr>
          <w:rFonts w:cs="Arial"/>
          <w:color w:val="000000"/>
          <w:szCs w:val="24"/>
        </w:rPr>
      </w:pPr>
      <w:bookmarkStart w:id="11" w:name="flexibilityq1"/>
    </w:p>
    <w:p w14:paraId="452F8AC9" w14:textId="77777777" w:rsidR="00F94527" w:rsidRDefault="00F94527" w:rsidP="003029E6">
      <w:pPr>
        <w:spacing w:after="0" w:line="240" w:lineRule="auto"/>
        <w:rPr>
          <w:rFonts w:cs="Arial"/>
          <w:color w:val="000000"/>
          <w:szCs w:val="24"/>
        </w:rPr>
      </w:pPr>
    </w:p>
    <w:p w14:paraId="4BEC19BC" w14:textId="1EE4DCCB" w:rsidR="00F94527" w:rsidRDefault="00F94527" w:rsidP="003029E6">
      <w:pPr>
        <w:pStyle w:val="Title"/>
        <w:outlineLvl w:val="0"/>
        <w:rPr>
          <w:rFonts w:ascii="Arial" w:eastAsia="Times New Roman" w:hAnsi="Arial" w:cstheme="minorBidi"/>
          <w:b/>
          <w:bCs/>
          <w:color w:val="003087"/>
          <w:spacing w:val="0"/>
          <w:kern w:val="0"/>
        </w:rPr>
      </w:pPr>
      <w:bookmarkStart w:id="12" w:name="_Toc227064400"/>
      <w:bookmarkEnd w:id="11"/>
      <w:r w:rsidRPr="00FB58F5">
        <w:rPr>
          <w:rFonts w:ascii="Arial" w:eastAsia="Times New Roman" w:hAnsi="Arial" w:cstheme="minorBidi"/>
          <w:b/>
          <w:bCs/>
          <w:color w:val="003087"/>
          <w:spacing w:val="0"/>
          <w:kern w:val="0"/>
        </w:rPr>
        <w:t>Deadlines</w:t>
      </w:r>
      <w:bookmarkEnd w:id="12"/>
    </w:p>
    <w:p w14:paraId="3BA41D89" w14:textId="77777777" w:rsidR="00F94527" w:rsidRPr="005165FF" w:rsidRDefault="00F94527" w:rsidP="003029E6">
      <w:pPr>
        <w:spacing w:line="240" w:lineRule="auto"/>
      </w:pPr>
    </w:p>
    <w:p w14:paraId="220DDB40" w14:textId="77777777" w:rsidR="00F94527" w:rsidRPr="00FB0F04" w:rsidRDefault="00F94527" w:rsidP="003A1A80">
      <w:pPr>
        <w:spacing w:after="120" w:line="276" w:lineRule="auto"/>
        <w:rPr>
          <w:rFonts w:cs="Arial"/>
          <w:szCs w:val="24"/>
        </w:rPr>
      </w:pPr>
      <w:r w:rsidRPr="00FB0F04">
        <w:rPr>
          <w:rFonts w:cs="Arial"/>
          <w:szCs w:val="24"/>
        </w:rPr>
        <w:t xml:space="preserve">Electronic submission of form (email attachment) to </w:t>
      </w:r>
      <w:hyperlink r:id="rId29" w:history="1">
        <w:r w:rsidRPr="00FB0F04">
          <w:rPr>
            <w:rStyle w:val="Hyperlink"/>
            <w:rFonts w:cs="Arial"/>
            <w:szCs w:val="24"/>
          </w:rPr>
          <w:t>bnssg.research@nhs.</w:t>
        </w:r>
      </w:hyperlink>
      <w:r w:rsidRPr="00FB0F04">
        <w:rPr>
          <w:rStyle w:val="Hyperlink"/>
          <w:rFonts w:cs="Arial"/>
          <w:szCs w:val="24"/>
        </w:rPr>
        <w:t>net</w:t>
      </w:r>
      <w:r w:rsidRPr="00FB0F04">
        <w:rPr>
          <w:rFonts w:cs="Arial"/>
          <w:szCs w:val="24"/>
        </w:rPr>
        <w:t xml:space="preserve"> will be accepted throughout the year.</w:t>
      </w:r>
    </w:p>
    <w:p w14:paraId="08A0EEDC" w14:textId="77777777" w:rsidR="00F94527" w:rsidRPr="00FB0F04" w:rsidRDefault="00F94527" w:rsidP="003A1A80">
      <w:pPr>
        <w:spacing w:after="120" w:line="276" w:lineRule="auto"/>
        <w:rPr>
          <w:rFonts w:cs="Arial"/>
          <w:i/>
          <w:szCs w:val="24"/>
        </w:rPr>
      </w:pPr>
      <w:r w:rsidRPr="00FB0F04">
        <w:rPr>
          <w:rFonts w:cs="Arial"/>
          <w:i/>
          <w:szCs w:val="24"/>
        </w:rPr>
        <w:t>We will acknowledge receipt of your email.</w:t>
      </w:r>
    </w:p>
    <w:p w14:paraId="20F821C6" w14:textId="77777777" w:rsidR="00F94527" w:rsidRPr="00FB0F04" w:rsidRDefault="00F94527" w:rsidP="003A1A80">
      <w:pPr>
        <w:spacing w:after="120" w:line="276" w:lineRule="auto"/>
        <w:rPr>
          <w:rFonts w:cs="Arial"/>
          <w:szCs w:val="24"/>
        </w:rPr>
      </w:pPr>
      <w:r w:rsidRPr="00FB0F04">
        <w:rPr>
          <w:rFonts w:cs="Arial"/>
          <w:szCs w:val="24"/>
        </w:rPr>
        <w:t xml:space="preserve">See our </w:t>
      </w:r>
      <w:hyperlink r:id="rId30">
        <w:r w:rsidRPr="00FB0F04">
          <w:rPr>
            <w:rStyle w:val="Hyperlink"/>
            <w:rFonts w:cs="Arial"/>
            <w:szCs w:val="24"/>
          </w:rPr>
          <w:t>website</w:t>
        </w:r>
      </w:hyperlink>
      <w:r w:rsidRPr="00FB0F04">
        <w:rPr>
          <w:rFonts w:cs="Arial"/>
          <w:szCs w:val="24"/>
        </w:rPr>
        <w:t xml:space="preserve"> or the latest information on deadlines.</w:t>
      </w:r>
    </w:p>
    <w:p w14:paraId="79C92569" w14:textId="00689469" w:rsidR="00F94527" w:rsidRPr="00FB0F04" w:rsidRDefault="00F94527" w:rsidP="003A1A80">
      <w:pPr>
        <w:spacing w:after="120" w:line="276" w:lineRule="auto"/>
        <w:rPr>
          <w:rFonts w:cs="Arial"/>
          <w:iCs/>
          <w:szCs w:val="24"/>
        </w:rPr>
      </w:pPr>
      <w:r w:rsidRPr="00FB0F04">
        <w:rPr>
          <w:rFonts w:cs="Arial"/>
          <w:szCs w:val="24"/>
        </w:rPr>
        <w:t xml:space="preserve">We plan to hold panel reviews in June, October and January each year. These timings are depending on available budget. </w:t>
      </w:r>
    </w:p>
    <w:p w14:paraId="3DD39EA1" w14:textId="77777777" w:rsidR="00DD755D" w:rsidRDefault="00DD755D" w:rsidP="003029E6">
      <w:pPr>
        <w:spacing w:line="240" w:lineRule="auto"/>
      </w:pPr>
    </w:p>
    <w:p w14:paraId="18846449" w14:textId="2814B795" w:rsidR="00F94527" w:rsidRPr="00FB58F5" w:rsidRDefault="00F94527" w:rsidP="003029E6">
      <w:pPr>
        <w:pStyle w:val="Title"/>
        <w:outlineLvl w:val="0"/>
        <w:rPr>
          <w:rFonts w:ascii="Arial" w:eastAsia="Times New Roman" w:hAnsi="Arial" w:cstheme="minorBidi"/>
          <w:b/>
          <w:bCs/>
          <w:color w:val="003087"/>
          <w:spacing w:val="0"/>
          <w:kern w:val="0"/>
        </w:rPr>
      </w:pPr>
      <w:bookmarkStart w:id="13" w:name="_Toc227064401"/>
      <w:r w:rsidRPr="00FB58F5">
        <w:rPr>
          <w:rFonts w:ascii="Arial" w:eastAsia="Times New Roman" w:hAnsi="Arial" w:cstheme="minorBidi"/>
          <w:b/>
          <w:bCs/>
          <w:color w:val="003087"/>
          <w:spacing w:val="0"/>
          <w:kern w:val="0"/>
        </w:rPr>
        <w:t>Contacts</w:t>
      </w:r>
      <w:bookmarkEnd w:id="13"/>
      <w:r w:rsidRPr="00FB58F5">
        <w:rPr>
          <w:rFonts w:ascii="Arial" w:eastAsia="Times New Roman" w:hAnsi="Arial" w:cstheme="minorBidi"/>
          <w:b/>
          <w:bCs/>
          <w:color w:val="003087"/>
          <w:spacing w:val="0"/>
          <w:kern w:val="0"/>
        </w:rPr>
        <w:t xml:space="preserve"> </w:t>
      </w:r>
    </w:p>
    <w:p w14:paraId="2A07F347" w14:textId="77777777" w:rsidR="00F94527" w:rsidRPr="00F96BF0" w:rsidRDefault="00F94527" w:rsidP="003029E6">
      <w:pPr>
        <w:spacing w:after="0" w:line="240" w:lineRule="auto"/>
        <w:rPr>
          <w:rFonts w:cs="Arial"/>
          <w:szCs w:val="24"/>
        </w:rPr>
      </w:pPr>
    </w:p>
    <w:p w14:paraId="34AD239B" w14:textId="29F0D9C7" w:rsidR="00F94527" w:rsidRPr="005E0473" w:rsidRDefault="00F94527" w:rsidP="005E0473">
      <w:pPr>
        <w:spacing w:after="120" w:line="276" w:lineRule="auto"/>
        <w:rPr>
          <w:rFonts w:cs="Arial"/>
          <w:szCs w:val="24"/>
        </w:rPr>
      </w:pPr>
      <w:r w:rsidRPr="00FB0F04">
        <w:rPr>
          <w:rFonts w:cs="Arial"/>
          <w:szCs w:val="24"/>
        </w:rPr>
        <w:t xml:space="preserve">We are always happy to speak through any questions applicants may have. Please </w:t>
      </w:r>
      <w:r w:rsidR="00943AE1" w:rsidRPr="00FB0F04">
        <w:rPr>
          <w:rFonts w:cs="Arial"/>
          <w:szCs w:val="24"/>
        </w:rPr>
        <w:t xml:space="preserve">email the BNSSG ICB Research Team: </w:t>
      </w:r>
      <w:hyperlink r:id="rId31" w:history="1">
        <w:r w:rsidR="003029E6" w:rsidRPr="00FB0F04">
          <w:rPr>
            <w:rStyle w:val="Hyperlink"/>
            <w:rFonts w:cs="Arial"/>
            <w:szCs w:val="24"/>
          </w:rPr>
          <w:t>bnssg.research@nhs.net</w:t>
        </w:r>
      </w:hyperlink>
      <w:r w:rsidR="003029E6" w:rsidRPr="00FB0F04">
        <w:rPr>
          <w:rFonts w:cs="Arial"/>
          <w:szCs w:val="24"/>
        </w:rPr>
        <w:t xml:space="preserve"> </w:t>
      </w:r>
    </w:p>
    <w:p w14:paraId="2BA02DD3" w14:textId="0F2BEC5E" w:rsidR="0056574D" w:rsidRPr="00FB0F04" w:rsidRDefault="0056574D" w:rsidP="00FB0F04">
      <w:pPr>
        <w:spacing w:line="276" w:lineRule="auto"/>
        <w:rPr>
          <w:rFonts w:cs="Arial"/>
          <w:szCs w:val="24"/>
        </w:rPr>
      </w:pPr>
    </w:p>
    <w:sectPr w:rsidR="0056574D" w:rsidRPr="00FB0F04" w:rsidSect="00BD29C7">
      <w:headerReference w:type="default" r:id="rId32"/>
      <w:footerReference w:type="even" r:id="rId33"/>
      <w:footerReference w:type="default" r:id="rId34"/>
      <w:headerReference w:type="first" r:id="rId35"/>
      <w:footerReference w:type="first" r:id="rId36"/>
      <w:pgSz w:w="11909" w:h="16834" w:code="9"/>
      <w:pgMar w:top="1702" w:right="1080" w:bottom="993" w:left="1080" w:header="0" w:footer="0" w:gutter="0"/>
      <w:cols w:space="720"/>
      <w:titlePg/>
      <w:docGrid w:linePitch="360"/>
    </w:sectPr>
  </w:body>
</w:document>
</file>

<file path=word/endnotes.xml><?xml version="1.0" encoding="utf-8"?>
<w:end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endnote w:type="separator" w:id="-1">
    <w:p w14:paraId="78DF71BD" w14:textId="77777777" w:rsidR="00966BD7" w:rsidRPr="00EF3A62" w:rsidRDefault="00966BD7" w:rsidP="008F7D93">
      <w:r w:rsidRPr="00EF3A62">
        <w:separator/>
      </w:r>
    </w:p>
  </w:endnote>
  <w:endnote w:type="continuationSeparator" w:id="0">
    <w:p w14:paraId="453715B1" w14:textId="77777777" w:rsidR="00966BD7" w:rsidRPr="00EF3A62" w:rsidRDefault="00966BD7" w:rsidP="008F7D93">
      <w:r w:rsidRPr="00EF3A62">
        <w:continuationSeparator/>
      </w:r>
    </w:p>
  </w:endnote>
  <w:endnote w:type="continuationNotice" w:id="1">
    <w:p w14:paraId="7E243676" w14:textId="77777777" w:rsidR="00966BD7" w:rsidRPr="00EF3A62" w:rsidRDefault="00966BD7" w:rsidP="008F7D93"/>
  </w:endnote>
</w:endnotes>
</file>

<file path=word/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font w:name="Symbol">
    <w:panose1 w:val="05050102010706020507"/>
    <w:charset w:val="02"/>
    <w:family w:val="roman"/>
    <w:pitch w:val="variable"/>
    <w:sig w:usb0="00000000" w:usb1="10000000" w:usb2="00000000" w:usb3="00000000" w:csb0="80000000" w:csb1="00000000"/>
  </w:font>
  <w:font w:name="Times New Roman">
    <w:panose1 w:val="02020603050405020304"/>
    <w:charset w:val="00"/>
    <w:family w:val="roman"/>
    <w:pitch w:val="variable"/>
    <w:sig w:usb0="E0002EFF" w:usb1="C000785B" w:usb2="00000009" w:usb3="00000000" w:csb0="000001FF" w:csb1="00000000"/>
  </w:font>
  <w:font w:name="Courier New">
    <w:panose1 w:val="02070309020205020404"/>
    <w:charset w:val="00"/>
    <w:family w:val="modern"/>
    <w:pitch w:val="fixed"/>
    <w:sig w:usb0="E0002EFF" w:usb1="C0007843" w:usb2="00000009" w:usb3="00000000" w:csb0="000001FF" w:csb1="00000000"/>
  </w:font>
  <w:font w:name="Wingdings">
    <w:panose1 w:val="05000000000000000000"/>
    <w:charset w:val="02"/>
    <w:family w:val="auto"/>
    <w:pitch w:val="variable"/>
    <w:sig w:usb0="00000000" w:usb1="10000000" w:usb2="00000000" w:usb3="00000000" w:csb0="80000000" w:csb1="00000000"/>
  </w:font>
  <w:font w:name="Arial">
    <w:panose1 w:val="020B0604020202020204"/>
    <w:charset w:val="00"/>
    <w:family w:val="swiss"/>
    <w:pitch w:val="variable"/>
    <w:sig w:usb0="E0002EFF" w:usb1="C000785B" w:usb2="00000009" w:usb3="00000000" w:csb0="000001FF" w:csb1="00000000"/>
  </w:font>
  <w:font w:name="Arial Black">
    <w:panose1 w:val="020B0A04020102020204"/>
    <w:charset w:val="00"/>
    <w:family w:val="swiss"/>
    <w:pitch w:val="variable"/>
    <w:sig w:usb0="A00002AF" w:usb1="400078FB" w:usb2="00000000" w:usb3="00000000" w:csb0="0000009F" w:csb1="00000000"/>
  </w:font>
  <w:font w:name="MS Gothic">
    <w:altName w:val="ＭＳ ゴシック"/>
    <w:panose1 w:val="020B0609070205080204"/>
    <w:charset w:val="80"/>
    <w:family w:val="modern"/>
    <w:pitch w:val="fixed"/>
    <w:sig w:usb0="E00002FF" w:usb1="6AC7FDFB" w:usb2="08000012" w:usb3="00000000" w:csb0="0002009F" w:csb1="00000000"/>
  </w:font>
  <w:font w:name="MS Mincho">
    <w:altName w:val="ＭＳ 明朝"/>
    <w:panose1 w:val="02020609040205080304"/>
    <w:charset w:val="80"/>
    <w:family w:val="modern"/>
    <w:pitch w:val="fixed"/>
    <w:sig w:usb0="E00002FF" w:usb1="6AC7FDFB" w:usb2="08000012" w:usb3="00000000" w:csb0="0002009F" w:csb1="00000000"/>
  </w:font>
  <w:font w:name="Calibri">
    <w:panose1 w:val="020F0502020204030204"/>
    <w:charset w:val="00"/>
    <w:family w:val="swiss"/>
    <w:pitch w:val="variable"/>
    <w:sig w:usb0="E4002EFF" w:usb1="C200247B" w:usb2="00000009" w:usb3="00000000" w:csb0="000001FF" w:csb1="00000000"/>
  </w:font>
  <w:font w:name="Arial Unicode MS">
    <w:panose1 w:val="020B0604020202020204"/>
    <w:charset w:val="00"/>
    <w:family w:val="roman"/>
    <w:pitch w:val="variable"/>
    <w:sig w:usb0="00000003" w:usb1="00000000" w:usb2="00000000" w:usb3="00000000" w:csb0="00000001" w:csb1="00000000"/>
  </w:font>
</w:fonts>
</file>

<file path=word/footer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36D6D820" w14:textId="77777777" w:rsidR="00C46028" w:rsidRPr="00EF3A62" w:rsidRDefault="00C46028">
    <w:pPr>
      <w:spacing w:after="0" w:line="240" w:lineRule="auto"/>
    </w:pPr>
  </w:p>
</w:ftr>
</file>

<file path=word/footer2.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sdt>
    <w:sdtPr>
      <w:id w:val="-836698450"/>
      <w:docPartObj>
        <w:docPartGallery w:val="Page Numbers (Bottom of Page)"/>
        <w:docPartUnique/>
      </w:docPartObj>
    </w:sdtPr>
    <w:sdtEndPr/>
    <w:sdtContent>
      <w:p w14:paraId="1187C805" w14:textId="77777777" w:rsidR="00392DE3" w:rsidRPr="00EF3A62" w:rsidRDefault="00392DE3" w:rsidP="00392DE3">
        <w:pPr>
          <w:pStyle w:val="Footer"/>
          <w:jc w:val="center"/>
        </w:pPr>
      </w:p>
      <w:p w14:paraId="6636893C" w14:textId="06459A2A" w:rsidR="00392DE3" w:rsidRPr="00EF3A62" w:rsidRDefault="00392DE3" w:rsidP="00392DE3">
        <w:pPr>
          <w:pStyle w:val="Footer"/>
          <w:jc w:val="center"/>
        </w:pPr>
        <w:r w:rsidRPr="00EF3A62">
          <w:fldChar w:fldCharType="begin"/>
        </w:r>
        <w:r w:rsidRPr="00EF3A62">
          <w:instrText xml:space="preserve"> PAGE   \* MERGEFORMAT </w:instrText>
        </w:r>
        <w:r w:rsidRPr="00EF3A62">
          <w:fldChar w:fldCharType="separate"/>
        </w:r>
        <w:r w:rsidRPr="00EF3A62">
          <w:t>2</w:t>
        </w:r>
        <w:r w:rsidRPr="00EF3A62">
          <w:fldChar w:fldCharType="end"/>
        </w:r>
      </w:p>
      <w:p w14:paraId="32998FD8" w14:textId="72519CD6" w:rsidR="00392DE3" w:rsidRPr="00EF3A62" w:rsidRDefault="00236BBD" w:rsidP="004C07D8">
        <w:pPr>
          <w:pStyle w:val="Footer"/>
        </w:pPr>
        <w:r w:rsidRPr="00EF3A62">
          <w:rPr>
            <w:noProof/>
          </w:rPr>
          <w:drawing>
            <wp:inline distT="0" distB="0" distL="0" distR="0" wp14:anchorId="3FFAA61E" wp14:editId="404EA0D5">
              <wp:extent cx="1816100" cy="221484"/>
              <wp:effectExtent l="0" t="0" r="0" b="7620"/>
              <wp:docPr id="517938285" name="Picture 1" descr="Together we are BNSSG footer logo"/>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517938285" name="Picture 1" descr="Together we are BNSSG footer logo"/>
                      <pic:cNvPicPr/>
                    </pic:nvPicPr>
                    <pic:blipFill>
                      <a:blip r:embed="rId1">
                        <a:extLst>
                          <a:ext uri="{28A0092B-C50C-407E-A947-70E740481C1C}">
                            <a14:useLocalDpi xmlns:a14="http://schemas.microsoft.com/office/drawing/2010/main" val="0"/>
                          </a:ext>
                        </a:extLst>
                      </a:blip>
                      <a:stretch>
                        <a:fillRect/>
                      </a:stretch>
                    </pic:blipFill>
                    <pic:spPr>
                      <a:xfrm>
                        <a:off x="0" y="0"/>
                        <a:ext cx="1929045" cy="235258"/>
                      </a:xfrm>
                      <a:prstGeom prst="rect">
                        <a:avLst/>
                      </a:prstGeom>
                    </pic:spPr>
                  </pic:pic>
                </a:graphicData>
              </a:graphic>
            </wp:inline>
          </w:drawing>
        </w:r>
        <w:r w:rsidR="004206FD" w:rsidRPr="00EF3A62">
          <w:rPr>
            <w:noProof/>
          </w:rPr>
          <w:drawing>
            <wp:anchor distT="0" distB="0" distL="114300" distR="114300" simplePos="0" relativeHeight="251658240" behindDoc="0" locked="0" layoutInCell="1" allowOverlap="1" wp14:anchorId="3713CEEE" wp14:editId="3530B89B">
              <wp:simplePos x="0" y="0"/>
              <wp:positionH relativeFrom="page">
                <wp:posOffset>-6485</wp:posOffset>
              </wp:positionH>
              <wp:positionV relativeFrom="page">
                <wp:posOffset>10642059</wp:posOffset>
              </wp:positionV>
              <wp:extent cx="7586345" cy="64297"/>
              <wp:effectExtent l="0" t="0" r="0" b="0"/>
              <wp:wrapSquare wrapText="bothSides"/>
              <wp:docPr id="1899635052" name="Picture 3" descr="Purple, blue and green footer runner"/>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899635052" name="Picture 3" descr="Purple, blue and green footer runner"/>
                      <pic:cNvPicPr>
                        <a:picLocks noChangeAspect="1" noChangeArrowheads="1"/>
                      </pic:cNvPicPr>
                    </pic:nvPicPr>
                    <pic:blipFill>
                      <a:blip r:embed="rId2">
                        <a:extLst>
                          <a:ext uri="{28A0092B-C50C-407E-A947-70E740481C1C}">
                            <a14:useLocalDpi xmlns:a14="http://schemas.microsoft.com/office/drawing/2010/main" val="0"/>
                          </a:ext>
                        </a:extLst>
                      </a:blip>
                      <a:srcRect/>
                      <a:stretch>
                        <a:fillRect/>
                      </a:stretch>
                    </pic:blipFill>
                    <pic:spPr bwMode="auto">
                      <a:xfrm flipV="1">
                        <a:off x="0" y="0"/>
                        <a:ext cx="7586345" cy="64297"/>
                      </a:xfrm>
                      <a:prstGeom prst="rect">
                        <a:avLst/>
                      </a:prstGeom>
                      <a:noFill/>
                      <a:ln>
                        <a:noFill/>
                      </a:ln>
                    </pic:spPr>
                  </pic:pic>
                </a:graphicData>
              </a:graphic>
              <wp14:sizeRelH relativeFrom="page">
                <wp14:pctWidth>0</wp14:pctWidth>
              </wp14:sizeRelH>
              <wp14:sizeRelV relativeFrom="page">
                <wp14:pctHeight>0</wp14:pctHeight>
              </wp14:sizeRelV>
            </wp:anchor>
          </w:drawing>
        </w:r>
      </w:p>
    </w:sdtContent>
  </w:sdt>
  <w:p w14:paraId="63CB48CA" w14:textId="3A9649CA" w:rsidR="00C46028" w:rsidRPr="00EF3A62" w:rsidRDefault="00C46028">
    <w:pPr>
      <w:spacing w:after="0" w:line="240" w:lineRule="auto"/>
    </w:pPr>
  </w:p>
</w:ftr>
</file>

<file path=word/footer3.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sdt>
    <w:sdtPr>
      <w:id w:val="1826555078"/>
      <w:docPartObj>
        <w:docPartGallery w:val="Page Numbers (Bottom of Page)"/>
        <w:docPartUnique/>
      </w:docPartObj>
    </w:sdtPr>
    <w:sdtEndPr/>
    <w:sdtContent>
      <w:p w14:paraId="3310FC49" w14:textId="211128EE" w:rsidR="00656198" w:rsidRDefault="005921A7" w:rsidP="00656198">
        <w:pPr>
          <w:pStyle w:val="Footer"/>
          <w:jc w:val="center"/>
        </w:pPr>
        <w:r>
          <w:t>Version: Summer 2026-2027</w:t>
        </w:r>
      </w:p>
      <w:p w14:paraId="72E97B90" w14:textId="77777777" w:rsidR="0056574D" w:rsidRDefault="0056574D" w:rsidP="009A67A8">
        <w:pPr>
          <w:pStyle w:val="Footer"/>
        </w:pPr>
      </w:p>
      <w:p w14:paraId="2B19F84A" w14:textId="77777777" w:rsidR="0056574D" w:rsidRPr="00EF3A62" w:rsidRDefault="0056574D" w:rsidP="00656198">
        <w:pPr>
          <w:pStyle w:val="Footer"/>
          <w:jc w:val="center"/>
        </w:pPr>
      </w:p>
      <w:p w14:paraId="2DAB3C96" w14:textId="77777777" w:rsidR="00656198" w:rsidRPr="00EF3A62" w:rsidRDefault="00656198" w:rsidP="00656198">
        <w:pPr>
          <w:pStyle w:val="Footer"/>
          <w:jc w:val="center"/>
        </w:pPr>
        <w:r w:rsidRPr="00EF3A62">
          <w:fldChar w:fldCharType="begin"/>
        </w:r>
        <w:r w:rsidRPr="00EF3A62">
          <w:instrText xml:space="preserve"> PAGE   \* MERGEFORMAT </w:instrText>
        </w:r>
        <w:r w:rsidRPr="00EF3A62">
          <w:fldChar w:fldCharType="separate"/>
        </w:r>
        <w:r>
          <w:t>2</w:t>
        </w:r>
        <w:r w:rsidRPr="00EF3A62">
          <w:fldChar w:fldCharType="end"/>
        </w:r>
      </w:p>
      <w:p w14:paraId="511026D9" w14:textId="77777777" w:rsidR="00656198" w:rsidRDefault="00656198" w:rsidP="00656198">
        <w:pPr>
          <w:pStyle w:val="Footer"/>
        </w:pPr>
        <w:r w:rsidRPr="00EF3A62">
          <w:rPr>
            <w:noProof/>
          </w:rPr>
          <w:drawing>
            <wp:inline distT="0" distB="0" distL="0" distR="0" wp14:anchorId="63B70214" wp14:editId="49B3474A">
              <wp:extent cx="1816100" cy="221484"/>
              <wp:effectExtent l="0" t="0" r="0" b="7620"/>
              <wp:docPr id="991215516" name="Picture 1" descr="Together we are BNSSG footer logo"/>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991215516" name="Picture 1" descr="Together we are BNSSG footer logo"/>
                      <pic:cNvPicPr/>
                    </pic:nvPicPr>
                    <pic:blipFill>
                      <a:blip r:embed="rId1">
                        <a:extLst>
                          <a:ext uri="{28A0092B-C50C-407E-A947-70E740481C1C}">
                            <a14:useLocalDpi xmlns:a14="http://schemas.microsoft.com/office/drawing/2010/main" val="0"/>
                          </a:ext>
                        </a:extLst>
                      </a:blip>
                      <a:stretch>
                        <a:fillRect/>
                      </a:stretch>
                    </pic:blipFill>
                    <pic:spPr>
                      <a:xfrm>
                        <a:off x="0" y="0"/>
                        <a:ext cx="1929045" cy="235258"/>
                      </a:xfrm>
                      <a:prstGeom prst="rect">
                        <a:avLst/>
                      </a:prstGeom>
                    </pic:spPr>
                  </pic:pic>
                </a:graphicData>
              </a:graphic>
            </wp:inline>
          </w:drawing>
        </w:r>
        <w:r w:rsidRPr="00EF3A62">
          <w:rPr>
            <w:noProof/>
          </w:rPr>
          <w:drawing>
            <wp:anchor distT="0" distB="0" distL="114300" distR="114300" simplePos="0" relativeHeight="251658245" behindDoc="0" locked="0" layoutInCell="1" allowOverlap="1" wp14:anchorId="3066D6A5" wp14:editId="516FFF55">
              <wp:simplePos x="0" y="0"/>
              <wp:positionH relativeFrom="page">
                <wp:posOffset>-6485</wp:posOffset>
              </wp:positionH>
              <wp:positionV relativeFrom="page">
                <wp:posOffset>10642059</wp:posOffset>
              </wp:positionV>
              <wp:extent cx="7586345" cy="64297"/>
              <wp:effectExtent l="0" t="0" r="0" b="0"/>
              <wp:wrapSquare wrapText="bothSides"/>
              <wp:docPr id="2143481380" name="Picture 3" descr="Purple, blue and green footer runner"/>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2143481380" name="Picture 3" descr="Purple, blue and green footer runner"/>
                      <pic:cNvPicPr>
                        <a:picLocks noChangeAspect="1" noChangeArrowheads="1"/>
                      </pic:cNvPicPr>
                    </pic:nvPicPr>
                    <pic:blipFill>
                      <a:blip r:embed="rId2">
                        <a:extLst>
                          <a:ext uri="{28A0092B-C50C-407E-A947-70E740481C1C}">
                            <a14:useLocalDpi xmlns:a14="http://schemas.microsoft.com/office/drawing/2010/main" val="0"/>
                          </a:ext>
                        </a:extLst>
                      </a:blip>
                      <a:srcRect/>
                      <a:stretch>
                        <a:fillRect/>
                      </a:stretch>
                    </pic:blipFill>
                    <pic:spPr bwMode="auto">
                      <a:xfrm flipV="1">
                        <a:off x="0" y="0"/>
                        <a:ext cx="7586345" cy="64297"/>
                      </a:xfrm>
                      <a:prstGeom prst="rect">
                        <a:avLst/>
                      </a:prstGeom>
                      <a:noFill/>
                      <a:ln>
                        <a:noFill/>
                      </a:ln>
                    </pic:spPr>
                  </pic:pic>
                </a:graphicData>
              </a:graphic>
              <wp14:sizeRelH relativeFrom="page">
                <wp14:pctWidth>0</wp14:pctWidth>
              </wp14:sizeRelH>
              <wp14:sizeRelV relativeFrom="page">
                <wp14:pctHeight>0</wp14:pctHeight>
              </wp14:sizeRelV>
            </wp:anchor>
          </w:drawing>
        </w:r>
      </w:p>
    </w:sdtContent>
  </w:sdt>
  <w:p w14:paraId="0795E1F3" w14:textId="65002173" w:rsidR="00C46028" w:rsidRPr="00EF3A62" w:rsidRDefault="00C46028" w:rsidP="00656198">
    <w:pPr>
      <w:pStyle w:val="Footer"/>
    </w:pPr>
  </w:p>
</w:ftr>
</file>

<file path=word/footnotes.xml><?xml version="1.0" encoding="utf-8"?>
<w:foot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footnote w:type="separator" w:id="-1">
    <w:p w14:paraId="7701C5E2" w14:textId="77777777" w:rsidR="00966BD7" w:rsidRPr="00EF3A62" w:rsidRDefault="00966BD7" w:rsidP="008F7D93">
      <w:r w:rsidRPr="00EF3A62">
        <w:separator/>
      </w:r>
    </w:p>
  </w:footnote>
  <w:footnote w:type="continuationSeparator" w:id="0">
    <w:p w14:paraId="26CB98FC" w14:textId="77777777" w:rsidR="00966BD7" w:rsidRPr="00EF3A62" w:rsidRDefault="00966BD7" w:rsidP="008F7D93">
      <w:r w:rsidRPr="00EF3A62">
        <w:continuationSeparator/>
      </w:r>
    </w:p>
  </w:footnote>
  <w:footnote w:type="continuationNotice" w:id="1">
    <w:p w14:paraId="27BD63BE" w14:textId="77777777" w:rsidR="00966BD7" w:rsidRPr="00EF3A62" w:rsidRDefault="00966BD7" w:rsidP="008F7D93"/>
  </w:footnote>
</w:footnotes>
</file>

<file path=word/header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63EFAA5A" w14:textId="6CC9441B" w:rsidR="0043401F" w:rsidRPr="00EF3A62" w:rsidRDefault="00DA13B8">
    <w:pPr>
      <w:pStyle w:val="Header"/>
    </w:pPr>
    <w:r w:rsidRPr="00EF3A62">
      <w:rPr>
        <w:noProof/>
      </w:rPr>
      <w:drawing>
        <wp:anchor distT="0" distB="0" distL="114300" distR="114300" simplePos="0" relativeHeight="251658241" behindDoc="0" locked="0" layoutInCell="1" allowOverlap="1" wp14:anchorId="7C75C362" wp14:editId="057065D3">
          <wp:simplePos x="0" y="0"/>
          <wp:positionH relativeFrom="column">
            <wp:posOffset>4976703</wp:posOffset>
          </wp:positionH>
          <wp:positionV relativeFrom="paragraph">
            <wp:posOffset>361950</wp:posOffset>
          </wp:positionV>
          <wp:extent cx="1246297" cy="412750"/>
          <wp:effectExtent l="0" t="0" r="0" b="6350"/>
          <wp:wrapNone/>
          <wp:docPr id="170680668" name="Picture 3" descr="NHS Bristol, North Somerset and South Gloucestershire Integrated Care Board logo">
            <a:extLst xmlns:a="http://schemas.openxmlformats.org/drawingml/2006/main">
              <a:ext uri="{FF2B5EF4-FFF2-40B4-BE49-F238E27FC236}">
                <a16:creationId xmlns:a16="http://schemas.microsoft.com/office/drawing/2014/main" id="{13EA0114-AFC9-EFE9-49C9-3DD10D377A56}"/>
              </a:ext>
            </a:extLst>
          </wp:docPr>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70680668" name="Picture 3" descr="NHS Bristol, North Somerset and South Gloucestershire Integrated Care Board logo">
                    <a:extLst>
                      <a:ext uri="{FF2B5EF4-FFF2-40B4-BE49-F238E27FC236}">
                        <a16:creationId xmlns:a16="http://schemas.microsoft.com/office/drawing/2014/main" id="{13EA0114-AFC9-EFE9-49C9-3DD10D377A56}"/>
                      </a:ext>
                    </a:extLst>
                  </pic:cNvPr>
                  <pic:cNvPicPr>
                    <a:picLocks noChangeAspect="1"/>
                  </pic:cNvPicPr>
                </pic:nvPicPr>
                <pic:blipFill>
                  <a:blip r:embed="rId1">
                    <a:extLst>
                      <a:ext uri="{28A0092B-C50C-407E-A947-70E740481C1C}">
                        <a14:useLocalDpi xmlns:a14="http://schemas.microsoft.com/office/drawing/2010/main" val="0"/>
                      </a:ext>
                    </a:extLst>
                  </a:blip>
                  <a:srcRect/>
                  <a:stretch>
                    <a:fillRect/>
                  </a:stretch>
                </pic:blipFill>
                <pic:spPr bwMode="auto">
                  <a:xfrm>
                    <a:off x="0" y="0"/>
                    <a:ext cx="1249457" cy="413797"/>
                  </a:xfrm>
                  <a:prstGeom prst="rect">
                    <a:avLst/>
                  </a:prstGeom>
                  <a:noFill/>
                  <a:ln>
                    <a:noFill/>
                  </a:ln>
                </pic:spPr>
              </pic:pic>
            </a:graphicData>
          </a:graphic>
          <wp14:sizeRelH relativeFrom="margin">
            <wp14:pctWidth>0</wp14:pctWidth>
          </wp14:sizeRelH>
          <wp14:sizeRelV relativeFrom="margin">
            <wp14:pctHeight>0</wp14:pctHeight>
          </wp14:sizeRelV>
        </wp:anchor>
      </w:drawing>
    </w:r>
    <w:r w:rsidRPr="00EF3A62">
      <w:rPr>
        <w:noProof/>
      </w:rPr>
      <w:drawing>
        <wp:anchor distT="0" distB="0" distL="114300" distR="114300" simplePos="0" relativeHeight="251658242" behindDoc="0" locked="0" layoutInCell="1" allowOverlap="1" wp14:anchorId="333785E6" wp14:editId="3C340C33">
          <wp:simplePos x="0" y="0"/>
          <wp:positionH relativeFrom="column">
            <wp:posOffset>101600</wp:posOffset>
          </wp:positionH>
          <wp:positionV relativeFrom="paragraph">
            <wp:posOffset>361950</wp:posOffset>
          </wp:positionV>
          <wp:extent cx="1028747" cy="355600"/>
          <wp:effectExtent l="0" t="0" r="0" b="6350"/>
          <wp:wrapNone/>
          <wp:docPr id="333828434" name="Picture 4" descr="Healthier Together logo">
            <a:extLst xmlns:a="http://schemas.openxmlformats.org/drawingml/2006/main">
              <a:ext uri="{FF2B5EF4-FFF2-40B4-BE49-F238E27FC236}">
                <a16:creationId xmlns:a16="http://schemas.microsoft.com/office/drawing/2014/main" id="{5C1A0F92-DDED-9265-61FA-0DD484E47E53}"/>
              </a:ext>
            </a:extLst>
          </wp:docPr>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333828434" name="Picture 4" descr="Healthier Together logo">
                    <a:extLst>
                      <a:ext uri="{FF2B5EF4-FFF2-40B4-BE49-F238E27FC236}">
                        <a16:creationId xmlns:a16="http://schemas.microsoft.com/office/drawing/2014/main" id="{5C1A0F92-DDED-9265-61FA-0DD484E47E53}"/>
                      </a:ext>
                    </a:extLst>
                  </pic:cNvPr>
                  <pic:cNvPicPr>
                    <a:picLocks noChangeAspect="1"/>
                  </pic:cNvPicPr>
                </pic:nvPicPr>
                <pic:blipFill>
                  <a:blip r:embed="rId2">
                    <a:extLst>
                      <a:ext uri="{28A0092B-C50C-407E-A947-70E740481C1C}">
                        <a14:useLocalDpi xmlns:a14="http://schemas.microsoft.com/office/drawing/2010/main" val="0"/>
                      </a:ext>
                    </a:extLst>
                  </a:blip>
                  <a:stretch>
                    <a:fillRect/>
                  </a:stretch>
                </pic:blipFill>
                <pic:spPr bwMode="auto">
                  <a:xfrm>
                    <a:off x="0" y="0"/>
                    <a:ext cx="1028747" cy="355600"/>
                  </a:xfrm>
                  <a:prstGeom prst="rect">
                    <a:avLst/>
                  </a:prstGeom>
                  <a:noFill/>
                  <a:ln>
                    <a:noFill/>
                  </a:ln>
                </pic:spPr>
              </pic:pic>
            </a:graphicData>
          </a:graphic>
          <wp14:sizeRelH relativeFrom="margin">
            <wp14:pctWidth>0</wp14:pctWidth>
          </wp14:sizeRelH>
          <wp14:sizeRelV relativeFrom="margin">
            <wp14:pctHeight>0</wp14:pctHeight>
          </wp14:sizeRelV>
        </wp:anchor>
      </w:drawing>
    </w:r>
  </w:p>
</w:hdr>
</file>

<file path=word/header2.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5327B70C" w14:textId="0DA27A20" w:rsidR="004203CB" w:rsidRPr="00EF3A62" w:rsidRDefault="004203CB" w:rsidP="008F7D93">
    <w:pPr>
      <w:pStyle w:val="Header"/>
    </w:pPr>
  </w:p>
  <w:p w14:paraId="11E00D22" w14:textId="2E6F262C" w:rsidR="004C45E6" w:rsidRPr="00EF3A62" w:rsidRDefault="00656198" w:rsidP="008F7D93">
    <w:pPr>
      <w:pStyle w:val="Header"/>
    </w:pPr>
    <w:r w:rsidRPr="00EF3A62">
      <w:rPr>
        <w:noProof/>
      </w:rPr>
      <w:drawing>
        <wp:anchor distT="0" distB="0" distL="114300" distR="114300" simplePos="0" relativeHeight="251658244" behindDoc="0" locked="0" layoutInCell="1" allowOverlap="1" wp14:anchorId="57054495" wp14:editId="3F6AD6DF">
          <wp:simplePos x="0" y="0"/>
          <wp:positionH relativeFrom="column">
            <wp:posOffset>0</wp:posOffset>
          </wp:positionH>
          <wp:positionV relativeFrom="paragraph">
            <wp:posOffset>110490</wp:posOffset>
          </wp:positionV>
          <wp:extent cx="3145790" cy="688340"/>
          <wp:effectExtent l="0" t="0" r="0" b="0"/>
          <wp:wrapNone/>
          <wp:docPr id="1280784265" name="Picture 4" descr="Healthier Together improving health and care in Bristol, North Somerset and South Gloucestershire logo">
            <a:extLst xmlns:a="http://schemas.openxmlformats.org/drawingml/2006/main">
              <a:ext uri="{FF2B5EF4-FFF2-40B4-BE49-F238E27FC236}">
                <a16:creationId xmlns:a16="http://schemas.microsoft.com/office/drawing/2014/main" id="{5C1A0F92-DDED-9265-61FA-0DD484E47E53}"/>
              </a:ext>
            </a:extLst>
          </wp:docPr>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280784265" name="Picture 4" descr="Healthier Together improving health and care in Bristol, North Somerset and South Gloucestershire logo">
                    <a:extLst>
                      <a:ext uri="{FF2B5EF4-FFF2-40B4-BE49-F238E27FC236}">
                        <a16:creationId xmlns:a16="http://schemas.microsoft.com/office/drawing/2014/main" id="{5C1A0F92-DDED-9265-61FA-0DD484E47E53}"/>
                      </a:ext>
                    </a:extLst>
                  </pic:cNvPr>
                  <pic:cNvPicPr>
                    <a:picLocks noChangeAspect="1"/>
                  </pic:cNvPicPr>
                </pic:nvPicPr>
                <pic:blipFill>
                  <a:blip r:embed="rId1">
                    <a:extLst>
                      <a:ext uri="{28A0092B-C50C-407E-A947-70E740481C1C}">
                        <a14:useLocalDpi xmlns:a14="http://schemas.microsoft.com/office/drawing/2010/main" val="0"/>
                      </a:ext>
                    </a:extLst>
                  </a:blip>
                  <a:srcRect/>
                  <a:stretch>
                    <a:fillRect/>
                  </a:stretch>
                </pic:blipFill>
                <pic:spPr bwMode="auto">
                  <a:xfrm>
                    <a:off x="0" y="0"/>
                    <a:ext cx="3145790" cy="688340"/>
                  </a:xfrm>
                  <a:prstGeom prst="rect">
                    <a:avLst/>
                  </a:prstGeom>
                  <a:noFill/>
                  <a:ln>
                    <a:noFill/>
                  </a:ln>
                </pic:spPr>
              </pic:pic>
            </a:graphicData>
          </a:graphic>
        </wp:anchor>
      </w:drawing>
    </w:r>
    <w:r w:rsidRPr="00EF3A62">
      <w:rPr>
        <w:noProof/>
      </w:rPr>
      <w:drawing>
        <wp:anchor distT="0" distB="0" distL="114300" distR="114300" simplePos="0" relativeHeight="251658243" behindDoc="0" locked="0" layoutInCell="1" allowOverlap="1" wp14:anchorId="2E095319" wp14:editId="7594474D">
          <wp:simplePos x="0" y="0"/>
          <wp:positionH relativeFrom="column">
            <wp:posOffset>4159885</wp:posOffset>
          </wp:positionH>
          <wp:positionV relativeFrom="paragraph">
            <wp:posOffset>114300</wp:posOffset>
          </wp:positionV>
          <wp:extent cx="2065020" cy="683895"/>
          <wp:effectExtent l="0" t="0" r="0" b="1905"/>
          <wp:wrapNone/>
          <wp:docPr id="2106029463" name="Picture 3" descr="NHS Bristol, North Somerset and South Gloucestershire Integrated Care Board logo">
            <a:extLst xmlns:a="http://schemas.openxmlformats.org/drawingml/2006/main">
              <a:ext uri="{FF2B5EF4-FFF2-40B4-BE49-F238E27FC236}">
                <a16:creationId xmlns:a16="http://schemas.microsoft.com/office/drawing/2014/main" id="{13EA0114-AFC9-EFE9-49C9-3DD10D377A56}"/>
              </a:ext>
            </a:extLst>
          </wp:docPr>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2106029463" name="Picture 3" descr="NHS Bristol, North Somerset and South Gloucestershire Integrated Care Board logo">
                    <a:extLst>
                      <a:ext uri="{FF2B5EF4-FFF2-40B4-BE49-F238E27FC236}">
                        <a16:creationId xmlns:a16="http://schemas.microsoft.com/office/drawing/2014/main" id="{13EA0114-AFC9-EFE9-49C9-3DD10D377A56}"/>
                      </a:ext>
                    </a:extLst>
                  </pic:cNvPr>
                  <pic:cNvPicPr>
                    <a:picLocks noChangeAspect="1"/>
                  </pic:cNvPicPr>
                </pic:nvPicPr>
                <pic:blipFill>
                  <a:blip r:embed="rId2">
                    <a:extLst>
                      <a:ext uri="{28A0092B-C50C-407E-A947-70E740481C1C}">
                        <a14:useLocalDpi xmlns:a14="http://schemas.microsoft.com/office/drawing/2010/main" val="0"/>
                      </a:ext>
                    </a:extLst>
                  </a:blip>
                  <a:srcRect/>
                  <a:stretch>
                    <a:fillRect/>
                  </a:stretch>
                </pic:blipFill>
                <pic:spPr bwMode="auto">
                  <a:xfrm>
                    <a:off x="0" y="0"/>
                    <a:ext cx="2065020" cy="683895"/>
                  </a:xfrm>
                  <a:prstGeom prst="rect">
                    <a:avLst/>
                  </a:prstGeom>
                  <a:noFill/>
                  <a:ln>
                    <a:noFill/>
                  </a:ln>
                </pic:spPr>
              </pic:pic>
            </a:graphicData>
          </a:graphic>
        </wp:anchor>
      </w:drawing>
    </w:r>
  </w:p>
</w:hdr>
</file>

<file path=word/numbering.xml><?xml version="1.0" encoding="utf-8"?>
<w:numbering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abstractNum w:abstractNumId="0" w15:restartNumberingAfterBreak="0">
    <w:nsid w:val="006C686D"/>
    <w:multiLevelType w:val="hybridMultilevel"/>
    <w:tmpl w:val="BDAC04B4"/>
    <w:lvl w:ilvl="0" w:tplc="08090001">
      <w:start w:val="1"/>
      <w:numFmt w:val="bullet"/>
      <w:lvlText w:val=""/>
      <w:lvlJc w:val="left"/>
      <w:pPr>
        <w:ind w:left="360" w:hanging="360"/>
      </w:pPr>
      <w:rPr>
        <w:rFonts w:ascii="Symbol" w:hAnsi="Symbol" w:hint="default"/>
      </w:rPr>
    </w:lvl>
    <w:lvl w:ilvl="1" w:tplc="08090003" w:tentative="1">
      <w:start w:val="1"/>
      <w:numFmt w:val="bullet"/>
      <w:lvlText w:val="o"/>
      <w:lvlJc w:val="left"/>
      <w:pPr>
        <w:ind w:left="1080" w:hanging="360"/>
      </w:pPr>
      <w:rPr>
        <w:rFonts w:ascii="Courier New" w:hAnsi="Courier New" w:cs="Courier New" w:hint="default"/>
      </w:rPr>
    </w:lvl>
    <w:lvl w:ilvl="2" w:tplc="08090005" w:tentative="1">
      <w:start w:val="1"/>
      <w:numFmt w:val="bullet"/>
      <w:lvlText w:val=""/>
      <w:lvlJc w:val="left"/>
      <w:pPr>
        <w:ind w:left="1800" w:hanging="360"/>
      </w:pPr>
      <w:rPr>
        <w:rFonts w:ascii="Wingdings" w:hAnsi="Wingdings" w:hint="default"/>
      </w:rPr>
    </w:lvl>
    <w:lvl w:ilvl="3" w:tplc="08090001" w:tentative="1">
      <w:start w:val="1"/>
      <w:numFmt w:val="bullet"/>
      <w:lvlText w:val=""/>
      <w:lvlJc w:val="left"/>
      <w:pPr>
        <w:ind w:left="2520" w:hanging="360"/>
      </w:pPr>
      <w:rPr>
        <w:rFonts w:ascii="Symbol" w:hAnsi="Symbol" w:hint="default"/>
      </w:rPr>
    </w:lvl>
    <w:lvl w:ilvl="4" w:tplc="08090003" w:tentative="1">
      <w:start w:val="1"/>
      <w:numFmt w:val="bullet"/>
      <w:lvlText w:val="o"/>
      <w:lvlJc w:val="left"/>
      <w:pPr>
        <w:ind w:left="3240" w:hanging="360"/>
      </w:pPr>
      <w:rPr>
        <w:rFonts w:ascii="Courier New" w:hAnsi="Courier New" w:cs="Courier New" w:hint="default"/>
      </w:rPr>
    </w:lvl>
    <w:lvl w:ilvl="5" w:tplc="08090005" w:tentative="1">
      <w:start w:val="1"/>
      <w:numFmt w:val="bullet"/>
      <w:lvlText w:val=""/>
      <w:lvlJc w:val="left"/>
      <w:pPr>
        <w:ind w:left="3960" w:hanging="360"/>
      </w:pPr>
      <w:rPr>
        <w:rFonts w:ascii="Wingdings" w:hAnsi="Wingdings" w:hint="default"/>
      </w:rPr>
    </w:lvl>
    <w:lvl w:ilvl="6" w:tplc="08090001" w:tentative="1">
      <w:start w:val="1"/>
      <w:numFmt w:val="bullet"/>
      <w:lvlText w:val=""/>
      <w:lvlJc w:val="left"/>
      <w:pPr>
        <w:ind w:left="4680" w:hanging="360"/>
      </w:pPr>
      <w:rPr>
        <w:rFonts w:ascii="Symbol" w:hAnsi="Symbol" w:hint="default"/>
      </w:rPr>
    </w:lvl>
    <w:lvl w:ilvl="7" w:tplc="08090003" w:tentative="1">
      <w:start w:val="1"/>
      <w:numFmt w:val="bullet"/>
      <w:lvlText w:val="o"/>
      <w:lvlJc w:val="left"/>
      <w:pPr>
        <w:ind w:left="5400" w:hanging="360"/>
      </w:pPr>
      <w:rPr>
        <w:rFonts w:ascii="Courier New" w:hAnsi="Courier New" w:cs="Courier New" w:hint="default"/>
      </w:rPr>
    </w:lvl>
    <w:lvl w:ilvl="8" w:tplc="08090005" w:tentative="1">
      <w:start w:val="1"/>
      <w:numFmt w:val="bullet"/>
      <w:lvlText w:val=""/>
      <w:lvlJc w:val="left"/>
      <w:pPr>
        <w:ind w:left="6120" w:hanging="360"/>
      </w:pPr>
      <w:rPr>
        <w:rFonts w:ascii="Wingdings" w:hAnsi="Wingdings" w:hint="default"/>
      </w:rPr>
    </w:lvl>
  </w:abstractNum>
  <w:abstractNum w:abstractNumId="1" w15:restartNumberingAfterBreak="0">
    <w:nsid w:val="08751EEA"/>
    <w:multiLevelType w:val="hybridMultilevel"/>
    <w:tmpl w:val="789A1FC4"/>
    <w:lvl w:ilvl="0" w:tplc="0809000F">
      <w:start w:val="1"/>
      <w:numFmt w:val="decimal"/>
      <w:lvlText w:val="%1."/>
      <w:lvlJc w:val="left"/>
      <w:pPr>
        <w:ind w:left="1440" w:hanging="360"/>
      </w:pPr>
    </w:lvl>
    <w:lvl w:ilvl="1" w:tplc="08090019" w:tentative="1">
      <w:start w:val="1"/>
      <w:numFmt w:val="lowerLetter"/>
      <w:lvlText w:val="%2."/>
      <w:lvlJc w:val="left"/>
      <w:pPr>
        <w:ind w:left="2160" w:hanging="360"/>
      </w:pPr>
    </w:lvl>
    <w:lvl w:ilvl="2" w:tplc="0809001B" w:tentative="1">
      <w:start w:val="1"/>
      <w:numFmt w:val="lowerRoman"/>
      <w:lvlText w:val="%3."/>
      <w:lvlJc w:val="right"/>
      <w:pPr>
        <w:ind w:left="2880" w:hanging="180"/>
      </w:pPr>
    </w:lvl>
    <w:lvl w:ilvl="3" w:tplc="0809000F" w:tentative="1">
      <w:start w:val="1"/>
      <w:numFmt w:val="decimal"/>
      <w:lvlText w:val="%4."/>
      <w:lvlJc w:val="left"/>
      <w:pPr>
        <w:ind w:left="3600" w:hanging="360"/>
      </w:pPr>
    </w:lvl>
    <w:lvl w:ilvl="4" w:tplc="08090019" w:tentative="1">
      <w:start w:val="1"/>
      <w:numFmt w:val="lowerLetter"/>
      <w:lvlText w:val="%5."/>
      <w:lvlJc w:val="left"/>
      <w:pPr>
        <w:ind w:left="4320" w:hanging="360"/>
      </w:pPr>
    </w:lvl>
    <w:lvl w:ilvl="5" w:tplc="0809001B" w:tentative="1">
      <w:start w:val="1"/>
      <w:numFmt w:val="lowerRoman"/>
      <w:lvlText w:val="%6."/>
      <w:lvlJc w:val="right"/>
      <w:pPr>
        <w:ind w:left="5040" w:hanging="180"/>
      </w:pPr>
    </w:lvl>
    <w:lvl w:ilvl="6" w:tplc="0809000F" w:tentative="1">
      <w:start w:val="1"/>
      <w:numFmt w:val="decimal"/>
      <w:lvlText w:val="%7."/>
      <w:lvlJc w:val="left"/>
      <w:pPr>
        <w:ind w:left="5760" w:hanging="360"/>
      </w:pPr>
    </w:lvl>
    <w:lvl w:ilvl="7" w:tplc="08090019" w:tentative="1">
      <w:start w:val="1"/>
      <w:numFmt w:val="lowerLetter"/>
      <w:lvlText w:val="%8."/>
      <w:lvlJc w:val="left"/>
      <w:pPr>
        <w:ind w:left="6480" w:hanging="360"/>
      </w:pPr>
    </w:lvl>
    <w:lvl w:ilvl="8" w:tplc="0809001B" w:tentative="1">
      <w:start w:val="1"/>
      <w:numFmt w:val="lowerRoman"/>
      <w:lvlText w:val="%9."/>
      <w:lvlJc w:val="right"/>
      <w:pPr>
        <w:ind w:left="7200" w:hanging="180"/>
      </w:pPr>
    </w:lvl>
  </w:abstractNum>
  <w:abstractNum w:abstractNumId="2" w15:restartNumberingAfterBreak="0">
    <w:nsid w:val="0F1A017C"/>
    <w:multiLevelType w:val="hybridMultilevel"/>
    <w:tmpl w:val="A8C03706"/>
    <w:lvl w:ilvl="0" w:tplc="5A8894B2">
      <w:start w:val="1"/>
      <w:numFmt w:val="bullet"/>
      <w:pStyle w:val="Bullets"/>
      <w:lvlText w:val=""/>
      <w:lvlJc w:val="left"/>
      <w:pPr>
        <w:ind w:left="-720" w:hanging="360"/>
      </w:pPr>
      <w:rPr>
        <w:rFonts w:ascii="Symbol" w:hAnsi="Symbol" w:hint="default"/>
        <w:color w:val="1C1F63"/>
        <w:u w:color="1C1F63" w:themeColor="text1"/>
      </w:rPr>
    </w:lvl>
    <w:lvl w:ilvl="1" w:tplc="6256E598">
      <w:start w:val="1"/>
      <w:numFmt w:val="bullet"/>
      <w:lvlText w:val=""/>
      <w:lvlJc w:val="left"/>
      <w:pPr>
        <w:ind w:left="0" w:hanging="360"/>
      </w:pPr>
      <w:rPr>
        <w:rFonts w:ascii="Wingdings" w:hAnsi="Wingdings" w:hint="default"/>
        <w:color w:val="1C1F63"/>
      </w:rPr>
    </w:lvl>
    <w:lvl w:ilvl="2" w:tplc="08090005" w:tentative="1">
      <w:start w:val="1"/>
      <w:numFmt w:val="bullet"/>
      <w:lvlText w:val=""/>
      <w:lvlJc w:val="left"/>
      <w:pPr>
        <w:ind w:left="720" w:hanging="360"/>
      </w:pPr>
      <w:rPr>
        <w:rFonts w:ascii="Wingdings" w:hAnsi="Wingdings" w:hint="default"/>
      </w:rPr>
    </w:lvl>
    <w:lvl w:ilvl="3" w:tplc="08090001" w:tentative="1">
      <w:start w:val="1"/>
      <w:numFmt w:val="bullet"/>
      <w:lvlText w:val=""/>
      <w:lvlJc w:val="left"/>
      <w:pPr>
        <w:ind w:left="1440" w:hanging="360"/>
      </w:pPr>
      <w:rPr>
        <w:rFonts w:ascii="Symbol" w:hAnsi="Symbol" w:hint="default"/>
      </w:rPr>
    </w:lvl>
    <w:lvl w:ilvl="4" w:tplc="08090003" w:tentative="1">
      <w:start w:val="1"/>
      <w:numFmt w:val="bullet"/>
      <w:lvlText w:val="o"/>
      <w:lvlJc w:val="left"/>
      <w:pPr>
        <w:ind w:left="2160" w:hanging="360"/>
      </w:pPr>
      <w:rPr>
        <w:rFonts w:ascii="Courier New" w:hAnsi="Courier New" w:cs="Courier New" w:hint="default"/>
      </w:rPr>
    </w:lvl>
    <w:lvl w:ilvl="5" w:tplc="08090005" w:tentative="1">
      <w:start w:val="1"/>
      <w:numFmt w:val="bullet"/>
      <w:lvlText w:val=""/>
      <w:lvlJc w:val="left"/>
      <w:pPr>
        <w:ind w:left="2880" w:hanging="360"/>
      </w:pPr>
      <w:rPr>
        <w:rFonts w:ascii="Wingdings" w:hAnsi="Wingdings" w:hint="default"/>
      </w:rPr>
    </w:lvl>
    <w:lvl w:ilvl="6" w:tplc="08090001" w:tentative="1">
      <w:start w:val="1"/>
      <w:numFmt w:val="bullet"/>
      <w:lvlText w:val=""/>
      <w:lvlJc w:val="left"/>
      <w:pPr>
        <w:ind w:left="3600" w:hanging="360"/>
      </w:pPr>
      <w:rPr>
        <w:rFonts w:ascii="Symbol" w:hAnsi="Symbol" w:hint="default"/>
      </w:rPr>
    </w:lvl>
    <w:lvl w:ilvl="7" w:tplc="08090003" w:tentative="1">
      <w:start w:val="1"/>
      <w:numFmt w:val="bullet"/>
      <w:lvlText w:val="o"/>
      <w:lvlJc w:val="left"/>
      <w:pPr>
        <w:ind w:left="4320" w:hanging="360"/>
      </w:pPr>
      <w:rPr>
        <w:rFonts w:ascii="Courier New" w:hAnsi="Courier New" w:cs="Courier New" w:hint="default"/>
      </w:rPr>
    </w:lvl>
    <w:lvl w:ilvl="8" w:tplc="08090005" w:tentative="1">
      <w:start w:val="1"/>
      <w:numFmt w:val="bullet"/>
      <w:lvlText w:val=""/>
      <w:lvlJc w:val="left"/>
      <w:pPr>
        <w:ind w:left="5040" w:hanging="360"/>
      </w:pPr>
      <w:rPr>
        <w:rFonts w:ascii="Wingdings" w:hAnsi="Wingdings" w:hint="default"/>
      </w:rPr>
    </w:lvl>
  </w:abstractNum>
  <w:abstractNum w:abstractNumId="3" w15:restartNumberingAfterBreak="0">
    <w:nsid w:val="126E3B78"/>
    <w:multiLevelType w:val="hybridMultilevel"/>
    <w:tmpl w:val="33443E24"/>
    <w:lvl w:ilvl="0" w:tplc="08090001">
      <w:start w:val="1"/>
      <w:numFmt w:val="bullet"/>
      <w:lvlText w:val=""/>
      <w:lvlJc w:val="left"/>
      <w:pPr>
        <w:ind w:left="720" w:hanging="360"/>
      </w:pPr>
      <w:rPr>
        <w:rFonts w:ascii="Symbol" w:hAnsi="Symbol" w:hint="default"/>
      </w:rPr>
    </w:lvl>
    <w:lvl w:ilvl="1" w:tplc="08090003" w:tentative="1">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4" w15:restartNumberingAfterBreak="0">
    <w:nsid w:val="1304434E"/>
    <w:multiLevelType w:val="hybridMultilevel"/>
    <w:tmpl w:val="701C51F8"/>
    <w:lvl w:ilvl="0" w:tplc="08090001">
      <w:start w:val="1"/>
      <w:numFmt w:val="bullet"/>
      <w:lvlText w:val=""/>
      <w:lvlJc w:val="left"/>
      <w:pPr>
        <w:ind w:left="720" w:hanging="360"/>
      </w:pPr>
      <w:rPr>
        <w:rFonts w:ascii="Symbol" w:hAnsi="Symbol" w:hint="default"/>
      </w:rPr>
    </w:lvl>
    <w:lvl w:ilvl="1" w:tplc="08090003" w:tentative="1">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5" w15:restartNumberingAfterBreak="0">
    <w:nsid w:val="19D36209"/>
    <w:multiLevelType w:val="hybridMultilevel"/>
    <w:tmpl w:val="9202BE70"/>
    <w:lvl w:ilvl="0" w:tplc="08090001">
      <w:start w:val="1"/>
      <w:numFmt w:val="bullet"/>
      <w:lvlText w:val=""/>
      <w:lvlJc w:val="left"/>
      <w:pPr>
        <w:ind w:left="720" w:hanging="360"/>
      </w:pPr>
      <w:rPr>
        <w:rFonts w:ascii="Symbol" w:hAnsi="Symbol" w:hint="default"/>
      </w:rPr>
    </w:lvl>
    <w:lvl w:ilvl="1" w:tplc="08090003">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6" w15:restartNumberingAfterBreak="0">
    <w:nsid w:val="1BA07385"/>
    <w:multiLevelType w:val="hybridMultilevel"/>
    <w:tmpl w:val="F5822EB2"/>
    <w:lvl w:ilvl="0" w:tplc="08090001">
      <w:start w:val="1"/>
      <w:numFmt w:val="bullet"/>
      <w:lvlText w:val=""/>
      <w:lvlJc w:val="left"/>
      <w:pPr>
        <w:ind w:left="720" w:hanging="360"/>
      </w:pPr>
      <w:rPr>
        <w:rFonts w:ascii="Symbol" w:hAnsi="Symbol" w:hint="default"/>
      </w:rPr>
    </w:lvl>
    <w:lvl w:ilvl="1" w:tplc="08090003" w:tentative="1">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7" w15:restartNumberingAfterBreak="0">
    <w:nsid w:val="238E3981"/>
    <w:multiLevelType w:val="hybridMultilevel"/>
    <w:tmpl w:val="1EF6134C"/>
    <w:lvl w:ilvl="0" w:tplc="CE0AE580">
      <w:start w:val="1"/>
      <w:numFmt w:val="decimal"/>
      <w:lvlText w:val="%1."/>
      <w:lvlJc w:val="left"/>
      <w:pPr>
        <w:ind w:left="1440" w:hanging="720"/>
      </w:pPr>
      <w:rPr>
        <w:rFonts w:hint="default"/>
      </w:rPr>
    </w:lvl>
    <w:lvl w:ilvl="1" w:tplc="08090019" w:tentative="1">
      <w:start w:val="1"/>
      <w:numFmt w:val="lowerLetter"/>
      <w:lvlText w:val="%2."/>
      <w:lvlJc w:val="left"/>
      <w:pPr>
        <w:ind w:left="1800" w:hanging="360"/>
      </w:pPr>
    </w:lvl>
    <w:lvl w:ilvl="2" w:tplc="0809001B" w:tentative="1">
      <w:start w:val="1"/>
      <w:numFmt w:val="lowerRoman"/>
      <w:lvlText w:val="%3."/>
      <w:lvlJc w:val="right"/>
      <w:pPr>
        <w:ind w:left="2520" w:hanging="180"/>
      </w:pPr>
    </w:lvl>
    <w:lvl w:ilvl="3" w:tplc="0809000F" w:tentative="1">
      <w:start w:val="1"/>
      <w:numFmt w:val="decimal"/>
      <w:lvlText w:val="%4."/>
      <w:lvlJc w:val="left"/>
      <w:pPr>
        <w:ind w:left="3240" w:hanging="360"/>
      </w:pPr>
    </w:lvl>
    <w:lvl w:ilvl="4" w:tplc="08090019" w:tentative="1">
      <w:start w:val="1"/>
      <w:numFmt w:val="lowerLetter"/>
      <w:lvlText w:val="%5."/>
      <w:lvlJc w:val="left"/>
      <w:pPr>
        <w:ind w:left="3960" w:hanging="360"/>
      </w:pPr>
    </w:lvl>
    <w:lvl w:ilvl="5" w:tplc="0809001B" w:tentative="1">
      <w:start w:val="1"/>
      <w:numFmt w:val="lowerRoman"/>
      <w:lvlText w:val="%6."/>
      <w:lvlJc w:val="right"/>
      <w:pPr>
        <w:ind w:left="4680" w:hanging="180"/>
      </w:pPr>
    </w:lvl>
    <w:lvl w:ilvl="6" w:tplc="0809000F" w:tentative="1">
      <w:start w:val="1"/>
      <w:numFmt w:val="decimal"/>
      <w:lvlText w:val="%7."/>
      <w:lvlJc w:val="left"/>
      <w:pPr>
        <w:ind w:left="5400" w:hanging="360"/>
      </w:pPr>
    </w:lvl>
    <w:lvl w:ilvl="7" w:tplc="08090019" w:tentative="1">
      <w:start w:val="1"/>
      <w:numFmt w:val="lowerLetter"/>
      <w:lvlText w:val="%8."/>
      <w:lvlJc w:val="left"/>
      <w:pPr>
        <w:ind w:left="6120" w:hanging="360"/>
      </w:pPr>
    </w:lvl>
    <w:lvl w:ilvl="8" w:tplc="0809001B" w:tentative="1">
      <w:start w:val="1"/>
      <w:numFmt w:val="lowerRoman"/>
      <w:lvlText w:val="%9."/>
      <w:lvlJc w:val="right"/>
      <w:pPr>
        <w:ind w:left="6840" w:hanging="180"/>
      </w:pPr>
    </w:lvl>
  </w:abstractNum>
  <w:abstractNum w:abstractNumId="8" w15:restartNumberingAfterBreak="0">
    <w:nsid w:val="38695801"/>
    <w:multiLevelType w:val="hybridMultilevel"/>
    <w:tmpl w:val="C57A84D6"/>
    <w:lvl w:ilvl="0" w:tplc="08090001">
      <w:start w:val="1"/>
      <w:numFmt w:val="bullet"/>
      <w:lvlText w:val=""/>
      <w:lvlJc w:val="left"/>
      <w:pPr>
        <w:ind w:left="720" w:hanging="360"/>
      </w:pPr>
      <w:rPr>
        <w:rFonts w:ascii="Symbol" w:hAnsi="Symbol" w:hint="default"/>
      </w:rPr>
    </w:lvl>
    <w:lvl w:ilvl="1" w:tplc="08090003" w:tentative="1">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9" w15:restartNumberingAfterBreak="0">
    <w:nsid w:val="4D910847"/>
    <w:multiLevelType w:val="hybridMultilevel"/>
    <w:tmpl w:val="83AA71CA"/>
    <w:lvl w:ilvl="0" w:tplc="08090001">
      <w:start w:val="1"/>
      <w:numFmt w:val="bullet"/>
      <w:lvlText w:val=""/>
      <w:lvlJc w:val="left"/>
      <w:pPr>
        <w:ind w:left="720" w:hanging="360"/>
      </w:pPr>
      <w:rPr>
        <w:rFonts w:ascii="Symbol" w:hAnsi="Symbol" w:hint="default"/>
      </w:rPr>
    </w:lvl>
    <w:lvl w:ilvl="1" w:tplc="08090003">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10" w15:restartNumberingAfterBreak="0">
    <w:nsid w:val="54120EDA"/>
    <w:multiLevelType w:val="hybridMultilevel"/>
    <w:tmpl w:val="EF32F83C"/>
    <w:lvl w:ilvl="0" w:tplc="0809000F">
      <w:start w:val="1"/>
      <w:numFmt w:val="decimal"/>
      <w:lvlText w:val="%1."/>
      <w:lvlJc w:val="left"/>
      <w:pPr>
        <w:ind w:left="720" w:hanging="360"/>
      </w:pPr>
    </w:lvl>
    <w:lvl w:ilvl="1" w:tplc="08090019" w:tentative="1">
      <w:start w:val="1"/>
      <w:numFmt w:val="lowerLetter"/>
      <w:lvlText w:val="%2."/>
      <w:lvlJc w:val="left"/>
      <w:pPr>
        <w:ind w:left="1440" w:hanging="360"/>
      </w:pPr>
    </w:lvl>
    <w:lvl w:ilvl="2" w:tplc="0809001B" w:tentative="1">
      <w:start w:val="1"/>
      <w:numFmt w:val="lowerRoman"/>
      <w:lvlText w:val="%3."/>
      <w:lvlJc w:val="right"/>
      <w:pPr>
        <w:ind w:left="2160" w:hanging="180"/>
      </w:pPr>
    </w:lvl>
    <w:lvl w:ilvl="3" w:tplc="0809000F" w:tentative="1">
      <w:start w:val="1"/>
      <w:numFmt w:val="decimal"/>
      <w:lvlText w:val="%4."/>
      <w:lvlJc w:val="left"/>
      <w:pPr>
        <w:ind w:left="2880" w:hanging="360"/>
      </w:pPr>
    </w:lvl>
    <w:lvl w:ilvl="4" w:tplc="08090019" w:tentative="1">
      <w:start w:val="1"/>
      <w:numFmt w:val="lowerLetter"/>
      <w:lvlText w:val="%5."/>
      <w:lvlJc w:val="left"/>
      <w:pPr>
        <w:ind w:left="3600" w:hanging="360"/>
      </w:pPr>
    </w:lvl>
    <w:lvl w:ilvl="5" w:tplc="0809001B" w:tentative="1">
      <w:start w:val="1"/>
      <w:numFmt w:val="lowerRoman"/>
      <w:lvlText w:val="%6."/>
      <w:lvlJc w:val="right"/>
      <w:pPr>
        <w:ind w:left="4320" w:hanging="180"/>
      </w:pPr>
    </w:lvl>
    <w:lvl w:ilvl="6" w:tplc="0809000F" w:tentative="1">
      <w:start w:val="1"/>
      <w:numFmt w:val="decimal"/>
      <w:lvlText w:val="%7."/>
      <w:lvlJc w:val="left"/>
      <w:pPr>
        <w:ind w:left="5040" w:hanging="360"/>
      </w:pPr>
    </w:lvl>
    <w:lvl w:ilvl="7" w:tplc="08090019" w:tentative="1">
      <w:start w:val="1"/>
      <w:numFmt w:val="lowerLetter"/>
      <w:lvlText w:val="%8."/>
      <w:lvlJc w:val="left"/>
      <w:pPr>
        <w:ind w:left="5760" w:hanging="360"/>
      </w:pPr>
    </w:lvl>
    <w:lvl w:ilvl="8" w:tplc="0809001B" w:tentative="1">
      <w:start w:val="1"/>
      <w:numFmt w:val="lowerRoman"/>
      <w:lvlText w:val="%9."/>
      <w:lvlJc w:val="right"/>
      <w:pPr>
        <w:ind w:left="6480" w:hanging="180"/>
      </w:pPr>
    </w:lvl>
  </w:abstractNum>
  <w:abstractNum w:abstractNumId="11" w15:restartNumberingAfterBreak="0">
    <w:nsid w:val="5A8606BF"/>
    <w:multiLevelType w:val="hybridMultilevel"/>
    <w:tmpl w:val="02189A00"/>
    <w:lvl w:ilvl="0" w:tplc="22E40FDC">
      <w:start w:val="1"/>
      <w:numFmt w:val="bullet"/>
      <w:lvlText w:val=""/>
      <w:lvlJc w:val="left"/>
      <w:pPr>
        <w:ind w:left="1440" w:hanging="360"/>
      </w:pPr>
      <w:rPr>
        <w:rFonts w:ascii="Symbol" w:hAnsi="Symbol" w:hint="default"/>
        <w:u w:color="1C1F63"/>
      </w:rPr>
    </w:lvl>
    <w:lvl w:ilvl="1" w:tplc="08090003" w:tentative="1">
      <w:start w:val="1"/>
      <w:numFmt w:val="bullet"/>
      <w:lvlText w:val="o"/>
      <w:lvlJc w:val="left"/>
      <w:pPr>
        <w:ind w:left="2160" w:hanging="360"/>
      </w:pPr>
      <w:rPr>
        <w:rFonts w:ascii="Courier New" w:hAnsi="Courier New" w:cs="Courier New" w:hint="default"/>
      </w:rPr>
    </w:lvl>
    <w:lvl w:ilvl="2" w:tplc="08090005" w:tentative="1">
      <w:start w:val="1"/>
      <w:numFmt w:val="bullet"/>
      <w:lvlText w:val=""/>
      <w:lvlJc w:val="left"/>
      <w:pPr>
        <w:ind w:left="2880" w:hanging="360"/>
      </w:pPr>
      <w:rPr>
        <w:rFonts w:ascii="Wingdings" w:hAnsi="Wingdings" w:hint="default"/>
      </w:rPr>
    </w:lvl>
    <w:lvl w:ilvl="3" w:tplc="08090001" w:tentative="1">
      <w:start w:val="1"/>
      <w:numFmt w:val="bullet"/>
      <w:lvlText w:val=""/>
      <w:lvlJc w:val="left"/>
      <w:pPr>
        <w:ind w:left="3600" w:hanging="360"/>
      </w:pPr>
      <w:rPr>
        <w:rFonts w:ascii="Symbol" w:hAnsi="Symbol" w:hint="default"/>
      </w:rPr>
    </w:lvl>
    <w:lvl w:ilvl="4" w:tplc="08090003" w:tentative="1">
      <w:start w:val="1"/>
      <w:numFmt w:val="bullet"/>
      <w:lvlText w:val="o"/>
      <w:lvlJc w:val="left"/>
      <w:pPr>
        <w:ind w:left="4320" w:hanging="360"/>
      </w:pPr>
      <w:rPr>
        <w:rFonts w:ascii="Courier New" w:hAnsi="Courier New" w:cs="Courier New" w:hint="default"/>
      </w:rPr>
    </w:lvl>
    <w:lvl w:ilvl="5" w:tplc="08090005" w:tentative="1">
      <w:start w:val="1"/>
      <w:numFmt w:val="bullet"/>
      <w:lvlText w:val=""/>
      <w:lvlJc w:val="left"/>
      <w:pPr>
        <w:ind w:left="5040" w:hanging="360"/>
      </w:pPr>
      <w:rPr>
        <w:rFonts w:ascii="Wingdings" w:hAnsi="Wingdings" w:hint="default"/>
      </w:rPr>
    </w:lvl>
    <w:lvl w:ilvl="6" w:tplc="08090001" w:tentative="1">
      <w:start w:val="1"/>
      <w:numFmt w:val="bullet"/>
      <w:lvlText w:val=""/>
      <w:lvlJc w:val="left"/>
      <w:pPr>
        <w:ind w:left="5760" w:hanging="360"/>
      </w:pPr>
      <w:rPr>
        <w:rFonts w:ascii="Symbol" w:hAnsi="Symbol" w:hint="default"/>
      </w:rPr>
    </w:lvl>
    <w:lvl w:ilvl="7" w:tplc="08090003" w:tentative="1">
      <w:start w:val="1"/>
      <w:numFmt w:val="bullet"/>
      <w:lvlText w:val="o"/>
      <w:lvlJc w:val="left"/>
      <w:pPr>
        <w:ind w:left="6480" w:hanging="360"/>
      </w:pPr>
      <w:rPr>
        <w:rFonts w:ascii="Courier New" w:hAnsi="Courier New" w:cs="Courier New" w:hint="default"/>
      </w:rPr>
    </w:lvl>
    <w:lvl w:ilvl="8" w:tplc="08090005" w:tentative="1">
      <w:start w:val="1"/>
      <w:numFmt w:val="bullet"/>
      <w:lvlText w:val=""/>
      <w:lvlJc w:val="left"/>
      <w:pPr>
        <w:ind w:left="7200" w:hanging="360"/>
      </w:pPr>
      <w:rPr>
        <w:rFonts w:ascii="Wingdings" w:hAnsi="Wingdings" w:hint="default"/>
      </w:rPr>
    </w:lvl>
  </w:abstractNum>
  <w:abstractNum w:abstractNumId="12" w15:restartNumberingAfterBreak="0">
    <w:nsid w:val="741D44BB"/>
    <w:multiLevelType w:val="hybridMultilevel"/>
    <w:tmpl w:val="E8B640CA"/>
    <w:lvl w:ilvl="0" w:tplc="08090001">
      <w:start w:val="1"/>
      <w:numFmt w:val="bullet"/>
      <w:lvlText w:val=""/>
      <w:lvlJc w:val="left"/>
      <w:pPr>
        <w:ind w:left="720" w:hanging="360"/>
      </w:pPr>
      <w:rPr>
        <w:rFonts w:ascii="Symbol" w:hAnsi="Symbol" w:hint="default"/>
      </w:rPr>
    </w:lvl>
    <w:lvl w:ilvl="1" w:tplc="08090003" w:tentative="1">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13" w15:restartNumberingAfterBreak="0">
    <w:nsid w:val="77967C52"/>
    <w:multiLevelType w:val="hybridMultilevel"/>
    <w:tmpl w:val="759682A2"/>
    <w:lvl w:ilvl="0" w:tplc="08090001">
      <w:start w:val="1"/>
      <w:numFmt w:val="bullet"/>
      <w:lvlText w:val=""/>
      <w:lvlJc w:val="left"/>
      <w:pPr>
        <w:ind w:left="720" w:hanging="360"/>
      </w:pPr>
      <w:rPr>
        <w:rFonts w:ascii="Symbol" w:hAnsi="Symbol" w:hint="default"/>
      </w:rPr>
    </w:lvl>
    <w:lvl w:ilvl="1" w:tplc="08090003" w:tentative="1">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14" w15:restartNumberingAfterBreak="0">
    <w:nsid w:val="7C1455E5"/>
    <w:multiLevelType w:val="hybridMultilevel"/>
    <w:tmpl w:val="F2E01182"/>
    <w:lvl w:ilvl="0" w:tplc="08090001">
      <w:start w:val="1"/>
      <w:numFmt w:val="bullet"/>
      <w:lvlText w:val=""/>
      <w:lvlJc w:val="left"/>
      <w:pPr>
        <w:ind w:left="720" w:hanging="360"/>
      </w:pPr>
      <w:rPr>
        <w:rFonts w:ascii="Symbol" w:hAnsi="Symbol" w:hint="default"/>
      </w:rPr>
    </w:lvl>
    <w:lvl w:ilvl="1" w:tplc="08090003" w:tentative="1">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num w:numId="1" w16cid:durableId="1923444778">
    <w:abstractNumId w:val="11"/>
  </w:num>
  <w:num w:numId="2" w16cid:durableId="2035573269">
    <w:abstractNumId w:val="2"/>
  </w:num>
  <w:num w:numId="3" w16cid:durableId="1794133680">
    <w:abstractNumId w:val="0"/>
  </w:num>
  <w:num w:numId="4" w16cid:durableId="1425494013">
    <w:abstractNumId w:val="3"/>
  </w:num>
  <w:num w:numId="5" w16cid:durableId="550384599">
    <w:abstractNumId w:val="6"/>
  </w:num>
  <w:num w:numId="6" w16cid:durableId="1653023829">
    <w:abstractNumId w:val="9"/>
  </w:num>
  <w:num w:numId="7" w16cid:durableId="880167986">
    <w:abstractNumId w:val="12"/>
  </w:num>
  <w:num w:numId="8" w16cid:durableId="1771126756">
    <w:abstractNumId w:val="13"/>
  </w:num>
  <w:num w:numId="9" w16cid:durableId="1319383203">
    <w:abstractNumId w:val="5"/>
  </w:num>
  <w:num w:numId="10" w16cid:durableId="1648627441">
    <w:abstractNumId w:val="10"/>
  </w:num>
  <w:num w:numId="11" w16cid:durableId="690565460">
    <w:abstractNumId w:val="4"/>
  </w:num>
  <w:num w:numId="12" w16cid:durableId="770588666">
    <w:abstractNumId w:val="1"/>
  </w:num>
  <w:num w:numId="13" w16cid:durableId="1698458660">
    <w:abstractNumId w:val="7"/>
  </w:num>
  <w:num w:numId="14" w16cid:durableId="1711609421">
    <w:abstractNumId w:val="8"/>
  </w:num>
  <w:num w:numId="15" w16cid:durableId="380254591">
    <w:abstractNumId w:val="14"/>
  </w:num>
</w:numbering>
</file>

<file path=word/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sl="http://schemas.openxmlformats.org/schemaLibrary/2006/main" mc:Ignorable="w14 w15 w16se w16cid w16 w16cex w16sdtdh w16sdtfl w16du">
  <w:zoom w:percent="100"/>
  <w:proofState w:spelling="clean" w:grammar="clean"/>
  <w:defaultTabStop w:val="720"/>
  <w:characterSpacingControl w:val="doNotCompress"/>
  <w:hdrShapeDefaults>
    <o:shapedefaults v:ext="edit" spidmax="2050"/>
  </w:hdrShapeDefaults>
  <w:footnotePr>
    <w:footnote w:id="-1"/>
    <w:footnote w:id="0"/>
    <w:footnote w:id="1"/>
  </w:footnotePr>
  <w:endnotePr>
    <w:endnote w:id="-1"/>
    <w:endnote w:id="0"/>
    <w:endnote w:id="1"/>
  </w:endnotePr>
  <w:compa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0"/>
  </w:compat>
  <w:rsids>
    <w:rsidRoot w:val="004C45E6"/>
    <w:rsid w:val="000010A8"/>
    <w:rsid w:val="00001256"/>
    <w:rsid w:val="00001EE3"/>
    <w:rsid w:val="000025E3"/>
    <w:rsid w:val="0000527F"/>
    <w:rsid w:val="000053DB"/>
    <w:rsid w:val="00005B15"/>
    <w:rsid w:val="00006CFF"/>
    <w:rsid w:val="00007E7A"/>
    <w:rsid w:val="0001404B"/>
    <w:rsid w:val="00020658"/>
    <w:rsid w:val="00021055"/>
    <w:rsid w:val="00022D20"/>
    <w:rsid w:val="00024844"/>
    <w:rsid w:val="00033153"/>
    <w:rsid w:val="00035D73"/>
    <w:rsid w:val="0003731C"/>
    <w:rsid w:val="00040B42"/>
    <w:rsid w:val="00041991"/>
    <w:rsid w:val="00042107"/>
    <w:rsid w:val="000446D0"/>
    <w:rsid w:val="0004717F"/>
    <w:rsid w:val="000615EE"/>
    <w:rsid w:val="000652FC"/>
    <w:rsid w:val="00077FA1"/>
    <w:rsid w:val="00081CE6"/>
    <w:rsid w:val="00082A01"/>
    <w:rsid w:val="00087C14"/>
    <w:rsid w:val="00091899"/>
    <w:rsid w:val="0009247E"/>
    <w:rsid w:val="00095579"/>
    <w:rsid w:val="00097396"/>
    <w:rsid w:val="00097A66"/>
    <w:rsid w:val="0009D228"/>
    <w:rsid w:val="000B0038"/>
    <w:rsid w:val="000B1964"/>
    <w:rsid w:val="000C1E20"/>
    <w:rsid w:val="000D608B"/>
    <w:rsid w:val="000D737C"/>
    <w:rsid w:val="000D76C8"/>
    <w:rsid w:val="000E4988"/>
    <w:rsid w:val="000F4958"/>
    <w:rsid w:val="000F7E64"/>
    <w:rsid w:val="00110D73"/>
    <w:rsid w:val="001206B4"/>
    <w:rsid w:val="00124668"/>
    <w:rsid w:val="001308B8"/>
    <w:rsid w:val="00132678"/>
    <w:rsid w:val="00134F03"/>
    <w:rsid w:val="00136B01"/>
    <w:rsid w:val="00136E54"/>
    <w:rsid w:val="00137970"/>
    <w:rsid w:val="00143299"/>
    <w:rsid w:val="00145FAD"/>
    <w:rsid w:val="001551D3"/>
    <w:rsid w:val="00160327"/>
    <w:rsid w:val="0016169D"/>
    <w:rsid w:val="001618F6"/>
    <w:rsid w:val="001620E6"/>
    <w:rsid w:val="00162280"/>
    <w:rsid w:val="00165120"/>
    <w:rsid w:val="001657CD"/>
    <w:rsid w:val="00166BBB"/>
    <w:rsid w:val="00167C5C"/>
    <w:rsid w:val="00167E4A"/>
    <w:rsid w:val="0017034D"/>
    <w:rsid w:val="00173DE4"/>
    <w:rsid w:val="00174DD5"/>
    <w:rsid w:val="00180936"/>
    <w:rsid w:val="00181D71"/>
    <w:rsid w:val="00191420"/>
    <w:rsid w:val="00193E0D"/>
    <w:rsid w:val="001A3167"/>
    <w:rsid w:val="001A3200"/>
    <w:rsid w:val="001B3186"/>
    <w:rsid w:val="001B3B67"/>
    <w:rsid w:val="001B7B44"/>
    <w:rsid w:val="001C0960"/>
    <w:rsid w:val="001C197C"/>
    <w:rsid w:val="001C3B68"/>
    <w:rsid w:val="001D1964"/>
    <w:rsid w:val="001D7CF7"/>
    <w:rsid w:val="001E1D6D"/>
    <w:rsid w:val="001F2B6B"/>
    <w:rsid w:val="001F2C52"/>
    <w:rsid w:val="001F2D73"/>
    <w:rsid w:val="001F4F67"/>
    <w:rsid w:val="00202D24"/>
    <w:rsid w:val="002033BD"/>
    <w:rsid w:val="0020636D"/>
    <w:rsid w:val="002066AB"/>
    <w:rsid w:val="002069B2"/>
    <w:rsid w:val="0020702F"/>
    <w:rsid w:val="00213C80"/>
    <w:rsid w:val="002159D1"/>
    <w:rsid w:val="002256F7"/>
    <w:rsid w:val="00226D41"/>
    <w:rsid w:val="00236BBD"/>
    <w:rsid w:val="00242141"/>
    <w:rsid w:val="002468C3"/>
    <w:rsid w:val="0025149E"/>
    <w:rsid w:val="00254084"/>
    <w:rsid w:val="002613EF"/>
    <w:rsid w:val="002625EA"/>
    <w:rsid w:val="00264C16"/>
    <w:rsid w:val="00266657"/>
    <w:rsid w:val="002701E2"/>
    <w:rsid w:val="00271AFE"/>
    <w:rsid w:val="00272238"/>
    <w:rsid w:val="00283C79"/>
    <w:rsid w:val="0028456A"/>
    <w:rsid w:val="00291D43"/>
    <w:rsid w:val="00296CF5"/>
    <w:rsid w:val="002A4CAF"/>
    <w:rsid w:val="002A7AEC"/>
    <w:rsid w:val="002B234B"/>
    <w:rsid w:val="002B764A"/>
    <w:rsid w:val="002B7AB4"/>
    <w:rsid w:val="002C0956"/>
    <w:rsid w:val="002C226E"/>
    <w:rsid w:val="002C2763"/>
    <w:rsid w:val="002C4695"/>
    <w:rsid w:val="002C522A"/>
    <w:rsid w:val="002C6F8D"/>
    <w:rsid w:val="002D05B4"/>
    <w:rsid w:val="002D107D"/>
    <w:rsid w:val="002D4F18"/>
    <w:rsid w:val="002D7925"/>
    <w:rsid w:val="002E16FE"/>
    <w:rsid w:val="002E3118"/>
    <w:rsid w:val="002E4668"/>
    <w:rsid w:val="002E60B0"/>
    <w:rsid w:val="002E7EB4"/>
    <w:rsid w:val="002F0516"/>
    <w:rsid w:val="002F0A54"/>
    <w:rsid w:val="002F243A"/>
    <w:rsid w:val="002F52C7"/>
    <w:rsid w:val="002F569E"/>
    <w:rsid w:val="002F5FA6"/>
    <w:rsid w:val="00300261"/>
    <w:rsid w:val="003029E6"/>
    <w:rsid w:val="00305012"/>
    <w:rsid w:val="003062DF"/>
    <w:rsid w:val="0030747B"/>
    <w:rsid w:val="00310309"/>
    <w:rsid w:val="00315178"/>
    <w:rsid w:val="003213E5"/>
    <w:rsid w:val="003223B8"/>
    <w:rsid w:val="00327BCF"/>
    <w:rsid w:val="00327E6D"/>
    <w:rsid w:val="00342BE1"/>
    <w:rsid w:val="0034551F"/>
    <w:rsid w:val="003476B4"/>
    <w:rsid w:val="0035000D"/>
    <w:rsid w:val="00353F7B"/>
    <w:rsid w:val="00354658"/>
    <w:rsid w:val="003616DF"/>
    <w:rsid w:val="00361973"/>
    <w:rsid w:val="00362423"/>
    <w:rsid w:val="00370CA8"/>
    <w:rsid w:val="00371D82"/>
    <w:rsid w:val="003751DD"/>
    <w:rsid w:val="00384D9D"/>
    <w:rsid w:val="003917EF"/>
    <w:rsid w:val="0039261A"/>
    <w:rsid w:val="003927B6"/>
    <w:rsid w:val="00392DE3"/>
    <w:rsid w:val="00392E58"/>
    <w:rsid w:val="003A1A80"/>
    <w:rsid w:val="003A1BD4"/>
    <w:rsid w:val="003A5296"/>
    <w:rsid w:val="003A7CC3"/>
    <w:rsid w:val="003B4BB7"/>
    <w:rsid w:val="003B64BD"/>
    <w:rsid w:val="003C148F"/>
    <w:rsid w:val="003C231A"/>
    <w:rsid w:val="003C23A2"/>
    <w:rsid w:val="003C299A"/>
    <w:rsid w:val="003D2C31"/>
    <w:rsid w:val="003D3372"/>
    <w:rsid w:val="003D3815"/>
    <w:rsid w:val="003F11B4"/>
    <w:rsid w:val="003F18EF"/>
    <w:rsid w:val="00401AE9"/>
    <w:rsid w:val="00402FD8"/>
    <w:rsid w:val="00407A53"/>
    <w:rsid w:val="004124B7"/>
    <w:rsid w:val="00413606"/>
    <w:rsid w:val="004203CB"/>
    <w:rsid w:val="004206FD"/>
    <w:rsid w:val="00421855"/>
    <w:rsid w:val="00421E30"/>
    <w:rsid w:val="0042343F"/>
    <w:rsid w:val="00427EE4"/>
    <w:rsid w:val="0043292E"/>
    <w:rsid w:val="0043401F"/>
    <w:rsid w:val="00440537"/>
    <w:rsid w:val="004478C1"/>
    <w:rsid w:val="00456E53"/>
    <w:rsid w:val="00461D52"/>
    <w:rsid w:val="0046203E"/>
    <w:rsid w:val="0046426D"/>
    <w:rsid w:val="00467817"/>
    <w:rsid w:val="004705A4"/>
    <w:rsid w:val="00471886"/>
    <w:rsid w:val="00472BE8"/>
    <w:rsid w:val="0047703A"/>
    <w:rsid w:val="00477D34"/>
    <w:rsid w:val="004803F3"/>
    <w:rsid w:val="004863B4"/>
    <w:rsid w:val="0049162E"/>
    <w:rsid w:val="004A2A19"/>
    <w:rsid w:val="004A4849"/>
    <w:rsid w:val="004A4CA6"/>
    <w:rsid w:val="004A5EF6"/>
    <w:rsid w:val="004B6A63"/>
    <w:rsid w:val="004C07D8"/>
    <w:rsid w:val="004C2F0A"/>
    <w:rsid w:val="004C3D3E"/>
    <w:rsid w:val="004C45E6"/>
    <w:rsid w:val="004C578C"/>
    <w:rsid w:val="004C7169"/>
    <w:rsid w:val="004D0430"/>
    <w:rsid w:val="004D0456"/>
    <w:rsid w:val="004D4079"/>
    <w:rsid w:val="004F3219"/>
    <w:rsid w:val="004F55EE"/>
    <w:rsid w:val="004F740A"/>
    <w:rsid w:val="00503FF4"/>
    <w:rsid w:val="005062CF"/>
    <w:rsid w:val="00506DF4"/>
    <w:rsid w:val="00520850"/>
    <w:rsid w:val="005211E1"/>
    <w:rsid w:val="00525E03"/>
    <w:rsid w:val="00527090"/>
    <w:rsid w:val="005276DF"/>
    <w:rsid w:val="005325EA"/>
    <w:rsid w:val="00535321"/>
    <w:rsid w:val="00536AB2"/>
    <w:rsid w:val="00541C8D"/>
    <w:rsid w:val="00542EDD"/>
    <w:rsid w:val="00546D06"/>
    <w:rsid w:val="00552EEF"/>
    <w:rsid w:val="005535FA"/>
    <w:rsid w:val="00562A60"/>
    <w:rsid w:val="0056574D"/>
    <w:rsid w:val="005718E7"/>
    <w:rsid w:val="00571B9F"/>
    <w:rsid w:val="005727C4"/>
    <w:rsid w:val="00572E83"/>
    <w:rsid w:val="0057443B"/>
    <w:rsid w:val="00585B13"/>
    <w:rsid w:val="005921A7"/>
    <w:rsid w:val="005922A7"/>
    <w:rsid w:val="005922D7"/>
    <w:rsid w:val="00594B0D"/>
    <w:rsid w:val="005B6A92"/>
    <w:rsid w:val="005C11C0"/>
    <w:rsid w:val="005C2718"/>
    <w:rsid w:val="005C37EC"/>
    <w:rsid w:val="005C4636"/>
    <w:rsid w:val="005D1413"/>
    <w:rsid w:val="005D265D"/>
    <w:rsid w:val="005D4723"/>
    <w:rsid w:val="005D52AD"/>
    <w:rsid w:val="005E0473"/>
    <w:rsid w:val="005E0C28"/>
    <w:rsid w:val="005F2A1D"/>
    <w:rsid w:val="005F412E"/>
    <w:rsid w:val="006001EA"/>
    <w:rsid w:val="0060055F"/>
    <w:rsid w:val="0060414C"/>
    <w:rsid w:val="00610607"/>
    <w:rsid w:val="00610B69"/>
    <w:rsid w:val="0061522C"/>
    <w:rsid w:val="00621DD3"/>
    <w:rsid w:val="00623100"/>
    <w:rsid w:val="00625582"/>
    <w:rsid w:val="0062750B"/>
    <w:rsid w:val="00630E68"/>
    <w:rsid w:val="00632C60"/>
    <w:rsid w:val="00634205"/>
    <w:rsid w:val="00640023"/>
    <w:rsid w:val="006404FF"/>
    <w:rsid w:val="00641F03"/>
    <w:rsid w:val="0064281D"/>
    <w:rsid w:val="00645D97"/>
    <w:rsid w:val="00646376"/>
    <w:rsid w:val="006472E3"/>
    <w:rsid w:val="0065030B"/>
    <w:rsid w:val="00652B38"/>
    <w:rsid w:val="00655F69"/>
    <w:rsid w:val="00656198"/>
    <w:rsid w:val="0065638B"/>
    <w:rsid w:val="006632A3"/>
    <w:rsid w:val="0066439E"/>
    <w:rsid w:val="006675C3"/>
    <w:rsid w:val="00667FEB"/>
    <w:rsid w:val="00690D93"/>
    <w:rsid w:val="006B19EE"/>
    <w:rsid w:val="006B2907"/>
    <w:rsid w:val="006B42A9"/>
    <w:rsid w:val="006B647F"/>
    <w:rsid w:val="006C06C1"/>
    <w:rsid w:val="006C767E"/>
    <w:rsid w:val="006D0A43"/>
    <w:rsid w:val="006D1708"/>
    <w:rsid w:val="006D35F1"/>
    <w:rsid w:val="006D53D1"/>
    <w:rsid w:val="006D79FC"/>
    <w:rsid w:val="006E6A69"/>
    <w:rsid w:val="006E79E7"/>
    <w:rsid w:val="006F5746"/>
    <w:rsid w:val="006F784D"/>
    <w:rsid w:val="00701CB4"/>
    <w:rsid w:val="00711A93"/>
    <w:rsid w:val="00723B2C"/>
    <w:rsid w:val="00724805"/>
    <w:rsid w:val="007274B9"/>
    <w:rsid w:val="0072775D"/>
    <w:rsid w:val="007316B3"/>
    <w:rsid w:val="00733D06"/>
    <w:rsid w:val="0074157A"/>
    <w:rsid w:val="00744C9D"/>
    <w:rsid w:val="00745B09"/>
    <w:rsid w:val="007512D7"/>
    <w:rsid w:val="007530B4"/>
    <w:rsid w:val="00754673"/>
    <w:rsid w:val="007549F5"/>
    <w:rsid w:val="00754E4C"/>
    <w:rsid w:val="007618DF"/>
    <w:rsid w:val="00763B8A"/>
    <w:rsid w:val="00770540"/>
    <w:rsid w:val="00774021"/>
    <w:rsid w:val="007740FD"/>
    <w:rsid w:val="0077479A"/>
    <w:rsid w:val="00775643"/>
    <w:rsid w:val="00775FFD"/>
    <w:rsid w:val="00777344"/>
    <w:rsid w:val="00781ED0"/>
    <w:rsid w:val="00782F52"/>
    <w:rsid w:val="00786A4F"/>
    <w:rsid w:val="0079192A"/>
    <w:rsid w:val="007934C8"/>
    <w:rsid w:val="007944C6"/>
    <w:rsid w:val="007A065C"/>
    <w:rsid w:val="007A156D"/>
    <w:rsid w:val="007A798C"/>
    <w:rsid w:val="007A7AFD"/>
    <w:rsid w:val="007A7DDA"/>
    <w:rsid w:val="007B1234"/>
    <w:rsid w:val="007B126D"/>
    <w:rsid w:val="007B7C0D"/>
    <w:rsid w:val="007C09D9"/>
    <w:rsid w:val="007C0A07"/>
    <w:rsid w:val="007C0DCF"/>
    <w:rsid w:val="007C33B6"/>
    <w:rsid w:val="007D1F8F"/>
    <w:rsid w:val="007D2003"/>
    <w:rsid w:val="007D470B"/>
    <w:rsid w:val="007D78AD"/>
    <w:rsid w:val="007E1896"/>
    <w:rsid w:val="007E6304"/>
    <w:rsid w:val="007F69F7"/>
    <w:rsid w:val="00800083"/>
    <w:rsid w:val="008032A2"/>
    <w:rsid w:val="00803A8F"/>
    <w:rsid w:val="00804088"/>
    <w:rsid w:val="00806EB4"/>
    <w:rsid w:val="00807145"/>
    <w:rsid w:val="00816988"/>
    <w:rsid w:val="0082022F"/>
    <w:rsid w:val="00821848"/>
    <w:rsid w:val="008402A9"/>
    <w:rsid w:val="00840A18"/>
    <w:rsid w:val="00840FAA"/>
    <w:rsid w:val="0084169A"/>
    <w:rsid w:val="00842C01"/>
    <w:rsid w:val="00856351"/>
    <w:rsid w:val="00867F20"/>
    <w:rsid w:val="00873746"/>
    <w:rsid w:val="00873B77"/>
    <w:rsid w:val="00874E10"/>
    <w:rsid w:val="00875A10"/>
    <w:rsid w:val="008868D5"/>
    <w:rsid w:val="00887691"/>
    <w:rsid w:val="00894417"/>
    <w:rsid w:val="00894BC2"/>
    <w:rsid w:val="008966D0"/>
    <w:rsid w:val="008A1D9B"/>
    <w:rsid w:val="008A46ED"/>
    <w:rsid w:val="008B01BB"/>
    <w:rsid w:val="008B0907"/>
    <w:rsid w:val="008C6B6C"/>
    <w:rsid w:val="008E25EA"/>
    <w:rsid w:val="008E4BC1"/>
    <w:rsid w:val="008E75D5"/>
    <w:rsid w:val="008F2014"/>
    <w:rsid w:val="008F53AE"/>
    <w:rsid w:val="008F7D93"/>
    <w:rsid w:val="00911F4F"/>
    <w:rsid w:val="00913B7A"/>
    <w:rsid w:val="009142CB"/>
    <w:rsid w:val="00917835"/>
    <w:rsid w:val="009220EA"/>
    <w:rsid w:val="00922DF6"/>
    <w:rsid w:val="009236B4"/>
    <w:rsid w:val="009244AF"/>
    <w:rsid w:val="009252D6"/>
    <w:rsid w:val="00925F8B"/>
    <w:rsid w:val="00931E33"/>
    <w:rsid w:val="009435F6"/>
    <w:rsid w:val="00943AE1"/>
    <w:rsid w:val="0094414B"/>
    <w:rsid w:val="009465F9"/>
    <w:rsid w:val="00946BEE"/>
    <w:rsid w:val="00954C73"/>
    <w:rsid w:val="00956071"/>
    <w:rsid w:val="00961464"/>
    <w:rsid w:val="00962A50"/>
    <w:rsid w:val="009641EF"/>
    <w:rsid w:val="00966BD7"/>
    <w:rsid w:val="00970B71"/>
    <w:rsid w:val="0097138D"/>
    <w:rsid w:val="009720E0"/>
    <w:rsid w:val="0097390D"/>
    <w:rsid w:val="0097576D"/>
    <w:rsid w:val="0097704A"/>
    <w:rsid w:val="00977AE5"/>
    <w:rsid w:val="009819C5"/>
    <w:rsid w:val="00985509"/>
    <w:rsid w:val="00987259"/>
    <w:rsid w:val="00991D41"/>
    <w:rsid w:val="00993860"/>
    <w:rsid w:val="0099787E"/>
    <w:rsid w:val="00997D65"/>
    <w:rsid w:val="00997F83"/>
    <w:rsid w:val="009A1042"/>
    <w:rsid w:val="009A67A8"/>
    <w:rsid w:val="009B4DEF"/>
    <w:rsid w:val="009B7994"/>
    <w:rsid w:val="009C1481"/>
    <w:rsid w:val="009C362A"/>
    <w:rsid w:val="009C581C"/>
    <w:rsid w:val="009C723B"/>
    <w:rsid w:val="009D32ED"/>
    <w:rsid w:val="009D4BEF"/>
    <w:rsid w:val="009D5452"/>
    <w:rsid w:val="009D7666"/>
    <w:rsid w:val="009D77EF"/>
    <w:rsid w:val="009E241C"/>
    <w:rsid w:val="009E4E50"/>
    <w:rsid w:val="009E52BB"/>
    <w:rsid w:val="009F43D6"/>
    <w:rsid w:val="009F65CF"/>
    <w:rsid w:val="00A01356"/>
    <w:rsid w:val="00A02D1C"/>
    <w:rsid w:val="00A032EE"/>
    <w:rsid w:val="00A06FEE"/>
    <w:rsid w:val="00A11B34"/>
    <w:rsid w:val="00A12EEC"/>
    <w:rsid w:val="00A13822"/>
    <w:rsid w:val="00A1636E"/>
    <w:rsid w:val="00A16E37"/>
    <w:rsid w:val="00A27D56"/>
    <w:rsid w:val="00A33FB3"/>
    <w:rsid w:val="00A34273"/>
    <w:rsid w:val="00A36487"/>
    <w:rsid w:val="00A4757B"/>
    <w:rsid w:val="00A47CC2"/>
    <w:rsid w:val="00A51671"/>
    <w:rsid w:val="00A72DF4"/>
    <w:rsid w:val="00A85B06"/>
    <w:rsid w:val="00A923AD"/>
    <w:rsid w:val="00A94B60"/>
    <w:rsid w:val="00AA54A0"/>
    <w:rsid w:val="00AB274C"/>
    <w:rsid w:val="00AB45A7"/>
    <w:rsid w:val="00AC0DB2"/>
    <w:rsid w:val="00AC6964"/>
    <w:rsid w:val="00AC6C33"/>
    <w:rsid w:val="00AD7B7F"/>
    <w:rsid w:val="00AE12F9"/>
    <w:rsid w:val="00AE63FA"/>
    <w:rsid w:val="00AE77C1"/>
    <w:rsid w:val="00AE79FA"/>
    <w:rsid w:val="00AF2213"/>
    <w:rsid w:val="00AF3F45"/>
    <w:rsid w:val="00AF7491"/>
    <w:rsid w:val="00B024E8"/>
    <w:rsid w:val="00B02D25"/>
    <w:rsid w:val="00B04514"/>
    <w:rsid w:val="00B053E7"/>
    <w:rsid w:val="00B06299"/>
    <w:rsid w:val="00B21E80"/>
    <w:rsid w:val="00B22A3A"/>
    <w:rsid w:val="00B27B18"/>
    <w:rsid w:val="00B30963"/>
    <w:rsid w:val="00B34A33"/>
    <w:rsid w:val="00B36744"/>
    <w:rsid w:val="00B42C15"/>
    <w:rsid w:val="00B4317C"/>
    <w:rsid w:val="00B44C60"/>
    <w:rsid w:val="00B53257"/>
    <w:rsid w:val="00B55ED7"/>
    <w:rsid w:val="00B60EDB"/>
    <w:rsid w:val="00B65D2E"/>
    <w:rsid w:val="00B66374"/>
    <w:rsid w:val="00B7143A"/>
    <w:rsid w:val="00B72CF2"/>
    <w:rsid w:val="00B7310A"/>
    <w:rsid w:val="00B75E9F"/>
    <w:rsid w:val="00B776D8"/>
    <w:rsid w:val="00B842BA"/>
    <w:rsid w:val="00B86278"/>
    <w:rsid w:val="00B91D59"/>
    <w:rsid w:val="00BA0B9E"/>
    <w:rsid w:val="00BB21D7"/>
    <w:rsid w:val="00BB3148"/>
    <w:rsid w:val="00BB6080"/>
    <w:rsid w:val="00BB6B1E"/>
    <w:rsid w:val="00BC2928"/>
    <w:rsid w:val="00BC29B9"/>
    <w:rsid w:val="00BC5237"/>
    <w:rsid w:val="00BD148E"/>
    <w:rsid w:val="00BD2584"/>
    <w:rsid w:val="00BD29C7"/>
    <w:rsid w:val="00BD7206"/>
    <w:rsid w:val="00BE0C3D"/>
    <w:rsid w:val="00BE178E"/>
    <w:rsid w:val="00BE21F2"/>
    <w:rsid w:val="00BE3825"/>
    <w:rsid w:val="00BE732E"/>
    <w:rsid w:val="00BF4869"/>
    <w:rsid w:val="00BF5705"/>
    <w:rsid w:val="00BF59AB"/>
    <w:rsid w:val="00C0090E"/>
    <w:rsid w:val="00C01832"/>
    <w:rsid w:val="00C0264D"/>
    <w:rsid w:val="00C046F2"/>
    <w:rsid w:val="00C07FE9"/>
    <w:rsid w:val="00C10023"/>
    <w:rsid w:val="00C12115"/>
    <w:rsid w:val="00C1261E"/>
    <w:rsid w:val="00C12D0D"/>
    <w:rsid w:val="00C17614"/>
    <w:rsid w:val="00C2007A"/>
    <w:rsid w:val="00C23BE7"/>
    <w:rsid w:val="00C243E0"/>
    <w:rsid w:val="00C24762"/>
    <w:rsid w:val="00C31347"/>
    <w:rsid w:val="00C32C56"/>
    <w:rsid w:val="00C35D96"/>
    <w:rsid w:val="00C378EB"/>
    <w:rsid w:val="00C40403"/>
    <w:rsid w:val="00C419F6"/>
    <w:rsid w:val="00C423EF"/>
    <w:rsid w:val="00C43C4F"/>
    <w:rsid w:val="00C451CD"/>
    <w:rsid w:val="00C46028"/>
    <w:rsid w:val="00C46C88"/>
    <w:rsid w:val="00C51CC1"/>
    <w:rsid w:val="00C5215A"/>
    <w:rsid w:val="00C627B8"/>
    <w:rsid w:val="00C65B78"/>
    <w:rsid w:val="00C66C49"/>
    <w:rsid w:val="00C737D3"/>
    <w:rsid w:val="00C75BB4"/>
    <w:rsid w:val="00C804CB"/>
    <w:rsid w:val="00C8480C"/>
    <w:rsid w:val="00C9472C"/>
    <w:rsid w:val="00C96EF3"/>
    <w:rsid w:val="00C97C89"/>
    <w:rsid w:val="00CA0992"/>
    <w:rsid w:val="00CA3831"/>
    <w:rsid w:val="00CA4147"/>
    <w:rsid w:val="00CAE503"/>
    <w:rsid w:val="00CB0C16"/>
    <w:rsid w:val="00CB550A"/>
    <w:rsid w:val="00CB6AD4"/>
    <w:rsid w:val="00CC3910"/>
    <w:rsid w:val="00CC69FF"/>
    <w:rsid w:val="00CD3B59"/>
    <w:rsid w:val="00CD7C9A"/>
    <w:rsid w:val="00CE0CB6"/>
    <w:rsid w:val="00CF223C"/>
    <w:rsid w:val="00CF2E2F"/>
    <w:rsid w:val="00CF53AE"/>
    <w:rsid w:val="00CF6E26"/>
    <w:rsid w:val="00D008F1"/>
    <w:rsid w:val="00D01D18"/>
    <w:rsid w:val="00D0200D"/>
    <w:rsid w:val="00D025B3"/>
    <w:rsid w:val="00D02D5D"/>
    <w:rsid w:val="00D03A16"/>
    <w:rsid w:val="00D06034"/>
    <w:rsid w:val="00D14C4C"/>
    <w:rsid w:val="00D17BCA"/>
    <w:rsid w:val="00D22076"/>
    <w:rsid w:val="00D23755"/>
    <w:rsid w:val="00D25B58"/>
    <w:rsid w:val="00D32204"/>
    <w:rsid w:val="00D400A9"/>
    <w:rsid w:val="00D423FB"/>
    <w:rsid w:val="00D42D1E"/>
    <w:rsid w:val="00D45269"/>
    <w:rsid w:val="00D518F9"/>
    <w:rsid w:val="00D52B14"/>
    <w:rsid w:val="00D53C75"/>
    <w:rsid w:val="00D542B4"/>
    <w:rsid w:val="00D55637"/>
    <w:rsid w:val="00D57443"/>
    <w:rsid w:val="00D57CE7"/>
    <w:rsid w:val="00D6392B"/>
    <w:rsid w:val="00D67AA8"/>
    <w:rsid w:val="00D70EB7"/>
    <w:rsid w:val="00D720FB"/>
    <w:rsid w:val="00D77307"/>
    <w:rsid w:val="00D77A5B"/>
    <w:rsid w:val="00D83F8D"/>
    <w:rsid w:val="00D91841"/>
    <w:rsid w:val="00D9417E"/>
    <w:rsid w:val="00D9494B"/>
    <w:rsid w:val="00DA13B8"/>
    <w:rsid w:val="00DA4766"/>
    <w:rsid w:val="00DB09EE"/>
    <w:rsid w:val="00DB4E01"/>
    <w:rsid w:val="00DC2062"/>
    <w:rsid w:val="00DC2115"/>
    <w:rsid w:val="00DD1FB1"/>
    <w:rsid w:val="00DD50E9"/>
    <w:rsid w:val="00DD60A6"/>
    <w:rsid w:val="00DD755D"/>
    <w:rsid w:val="00DD7958"/>
    <w:rsid w:val="00DE4731"/>
    <w:rsid w:val="00DE704D"/>
    <w:rsid w:val="00DE772B"/>
    <w:rsid w:val="00DF2EBC"/>
    <w:rsid w:val="00DF564E"/>
    <w:rsid w:val="00E043B0"/>
    <w:rsid w:val="00E0693A"/>
    <w:rsid w:val="00E07561"/>
    <w:rsid w:val="00E13AD5"/>
    <w:rsid w:val="00E17E4C"/>
    <w:rsid w:val="00E21CBF"/>
    <w:rsid w:val="00E2255B"/>
    <w:rsid w:val="00E23CE9"/>
    <w:rsid w:val="00E27982"/>
    <w:rsid w:val="00E27BBC"/>
    <w:rsid w:val="00E4144B"/>
    <w:rsid w:val="00E515B5"/>
    <w:rsid w:val="00E60EC0"/>
    <w:rsid w:val="00E6498B"/>
    <w:rsid w:val="00E67B06"/>
    <w:rsid w:val="00E82EA5"/>
    <w:rsid w:val="00E83A06"/>
    <w:rsid w:val="00E8519F"/>
    <w:rsid w:val="00E91733"/>
    <w:rsid w:val="00E92190"/>
    <w:rsid w:val="00E95665"/>
    <w:rsid w:val="00EA3CD6"/>
    <w:rsid w:val="00EB01A8"/>
    <w:rsid w:val="00EB0558"/>
    <w:rsid w:val="00EB12FB"/>
    <w:rsid w:val="00EB1483"/>
    <w:rsid w:val="00EB2B3B"/>
    <w:rsid w:val="00EB36E6"/>
    <w:rsid w:val="00EB550D"/>
    <w:rsid w:val="00EB691A"/>
    <w:rsid w:val="00EB7D73"/>
    <w:rsid w:val="00EC10D7"/>
    <w:rsid w:val="00EC47E4"/>
    <w:rsid w:val="00EC5522"/>
    <w:rsid w:val="00ED4277"/>
    <w:rsid w:val="00EE504C"/>
    <w:rsid w:val="00EE7378"/>
    <w:rsid w:val="00EF1BA7"/>
    <w:rsid w:val="00EF3A62"/>
    <w:rsid w:val="00F00AE7"/>
    <w:rsid w:val="00F0444E"/>
    <w:rsid w:val="00F06381"/>
    <w:rsid w:val="00F12428"/>
    <w:rsid w:val="00F219CA"/>
    <w:rsid w:val="00F22292"/>
    <w:rsid w:val="00F25C65"/>
    <w:rsid w:val="00F26102"/>
    <w:rsid w:val="00F26397"/>
    <w:rsid w:val="00F2795B"/>
    <w:rsid w:val="00F371D2"/>
    <w:rsid w:val="00F40ADB"/>
    <w:rsid w:val="00F51450"/>
    <w:rsid w:val="00F517C3"/>
    <w:rsid w:val="00F54E89"/>
    <w:rsid w:val="00F56A74"/>
    <w:rsid w:val="00F572BF"/>
    <w:rsid w:val="00F57CAD"/>
    <w:rsid w:val="00F61C68"/>
    <w:rsid w:val="00F657CC"/>
    <w:rsid w:val="00F72464"/>
    <w:rsid w:val="00F746C6"/>
    <w:rsid w:val="00F76DC7"/>
    <w:rsid w:val="00F82749"/>
    <w:rsid w:val="00F84CA7"/>
    <w:rsid w:val="00F854C6"/>
    <w:rsid w:val="00F94417"/>
    <w:rsid w:val="00F94527"/>
    <w:rsid w:val="00F97457"/>
    <w:rsid w:val="00FA2EB3"/>
    <w:rsid w:val="00FA3427"/>
    <w:rsid w:val="00FB0BD8"/>
    <w:rsid w:val="00FB0F04"/>
    <w:rsid w:val="00FB6A0A"/>
    <w:rsid w:val="00FC2AB8"/>
    <w:rsid w:val="00FC2F94"/>
    <w:rsid w:val="00FC4B84"/>
    <w:rsid w:val="00FC669C"/>
    <w:rsid w:val="00FD34FD"/>
    <w:rsid w:val="00FD7D82"/>
    <w:rsid w:val="00FF27BD"/>
    <w:rsid w:val="00FF3BF3"/>
    <w:rsid w:val="00FF437F"/>
    <w:rsid w:val="00FF63C6"/>
    <w:rsid w:val="01117356"/>
    <w:rsid w:val="01D97678"/>
    <w:rsid w:val="0360B8BE"/>
    <w:rsid w:val="0759E07C"/>
    <w:rsid w:val="08E1B3C6"/>
    <w:rsid w:val="0DE58183"/>
    <w:rsid w:val="0DF752E4"/>
    <w:rsid w:val="100A5941"/>
    <w:rsid w:val="136F5EFD"/>
    <w:rsid w:val="15F09618"/>
    <w:rsid w:val="1AC6E533"/>
    <w:rsid w:val="1B781706"/>
    <w:rsid w:val="1D13293E"/>
    <w:rsid w:val="1D3219AA"/>
    <w:rsid w:val="1E225C52"/>
    <w:rsid w:val="1E2FEE99"/>
    <w:rsid w:val="1E56130D"/>
    <w:rsid w:val="1F929547"/>
    <w:rsid w:val="21FEA79F"/>
    <w:rsid w:val="26E76CAC"/>
    <w:rsid w:val="26EF7F96"/>
    <w:rsid w:val="28CDCB61"/>
    <w:rsid w:val="28E6DE4F"/>
    <w:rsid w:val="2A1A1042"/>
    <w:rsid w:val="2E853A04"/>
    <w:rsid w:val="2FE1A186"/>
    <w:rsid w:val="2FFEE506"/>
    <w:rsid w:val="30B31BE3"/>
    <w:rsid w:val="3277F1D3"/>
    <w:rsid w:val="32A70874"/>
    <w:rsid w:val="343E0220"/>
    <w:rsid w:val="359A981E"/>
    <w:rsid w:val="36E34EC3"/>
    <w:rsid w:val="37426E97"/>
    <w:rsid w:val="3C9C4F37"/>
    <w:rsid w:val="3D15AC55"/>
    <w:rsid w:val="4110527C"/>
    <w:rsid w:val="42DC0FFA"/>
    <w:rsid w:val="42FE5FFE"/>
    <w:rsid w:val="46B3D9BF"/>
    <w:rsid w:val="48F64163"/>
    <w:rsid w:val="4A3D70A3"/>
    <w:rsid w:val="4F309624"/>
    <w:rsid w:val="4FD3B87B"/>
    <w:rsid w:val="4FE8989E"/>
    <w:rsid w:val="5004703A"/>
    <w:rsid w:val="533DD594"/>
    <w:rsid w:val="53BDE6F3"/>
    <w:rsid w:val="54937716"/>
    <w:rsid w:val="566C7B9D"/>
    <w:rsid w:val="57CF4A76"/>
    <w:rsid w:val="5A5E3BA1"/>
    <w:rsid w:val="5A715453"/>
    <w:rsid w:val="5ADB5A40"/>
    <w:rsid w:val="5AEB0B46"/>
    <w:rsid w:val="5C297F8F"/>
    <w:rsid w:val="60EDE0A9"/>
    <w:rsid w:val="61A3086B"/>
    <w:rsid w:val="61ACA104"/>
    <w:rsid w:val="63FA52FC"/>
    <w:rsid w:val="64E65204"/>
    <w:rsid w:val="6510252B"/>
    <w:rsid w:val="67BC6CA3"/>
    <w:rsid w:val="680D8296"/>
    <w:rsid w:val="6A95D3FB"/>
    <w:rsid w:val="6B3B6C38"/>
    <w:rsid w:val="6C52418B"/>
    <w:rsid w:val="6FFD1B18"/>
    <w:rsid w:val="71030E01"/>
    <w:rsid w:val="740B43B2"/>
    <w:rsid w:val="74B2D2FE"/>
    <w:rsid w:val="756A4A9F"/>
    <w:rsid w:val="7B30185A"/>
    <w:rsid w:val="7D4C73F5"/>
    <w:rsid w:val="7DEDB0A0"/>
    <w:rsid w:val="7E0507FD"/>
    <w:rsid w:val="7EA4C73F"/>
    <w:rsid w:val="7EE518B4"/>
    <w:rsid w:val="7F4CA1D3"/>
  </w:rsids>
  <m:mathPr>
    <m:mathFont m:val="Cambria Math"/>
    <m:brkBin m:val="before"/>
    <m:brkBinSub m:val="--"/>
    <m:smallFrac m:val="0"/>
    <m:dispDef/>
    <m:lMargin m:val="0"/>
    <m:rMargin m:val="0"/>
    <m:defJc m:val="centerGroup"/>
    <m:wrapIndent m:val="1440"/>
    <m:intLim m:val="subSup"/>
    <m:naryLim m:val="undOvr"/>
  </m:mathPr>
  <w:themeFontLang w:val="en-US" w:eastAsia="ja-JP" w:bidi="ar-SA"/>
  <w:clrSchemeMapping w:bg1="light1" w:t1="dark1" w:bg2="light2" w:t2="dark2" w:accent1="accent1" w:accent2="accent2" w:accent3="accent3" w:accent4="accent4" w:accent5="accent5" w:accent6="accent6" w:hyperlink="hyperlink" w:followedHyperlink="followedHyperlink"/>
  <w:doNotIncludeSubdocsInStats/>
  <w:shapeDefaults>
    <o:shapedefaults v:ext="edit" spidmax="2050"/>
    <o:shapelayout v:ext="edit">
      <o:idmap v:ext="edit" data="2"/>
    </o:shapelayout>
  </w:shapeDefaults>
  <w:decimalSymbol w:val="."/>
  <w:listSeparator w:val=","/>
  <w14:docId w14:val="69007954"/>
  <w15:chartTrackingRefBased/>
  <w15:docId w15:val="{47E7460E-2C5A-4833-8681-6409B6502B51}"/>
</w:settings>
</file>

<file path=word/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ocDefaults>
    <w:rPrDefault>
      <w:rPr>
        <w:rFonts w:asciiTheme="minorHAnsi" w:eastAsiaTheme="minorHAnsi" w:hAnsiTheme="minorHAnsi" w:cstheme="minorBidi"/>
        <w:sz w:val="22"/>
        <w:szCs w:val="22"/>
        <w:lang w:val="en-US" w:eastAsia="en-US" w:bidi="ar-SA"/>
      </w:rPr>
    </w:rPrDefault>
    <w:pPrDefault>
      <w:pPr>
        <w:spacing w:after="160" w:line="259" w:lineRule="auto"/>
      </w:pPr>
    </w:pPrDefault>
  </w:docDefaults>
  <w:latentStyles w:defLockedState="0" w:defUIPriority="99" w:defSemiHidden="0" w:defUnhideWhenUsed="0" w:defQFormat="0" w:count="376">
    <w:lsdException w:name="Normal" w:uiPriority="0" w:qFormat="1"/>
    <w:lsdException w:name="heading 1" w:semiHidden="1" w:uiPriority="9" w:qFormat="1"/>
    <w:lsdException w:name="heading 2" w:semiHidden="1" w:uiPriority="9" w:qFormat="1"/>
    <w:lsdException w:name="heading 3" w:semiHidden="1" w:uiPriority="9" w:qFormat="1"/>
    <w:lsdException w:name="heading 4" w:semiHidden="1" w:uiPriority="9" w:qFormat="1"/>
    <w:lsdException w:name="heading 5" w:semiHidden="1" w:uiPriority="9" w:qFormat="1"/>
    <w:lsdException w:name="heading 6" w:semiHidden="1" w:uiPriority="9" w:qFormat="1"/>
    <w:lsdException w:name="heading 7" w:semiHidden="1" w:uiPriority="9" w:qFormat="1"/>
    <w:lsdException w:name="heading 8" w:semiHidden="1" w:uiPriority="9" w:qFormat="1"/>
    <w:lsdException w:name="heading 9" w:semiHidden="1" w:uiPriority="9" w:qFormat="1"/>
    <w:lsdException w:name="index 1" w:semiHidden="1"/>
    <w:lsdException w:name="index 2" w:semiHidden="1"/>
    <w:lsdException w:name="index 3" w:semiHidden="1"/>
    <w:lsdException w:name="index 4" w:semiHidden="1"/>
    <w:lsdException w:name="index 5" w:semiHidden="1"/>
    <w:lsdException w:name="index 6" w:semiHidden="1"/>
    <w:lsdException w:name="index 7" w:semiHidden="1"/>
    <w:lsdException w:name="index 8" w:semiHidden="1"/>
    <w:lsdException w:name="index 9" w:semiHidden="1"/>
    <w:lsdException w:name="toc 1" w:semiHidden="1" w:uiPriority="39" w:unhideWhenUsed="1"/>
    <w:lsdException w:name="toc 2" w:semiHidden="1" w:uiPriority="39" w:unhideWhenUsed="1"/>
    <w:lsdException w:name="toc 3" w:semiHidden="1" w:uiPriority="39" w:unhideWhenUsed="1"/>
    <w:lsdException w:name="toc 4" w:semiHidden="1" w:uiPriority="39" w:unhideWhenUsed="1"/>
    <w:lsdException w:name="toc 5" w:semiHidden="1" w:uiPriority="39" w:unhideWhenUsed="1"/>
    <w:lsdException w:name="toc 6" w:semiHidden="1" w:uiPriority="39" w:unhideWhenUsed="1"/>
    <w:lsdException w:name="toc 7" w:semiHidden="1" w:uiPriority="39" w:unhideWhenUsed="1"/>
    <w:lsdException w:name="toc 8" w:semiHidden="1" w:uiPriority="39" w:unhideWhenUsed="1"/>
    <w:lsdException w:name="toc 9" w:semiHidden="1" w:uiPriority="39" w:unhideWhenUsed="1"/>
    <w:lsdException w:name="Normal Indent" w:semiHidden="1"/>
    <w:lsdException w:name="footnote text" w:semiHidden="1"/>
    <w:lsdException w:name="annotation text" w:semiHidden="1" w:unhideWhenUsed="1"/>
    <w:lsdException w:name="header" w:semiHidden="1" w:unhideWhenUsed="1"/>
    <w:lsdException w:name="footer" w:semiHidden="1" w:unhideWhenUsed="1"/>
    <w:lsdException w:name="index heading" w:semiHidden="1"/>
    <w:lsdException w:name="caption" w:semiHidden="1" w:uiPriority="35" w:unhideWhenUsed="1" w:qFormat="1"/>
    <w:lsdException w:name="table of figures" w:semiHidden="1"/>
    <w:lsdException w:name="envelope address" w:semiHidden="1"/>
    <w:lsdException w:name="envelope return" w:semiHidden="1"/>
    <w:lsdException w:name="footnote reference" w:semiHidden="1"/>
    <w:lsdException w:name="annotation reference" w:semiHidden="1" w:unhideWhenUsed="1"/>
    <w:lsdException w:name="line number" w:semiHidden="1"/>
    <w:lsdException w:name="page number" w:semiHidden="1"/>
    <w:lsdException w:name="endnote reference" w:semiHidden="1"/>
    <w:lsdException w:name="endnote text" w:semiHidden="1"/>
    <w:lsdException w:name="table of authorities" w:semiHidden="1"/>
    <w:lsdException w:name="macro" w:semiHidden="1"/>
    <w:lsdException w:name="toa heading" w:semiHidden="1"/>
    <w:lsdException w:name="List" w:semiHidden="1"/>
    <w:lsdException w:name="List Bullet" w:semiHidden="1"/>
    <w:lsdException w:name="List Number" w:semiHidden="1"/>
    <w:lsdException w:name="List 2" w:semiHidden="1"/>
    <w:lsdException w:name="List 3" w:semiHidden="1"/>
    <w:lsdException w:name="List 4" w:semiHidden="1"/>
    <w:lsdException w:name="List 5" w:semiHidden="1"/>
    <w:lsdException w:name="List Bullet 2" w:semiHidden="1"/>
    <w:lsdException w:name="List Bullet 3" w:semiHidden="1"/>
    <w:lsdException w:name="List Bullet 4" w:semiHidden="1"/>
    <w:lsdException w:name="List Bullet 5" w:semiHidden="1"/>
    <w:lsdException w:name="List Number 2" w:semiHidden="1"/>
    <w:lsdException w:name="List Number 3" w:semiHidden="1"/>
    <w:lsdException w:name="List Number 4" w:semiHidden="1"/>
    <w:lsdException w:name="List Number 5" w:semiHidden="1"/>
    <w:lsdException w:name="Title" w:uiPriority="0" w:qFormat="1"/>
    <w:lsdException w:name="Closing" w:semiHidden="1"/>
    <w:lsdException w:name="Signature" w:semiHidden="1"/>
    <w:lsdException w:name="Default Paragraph Font" w:semiHidden="1" w:uiPriority="1" w:unhideWhenUsed="1"/>
    <w:lsdException w:name="Body Text" w:semiHidden="1"/>
    <w:lsdException w:name="Body Text Indent" w:semiHidden="1"/>
    <w:lsdException w:name="List Continue" w:semiHidden="1"/>
    <w:lsdException w:name="List Continue 2" w:semiHidden="1"/>
    <w:lsdException w:name="List Continue 3" w:semiHidden="1"/>
    <w:lsdException w:name="List Continue 4" w:semiHidden="1"/>
    <w:lsdException w:name="List Continue 5" w:semiHidden="1"/>
    <w:lsdException w:name="Message Header" w:semiHidden="1"/>
    <w:lsdException w:name="Subtitle" w:uiPriority="11" w:qFormat="1"/>
    <w:lsdException w:name="Salutation" w:semiHidden="1"/>
    <w:lsdException w:name="Date" w:semiHidden="1"/>
    <w:lsdException w:name="Body Text First Indent" w:semiHidden="1"/>
    <w:lsdException w:name="Body Text First Indent 2" w:semiHidden="1"/>
    <w:lsdException w:name="Note Heading" w:semiHidden="1"/>
    <w:lsdException w:name="Body Text 2" w:semiHidden="1"/>
    <w:lsdException w:name="Body Text 3" w:semiHidden="1"/>
    <w:lsdException w:name="Body Text Indent 2" w:semiHidden="1"/>
    <w:lsdException w:name="Body Text Indent 3" w:semiHidden="1"/>
    <w:lsdException w:name="Block Text" w:semiHidden="1"/>
    <w:lsdException w:name="Hyperlink" w:semiHidden="1"/>
    <w:lsdException w:name="FollowedHyperlink" w:semiHidden="1"/>
    <w:lsdException w:name="Strong" w:semiHidden="1" w:uiPriority="22" w:qFormat="1"/>
    <w:lsdException w:name="Emphasis" w:uiPriority="20" w:qFormat="1"/>
    <w:lsdException w:name="Document Map" w:semiHidden="1"/>
    <w:lsdException w:name="Plain Text" w:semiHidden="1"/>
    <w:lsdException w:name="E-mail Signature" w:semiHidden="1"/>
    <w:lsdException w:name="HTML Top of Form" w:semiHidden="1" w:unhideWhenUsed="1"/>
    <w:lsdException w:name="HTML Bottom of Form" w:semiHidden="1" w:unhideWhenUsed="1"/>
    <w:lsdException w:name="Normal (Web)" w:semiHidden="1"/>
    <w:lsdException w:name="HTML Acronym" w:semiHidden="1"/>
    <w:lsdException w:name="HTML Address" w:semiHidden="1"/>
    <w:lsdException w:name="HTML Cite" w:semiHidden="1"/>
    <w:lsdException w:name="HTML Code" w:semiHidden="1"/>
    <w:lsdException w:name="HTML Definition" w:semiHidden="1"/>
    <w:lsdException w:name="HTML Keyboard" w:semiHidden="1"/>
    <w:lsdException w:name="HTML Preformatted" w:semiHidden="1"/>
    <w:lsdException w:name="HTML Sample" w:semiHidden="1"/>
    <w:lsdException w:name="HTML Typewriter" w:semiHidden="1"/>
    <w:lsdException w:name="HTML Variable" w:semiHidden="1"/>
    <w:lsdException w:name="Normal Table" w:semiHidden="1" w:unhideWhenUsed="1"/>
    <w:lsdException w:name="annotation subject" w:semiHidden="1" w:unhideWhenUsed="1"/>
    <w:lsdException w:name="No List" w:semiHidden="1"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lsdException w:name="Table Grid" w:uiPriority="59"/>
    <w:lsdException w:name="Table Theme" w:semiHidden="1" w:unhideWhenUsed="1"/>
    <w:lsdException w:name="Placeholder Text" w:semiHidden="1"/>
    <w:lsdException w:name="No Spacing" w:semiHidden="1" w:uiPriority="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uiPriority="34" w:qFormat="1"/>
    <w:lsdException w:name="Quote" w:semiHidden="1" w:uiPriority="29" w:qFormat="1"/>
    <w:lsdException w:name="Intense Quote" w:semiHidden="1"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semiHidden="1" w:uiPriority="19" w:qFormat="1"/>
    <w:lsdException w:name="Intense Emphasis" w:semiHidden="1" w:uiPriority="21" w:qFormat="1"/>
    <w:lsdException w:name="Subtle Reference" w:semiHidden="1" w:uiPriority="31" w:qFormat="1"/>
    <w:lsdException w:name="Intense Reference" w:semiHidden="1" w:uiPriority="32" w:qFormat="1"/>
    <w:lsdException w:name="Book Title" w:semiHidden="1" w:uiPriority="33" w:qFormat="1"/>
    <w:lsdException w:name="Bibliography" w:semiHidden="1" w:uiPriority="37" w:unhideWhenUsed="1"/>
    <w:lsdException w:name="TOC Heading" w:semiHidden="1" w:uiPriority="39" w:unhideWhenUsed="1" w:qFormat="1"/>
    <w:lsdException w:name="Plain Table 1" w:uiPriority="41"/>
    <w:lsdException w:name="Plain Table 2" w:locked="1" w:uiPriority="42"/>
    <w:lsdException w:name="Plain Table 3" w:uiPriority="43"/>
    <w:lsdException w:name="Plain Table 4" w:locked="1" w:uiPriority="44"/>
    <w:lsdException w:name="Plain Table 5" w:locked="1" w:uiPriority="45"/>
    <w:lsdException w:name="Grid Table Light" w:locked="1" w:uiPriority="40"/>
    <w:lsdException w:name="Grid Table 1 Light" w:uiPriority="46"/>
    <w:lsdException w:name="Grid Table 2" w:locked="1" w:uiPriority="47"/>
    <w:lsdException w:name="Grid Table 3" w:locked="1" w:uiPriority="48"/>
    <w:lsdException w:name="Grid Table 4" w:uiPriority="49"/>
    <w:lsdException w:name="Grid Table 5 Dark" w:locked="1" w:uiPriority="50"/>
    <w:lsdException w:name="Grid Table 6 Colorful" w:locked="1" w:uiPriority="51"/>
    <w:lsdException w:name="Grid Table 7 Colorful" w:locked="1" w:uiPriority="52"/>
    <w:lsdException w:name="Grid Table 1 Light Accent 1" w:locked="1" w:uiPriority="46"/>
    <w:lsdException w:name="Grid Table 2 Accent 1" w:locked="1" w:uiPriority="47"/>
    <w:lsdException w:name="Grid Table 3 Accent 1" w:locked="1" w:uiPriority="48"/>
    <w:lsdException w:name="Grid Table 4 Accent 1" w:locked="1" w:uiPriority="49"/>
    <w:lsdException w:name="Grid Table 5 Dark Accent 1" w:locked="1" w:uiPriority="50"/>
    <w:lsdException w:name="Grid Table 6 Colorful Accent 1" w:locked="1" w:uiPriority="51"/>
    <w:lsdException w:name="Grid Table 7 Colorful Accent 1" w:locked="1" w:uiPriority="52"/>
    <w:lsdException w:name="Grid Table 1 Light Accent 2" w:locked="1" w:uiPriority="46"/>
    <w:lsdException w:name="Grid Table 2 Accent 2" w:locked="1" w:uiPriority="47"/>
    <w:lsdException w:name="Grid Table 3 Accent 2" w:locked="1" w:uiPriority="48"/>
    <w:lsdException w:name="Grid Table 4 Accent 2" w:locked="1" w:uiPriority="49"/>
    <w:lsdException w:name="Grid Table 5 Dark Accent 2" w:locked="1" w:uiPriority="50"/>
    <w:lsdException w:name="Grid Table 6 Colorful Accent 2" w:locked="1" w:uiPriority="51"/>
    <w:lsdException w:name="Grid Table 7 Colorful Accent 2" w:locked="1" w:uiPriority="52"/>
    <w:lsdException w:name="Grid Table 1 Light Accent 3" w:locked="1" w:uiPriority="46"/>
    <w:lsdException w:name="Grid Table 2 Accent 3" w:locked="1" w:uiPriority="47"/>
    <w:lsdException w:name="Grid Table 3 Accent 3" w:locked="1" w:uiPriority="48"/>
    <w:lsdException w:name="Grid Table 4 Accent 3" w:locked="1" w:uiPriority="49"/>
    <w:lsdException w:name="Grid Table 5 Dark Accent 3" w:locked="1" w:uiPriority="50"/>
    <w:lsdException w:name="Grid Table 6 Colorful Accent 3" w:locked="1" w:uiPriority="51"/>
    <w:lsdException w:name="Grid Table 7 Colorful Accent 3" w:locked="1" w:uiPriority="52"/>
    <w:lsdException w:name="Grid Table 1 Light Accent 4" w:locked="1" w:uiPriority="46"/>
    <w:lsdException w:name="Grid Table 2 Accent 4" w:locked="1" w:uiPriority="47"/>
    <w:lsdException w:name="Grid Table 3 Accent 4" w:locked="1" w:uiPriority="48"/>
    <w:lsdException w:name="Grid Table 4 Accent 4" w:locked="1" w:uiPriority="49"/>
    <w:lsdException w:name="Grid Table 5 Dark Accent 4" w:locked="1" w:uiPriority="50"/>
    <w:lsdException w:name="Grid Table 6 Colorful Accent 4" w:locked="1" w:uiPriority="51"/>
    <w:lsdException w:name="Grid Table 7 Colorful Accent 4" w:locked="1" w:uiPriority="52"/>
    <w:lsdException w:name="Grid Table 1 Light Accent 5" w:locked="1" w:uiPriority="46"/>
    <w:lsdException w:name="Grid Table 2 Accent 5" w:locked="1" w:uiPriority="47"/>
    <w:lsdException w:name="Grid Table 3 Accent 5" w:locked="1" w:uiPriority="48"/>
    <w:lsdException w:name="Grid Table 4 Accent 5" w:locked="1" w:uiPriority="49"/>
    <w:lsdException w:name="Grid Table 5 Dark Accent 5" w:locked="1" w:uiPriority="50"/>
    <w:lsdException w:name="Grid Table 6 Colorful Accent 5" w:locked="1" w:uiPriority="51"/>
    <w:lsdException w:name="Grid Table 7 Colorful Accent 5" w:locked="1" w:uiPriority="52"/>
    <w:lsdException w:name="Grid Table 1 Light Accent 6" w:locked="1" w:uiPriority="46"/>
    <w:lsdException w:name="Grid Table 2 Accent 6" w:locked="1" w:uiPriority="47"/>
    <w:lsdException w:name="Grid Table 3 Accent 6" w:locked="1" w:uiPriority="48"/>
    <w:lsdException w:name="Grid Table 4 Accent 6" w:locked="1" w:uiPriority="49"/>
    <w:lsdException w:name="Grid Table 5 Dark Accent 6" w:locked="1" w:uiPriority="50"/>
    <w:lsdException w:name="Grid Table 6 Colorful Accent 6" w:locked="1" w:uiPriority="51"/>
    <w:lsdException w:name="Grid Table 7 Colorful Accent 6" w:locked="1" w:uiPriority="52"/>
    <w:lsdException w:name="List Table 1 Light" w:uiPriority="46"/>
    <w:lsdException w:name="List Table 2" w:locked="1" w:uiPriority="47"/>
    <w:lsdException w:name="List Table 3" w:uiPriority="48"/>
    <w:lsdException w:name="List Table 4" w:locked="1" w:uiPriority="49"/>
    <w:lsdException w:name="List Table 5 Dark" w:locked="1" w:uiPriority="50"/>
    <w:lsdException w:name="List Table 6 Colorful" w:locked="1" w:uiPriority="51"/>
    <w:lsdException w:name="List Table 7 Colorful" w:locked="1" w:uiPriority="52"/>
    <w:lsdException w:name="List Table 1 Light Accent 1" w:locked="1" w:uiPriority="46"/>
    <w:lsdException w:name="List Table 2 Accent 1" w:locked="1" w:uiPriority="47"/>
    <w:lsdException w:name="List Table 3 Accent 1" w:locked="1" w:uiPriority="48"/>
    <w:lsdException w:name="List Table 4 Accent 1" w:locked="1" w:uiPriority="49"/>
    <w:lsdException w:name="List Table 5 Dark Accent 1" w:locked="1" w:uiPriority="50"/>
    <w:lsdException w:name="List Table 6 Colorful Accent 1" w:locked="1" w:uiPriority="51"/>
    <w:lsdException w:name="List Table 7 Colorful Accent 1" w:locked="1" w:uiPriority="52"/>
    <w:lsdException w:name="List Table 1 Light Accent 2" w:locked="1" w:uiPriority="46"/>
    <w:lsdException w:name="List Table 2 Accent 2" w:locked="1" w:uiPriority="47"/>
    <w:lsdException w:name="List Table 3 Accent 2" w:locked="1" w:uiPriority="48"/>
    <w:lsdException w:name="List Table 4 Accent 2" w:locked="1" w:uiPriority="49"/>
    <w:lsdException w:name="List Table 5 Dark Accent 2" w:locked="1" w:uiPriority="50"/>
    <w:lsdException w:name="List Table 6 Colorful Accent 2" w:locked="1" w:uiPriority="51"/>
    <w:lsdException w:name="List Table 7 Colorful Accent 2" w:locked="1" w:uiPriority="52"/>
    <w:lsdException w:name="List Table 1 Light Accent 3" w:locked="1" w:uiPriority="46"/>
    <w:lsdException w:name="List Table 2 Accent 3" w:locked="1" w:uiPriority="47"/>
    <w:lsdException w:name="List Table 3 Accent 3" w:locked="1" w:uiPriority="48"/>
    <w:lsdException w:name="List Table 4 Accent 3" w:locked="1" w:uiPriority="49"/>
    <w:lsdException w:name="List Table 5 Dark Accent 3" w:locked="1" w:uiPriority="50"/>
    <w:lsdException w:name="List Table 6 Colorful Accent 3" w:locked="1" w:uiPriority="51"/>
    <w:lsdException w:name="List Table 7 Colorful Accent 3" w:locked="1" w:uiPriority="52"/>
    <w:lsdException w:name="List Table 1 Light Accent 4" w:locked="1" w:uiPriority="46"/>
    <w:lsdException w:name="List Table 2 Accent 4" w:locked="1" w:uiPriority="47"/>
    <w:lsdException w:name="List Table 3 Accent 4" w:locked="1" w:uiPriority="48"/>
    <w:lsdException w:name="List Table 4 Accent 4" w:locked="1" w:uiPriority="49"/>
    <w:lsdException w:name="List Table 5 Dark Accent 4" w:locked="1" w:uiPriority="50"/>
    <w:lsdException w:name="List Table 6 Colorful Accent 4" w:locked="1" w:uiPriority="51"/>
    <w:lsdException w:name="List Table 7 Colorful Accent 4" w:locked="1" w:uiPriority="52"/>
    <w:lsdException w:name="List Table 1 Light Accent 5" w:locked="1" w:uiPriority="46"/>
    <w:lsdException w:name="List Table 2 Accent 5" w:locked="1" w:uiPriority="47"/>
    <w:lsdException w:name="List Table 3 Accent 5" w:locked="1" w:uiPriority="48"/>
    <w:lsdException w:name="List Table 4 Accent 5" w:locked="1" w:uiPriority="49"/>
    <w:lsdException w:name="List Table 5 Dark Accent 5" w:locked="1" w:uiPriority="50"/>
    <w:lsdException w:name="List Table 6 Colorful Accent 5" w:locked="1" w:uiPriority="51"/>
    <w:lsdException w:name="List Table 7 Colorful Accent 5" w:locked="1" w:uiPriority="52"/>
    <w:lsdException w:name="List Table 1 Light Accent 6" w:locked="1" w:uiPriority="46"/>
    <w:lsdException w:name="List Table 2 Accent 6" w:locked="1" w:uiPriority="47"/>
    <w:lsdException w:name="List Table 3 Accent 6" w:locked="1" w:uiPriority="48"/>
    <w:lsdException w:name="List Table 4 Accent 6" w:locked="1" w:uiPriority="49"/>
    <w:lsdException w:name="List Table 5 Dark Accent 6" w:locked="1" w:uiPriority="50"/>
    <w:lsdException w:name="List Table 6 Colorful Accent 6" w:locked="1" w:uiPriority="51"/>
    <w:lsdException w:name="List Table 7 Colorful Accent 6" w:locked="1" w:uiPriority="52"/>
    <w:lsdException w:name="Mention" w:semiHidden="1"/>
    <w:lsdException w:name="Smart Hyperlink" w:semiHidden="1"/>
    <w:lsdException w:name="Hashtag" w:semiHidden="1"/>
    <w:lsdException w:name="Unresolved Mention" w:semiHidden="1"/>
    <w:lsdException w:name="Smart Link" w:semiHidden="1"/>
  </w:latentStyles>
  <w:style w:type="paragraph" w:default="1" w:styleId="Normal">
    <w:name w:val="Normal"/>
    <w:qFormat/>
    <w:rsid w:val="00FB6A0A"/>
    <w:rPr>
      <w:rFonts w:ascii="Arial" w:hAnsi="Arial"/>
      <w:sz w:val="24"/>
      <w:lang w:val="en-GB"/>
    </w:rPr>
  </w:style>
  <w:style w:type="paragraph" w:styleId="Heading1">
    <w:name w:val="heading 1"/>
    <w:basedOn w:val="Normal"/>
    <w:next w:val="Normal"/>
    <w:link w:val="Heading1Char"/>
    <w:uiPriority w:val="9"/>
    <w:qFormat/>
    <w:rsid w:val="007F69F7"/>
    <w:pPr>
      <w:keepNext/>
      <w:keepLines/>
      <w:spacing w:before="240" w:after="0"/>
      <w:outlineLvl w:val="0"/>
    </w:pPr>
    <w:rPr>
      <w:rFonts w:ascii="Arial Black" w:eastAsiaTheme="majorEastAsia" w:hAnsi="Arial Black" w:cstheme="majorBidi"/>
      <w:color w:val="1C1F63" w:themeColor="text1"/>
      <w:sz w:val="48"/>
      <w:szCs w:val="32"/>
    </w:rPr>
  </w:style>
  <w:style w:type="paragraph" w:styleId="Heading2">
    <w:name w:val="heading 2"/>
    <w:basedOn w:val="Normal"/>
    <w:next w:val="Normal"/>
    <w:link w:val="Heading2Char"/>
    <w:uiPriority w:val="9"/>
    <w:qFormat/>
    <w:rsid w:val="00226D41"/>
    <w:pPr>
      <w:keepNext/>
      <w:keepLines/>
      <w:spacing w:before="240" w:after="0"/>
      <w:outlineLvl w:val="1"/>
    </w:pPr>
    <w:rPr>
      <w:rFonts w:ascii="Arial Black" w:eastAsiaTheme="majorEastAsia" w:hAnsi="Arial Black" w:cstheme="majorBidi"/>
      <w:color w:val="1C1F63" w:themeColor="text1"/>
      <w:sz w:val="28"/>
      <w:szCs w:val="26"/>
    </w:rPr>
  </w:style>
  <w:style w:type="paragraph" w:styleId="Heading3">
    <w:name w:val="heading 3"/>
    <w:basedOn w:val="Normal"/>
    <w:next w:val="Normal"/>
    <w:link w:val="Heading3Char"/>
    <w:uiPriority w:val="9"/>
    <w:semiHidden/>
    <w:qFormat/>
    <w:rsid w:val="00213C80"/>
    <w:pPr>
      <w:keepNext/>
      <w:keepLines/>
      <w:spacing w:before="40" w:after="0"/>
      <w:outlineLvl w:val="2"/>
    </w:pPr>
    <w:rPr>
      <w:rFonts w:asciiTheme="majorHAnsi" w:eastAsiaTheme="majorEastAsia" w:hAnsiTheme="majorHAnsi" w:cstheme="majorBidi"/>
      <w:color w:val="0E0F31" w:themeColor="accent1" w:themeShade="7F"/>
      <w:szCs w:val="24"/>
    </w:rPr>
  </w:style>
  <w:style w:type="character" w:default="1" w:styleId="DefaultParagraphFont">
    <w:name w:val="Default Paragraph Font"/>
    <w:uiPriority w:val="1"/>
    <w:semiHidden/>
    <w:unhideWhenUsed/>
  </w:style>
  <w:style w:type="table" w:default="1" w:styleId="TableNormal">
    <w:name w:val="Normal Table"/>
    <w:uiPriority w:val="99"/>
    <w:semiHidden/>
    <w:unhideWhenUsed/>
    <w:tblPr>
      <w:tblInd w:w="0" w:type="dxa"/>
      <w:tblCellMar>
        <w:top w:w="0" w:type="dxa"/>
        <w:left w:w="108" w:type="dxa"/>
        <w:bottom w:w="0" w:type="dxa"/>
        <w:right w:w="108" w:type="dxa"/>
      </w:tblCellMar>
    </w:tblPr>
  </w:style>
  <w:style w:type="numbering" w:default="1" w:styleId="NoList">
    <w:name w:val="No List"/>
    <w:uiPriority w:val="99"/>
    <w:semiHidden/>
    <w:unhideWhenUsed/>
  </w:style>
  <w:style w:type="paragraph" w:styleId="Header">
    <w:name w:val="header"/>
    <w:basedOn w:val="Normal"/>
    <w:link w:val="HeaderChar"/>
    <w:uiPriority w:val="99"/>
    <w:rsid w:val="004C45E6"/>
    <w:pPr>
      <w:tabs>
        <w:tab w:val="center" w:pos="4680"/>
        <w:tab w:val="right" w:pos="9360"/>
      </w:tabs>
      <w:spacing w:after="0" w:line="240" w:lineRule="auto"/>
    </w:pPr>
  </w:style>
  <w:style w:type="character" w:customStyle="1" w:styleId="HeaderChar">
    <w:name w:val="Header Char"/>
    <w:basedOn w:val="DefaultParagraphFont"/>
    <w:link w:val="Header"/>
    <w:uiPriority w:val="99"/>
    <w:rsid w:val="008F53AE"/>
    <w:rPr>
      <w:rFonts w:ascii="Arial" w:hAnsi="Arial"/>
      <w:color w:val="1C1F63" w:themeColor="text1"/>
      <w:sz w:val="24"/>
    </w:rPr>
  </w:style>
  <w:style w:type="paragraph" w:styleId="Footer">
    <w:name w:val="footer"/>
    <w:basedOn w:val="Normal"/>
    <w:link w:val="FooterChar"/>
    <w:uiPriority w:val="99"/>
    <w:semiHidden/>
    <w:rsid w:val="006E79E7"/>
    <w:pPr>
      <w:tabs>
        <w:tab w:val="center" w:pos="4680"/>
        <w:tab w:val="right" w:pos="9360"/>
      </w:tabs>
      <w:spacing w:after="0" w:line="240" w:lineRule="auto"/>
    </w:pPr>
    <w:rPr>
      <w:sz w:val="20"/>
    </w:rPr>
  </w:style>
  <w:style w:type="character" w:customStyle="1" w:styleId="FooterChar">
    <w:name w:val="Footer Char"/>
    <w:basedOn w:val="DefaultParagraphFont"/>
    <w:link w:val="Footer"/>
    <w:uiPriority w:val="99"/>
    <w:semiHidden/>
    <w:rsid w:val="00A34273"/>
    <w:rPr>
      <w:rFonts w:ascii="Arial" w:hAnsi="Arial"/>
      <w:sz w:val="20"/>
    </w:rPr>
  </w:style>
  <w:style w:type="character" w:styleId="CommentReference">
    <w:name w:val="annotation reference"/>
    <w:basedOn w:val="DefaultParagraphFont"/>
    <w:uiPriority w:val="99"/>
    <w:semiHidden/>
    <w:rsid w:val="00782F52"/>
    <w:rPr>
      <w:sz w:val="16"/>
      <w:szCs w:val="16"/>
    </w:rPr>
  </w:style>
  <w:style w:type="paragraph" w:styleId="CommentText">
    <w:name w:val="annotation text"/>
    <w:basedOn w:val="Normal"/>
    <w:link w:val="CommentTextChar"/>
    <w:uiPriority w:val="99"/>
    <w:semiHidden/>
    <w:rsid w:val="00782F52"/>
    <w:pPr>
      <w:spacing w:line="240" w:lineRule="auto"/>
    </w:pPr>
    <w:rPr>
      <w:sz w:val="20"/>
      <w:szCs w:val="20"/>
    </w:rPr>
  </w:style>
  <w:style w:type="character" w:customStyle="1" w:styleId="CommentTextChar">
    <w:name w:val="Comment Text Char"/>
    <w:basedOn w:val="DefaultParagraphFont"/>
    <w:link w:val="CommentText"/>
    <w:uiPriority w:val="99"/>
    <w:semiHidden/>
    <w:rsid w:val="008F53AE"/>
    <w:rPr>
      <w:rFonts w:ascii="Arial" w:hAnsi="Arial"/>
      <w:color w:val="1C1F63" w:themeColor="text1"/>
      <w:sz w:val="20"/>
      <w:szCs w:val="20"/>
    </w:rPr>
  </w:style>
  <w:style w:type="paragraph" w:styleId="CommentSubject">
    <w:name w:val="annotation subject"/>
    <w:basedOn w:val="CommentText"/>
    <w:next w:val="CommentText"/>
    <w:link w:val="CommentSubjectChar"/>
    <w:uiPriority w:val="99"/>
    <w:semiHidden/>
    <w:rsid w:val="00782F52"/>
    <w:rPr>
      <w:b/>
      <w:bCs/>
    </w:rPr>
  </w:style>
  <w:style w:type="character" w:customStyle="1" w:styleId="CommentSubjectChar">
    <w:name w:val="Comment Subject Char"/>
    <w:basedOn w:val="CommentTextChar"/>
    <w:link w:val="CommentSubject"/>
    <w:uiPriority w:val="99"/>
    <w:semiHidden/>
    <w:rsid w:val="008F53AE"/>
    <w:rPr>
      <w:rFonts w:ascii="Arial" w:hAnsi="Arial"/>
      <w:b/>
      <w:bCs/>
      <w:color w:val="1C1F63" w:themeColor="text1"/>
      <w:sz w:val="20"/>
      <w:szCs w:val="20"/>
    </w:rPr>
  </w:style>
  <w:style w:type="character" w:styleId="Emphasis">
    <w:name w:val="Emphasis"/>
    <w:basedOn w:val="DefaultParagraphFont"/>
    <w:uiPriority w:val="10"/>
    <w:qFormat/>
    <w:rsid w:val="0000527F"/>
    <w:rPr>
      <w:rFonts w:ascii="Arial" w:hAnsi="Arial"/>
      <w:b/>
      <w:i w:val="0"/>
      <w:iCs/>
      <w:sz w:val="24"/>
    </w:rPr>
  </w:style>
  <w:style w:type="paragraph" w:styleId="Title">
    <w:name w:val="Title"/>
    <w:basedOn w:val="Normal"/>
    <w:next w:val="Normal"/>
    <w:link w:val="TitleChar"/>
    <w:qFormat/>
    <w:rsid w:val="00F06381"/>
    <w:pPr>
      <w:spacing w:after="0" w:line="240" w:lineRule="auto"/>
      <w:contextualSpacing/>
    </w:pPr>
    <w:rPr>
      <w:rFonts w:ascii="Arial Black" w:eastAsiaTheme="majorEastAsia" w:hAnsi="Arial Black" w:cstheme="majorBidi"/>
      <w:color w:val="1C1F63"/>
      <w:spacing w:val="-10"/>
      <w:kern w:val="28"/>
      <w:sz w:val="56"/>
      <w:szCs w:val="56"/>
    </w:rPr>
  </w:style>
  <w:style w:type="character" w:customStyle="1" w:styleId="TitleChar">
    <w:name w:val="Title Char"/>
    <w:basedOn w:val="DefaultParagraphFont"/>
    <w:link w:val="Title"/>
    <w:rsid w:val="00640023"/>
    <w:rPr>
      <w:rFonts w:ascii="Arial Black" w:eastAsiaTheme="majorEastAsia" w:hAnsi="Arial Black" w:cstheme="majorBidi"/>
      <w:color w:val="1C1F63"/>
      <w:spacing w:val="-10"/>
      <w:kern w:val="28"/>
      <w:sz w:val="56"/>
      <w:szCs w:val="56"/>
    </w:rPr>
  </w:style>
  <w:style w:type="paragraph" w:styleId="Subtitle">
    <w:name w:val="Subtitle"/>
    <w:basedOn w:val="Normal"/>
    <w:next w:val="Normal"/>
    <w:link w:val="SubtitleChar"/>
    <w:uiPriority w:val="11"/>
    <w:qFormat/>
    <w:rsid w:val="008F53AE"/>
    <w:pPr>
      <w:numPr>
        <w:ilvl w:val="1"/>
      </w:numPr>
    </w:pPr>
    <w:rPr>
      <w:rFonts w:ascii="Arial Black" w:eastAsiaTheme="minorEastAsia" w:hAnsi="Arial Black"/>
      <w:color w:val="1C1F63"/>
      <w:spacing w:val="15"/>
    </w:rPr>
  </w:style>
  <w:style w:type="character" w:customStyle="1" w:styleId="SubtitleChar">
    <w:name w:val="Subtitle Char"/>
    <w:basedOn w:val="DefaultParagraphFont"/>
    <w:link w:val="Subtitle"/>
    <w:uiPriority w:val="11"/>
    <w:rsid w:val="007B7C0D"/>
    <w:rPr>
      <w:rFonts w:ascii="Arial Black" w:eastAsiaTheme="minorEastAsia" w:hAnsi="Arial Black"/>
      <w:color w:val="1C1F63"/>
      <w:spacing w:val="15"/>
      <w:sz w:val="24"/>
    </w:rPr>
  </w:style>
  <w:style w:type="paragraph" w:styleId="ListParagraph">
    <w:name w:val="List Paragraph"/>
    <w:basedOn w:val="Normal"/>
    <w:uiPriority w:val="34"/>
    <w:qFormat/>
    <w:rsid w:val="00413606"/>
    <w:pPr>
      <w:ind w:left="720"/>
      <w:contextualSpacing/>
    </w:pPr>
  </w:style>
  <w:style w:type="paragraph" w:customStyle="1" w:styleId="Bullets">
    <w:name w:val="Bullets"/>
    <w:basedOn w:val="ListParagraph"/>
    <w:uiPriority w:val="10"/>
    <w:qFormat/>
    <w:rsid w:val="00F371D2"/>
    <w:pPr>
      <w:numPr>
        <w:numId w:val="2"/>
      </w:numPr>
      <w:ind w:left="1077" w:hanging="357"/>
    </w:pPr>
  </w:style>
  <w:style w:type="table" w:styleId="TableGrid">
    <w:name w:val="Table Grid"/>
    <w:basedOn w:val="TableNormal"/>
    <w:uiPriority w:val="59"/>
    <w:rsid w:val="00AE79FA"/>
    <w:pPr>
      <w:spacing w:after="0" w:line="240" w:lineRule="auto"/>
    </w:pPr>
    <w:rPr>
      <w:sz w:val="24"/>
    </w:r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table" w:styleId="GridTable4">
    <w:name w:val="Grid Table 4"/>
    <w:basedOn w:val="TableNormal"/>
    <w:uiPriority w:val="49"/>
    <w:rsid w:val="00DD50E9"/>
    <w:pPr>
      <w:spacing w:after="0" w:line="240" w:lineRule="auto"/>
    </w:pPr>
    <w:rPr>
      <w:sz w:val="24"/>
    </w:rPr>
    <w:tblPr>
      <w:tblStyleRowBandSize w:val="1"/>
      <w:tblStyleColBandSize w:val="1"/>
      <w:tblBorders>
        <w:top w:val="single" w:sz="4" w:space="0" w:color="4B50CC" w:themeColor="text1" w:themeTint="99"/>
        <w:left w:val="single" w:sz="4" w:space="0" w:color="4B50CC" w:themeColor="text1" w:themeTint="99"/>
        <w:bottom w:val="single" w:sz="4" w:space="0" w:color="4B50CC" w:themeColor="text1" w:themeTint="99"/>
        <w:right w:val="single" w:sz="4" w:space="0" w:color="4B50CC" w:themeColor="text1" w:themeTint="99"/>
        <w:insideH w:val="single" w:sz="4" w:space="0" w:color="4B50CC" w:themeColor="text1" w:themeTint="99"/>
        <w:insideV w:val="single" w:sz="4" w:space="0" w:color="4B50CC" w:themeColor="text1" w:themeTint="99"/>
      </w:tblBorders>
    </w:tblPr>
    <w:tcPr>
      <w:shd w:val="clear" w:color="auto" w:fill="auto"/>
    </w:tcPr>
    <w:tblStylePr w:type="firstRow">
      <w:rPr>
        <w:b/>
        <w:bCs/>
        <w:color w:val="FFFFFF" w:themeColor="background1"/>
      </w:rPr>
      <w:tblPr/>
      <w:tcPr>
        <w:tcBorders>
          <w:top w:val="single" w:sz="4" w:space="0" w:color="1C1F63" w:themeColor="text1"/>
          <w:left w:val="single" w:sz="4" w:space="0" w:color="1C1F63" w:themeColor="text1"/>
          <w:bottom w:val="single" w:sz="4" w:space="0" w:color="1C1F63" w:themeColor="text1"/>
          <w:right w:val="single" w:sz="4" w:space="0" w:color="1C1F63" w:themeColor="text1"/>
          <w:insideH w:val="nil"/>
          <w:insideV w:val="nil"/>
        </w:tcBorders>
        <w:shd w:val="clear" w:color="auto" w:fill="1C1F63" w:themeFill="text1"/>
      </w:tcPr>
    </w:tblStylePr>
    <w:tblStylePr w:type="lastRow">
      <w:rPr>
        <w:b/>
        <w:bCs/>
      </w:rPr>
      <w:tblPr/>
      <w:tcPr>
        <w:tcBorders>
          <w:top w:val="double" w:sz="4" w:space="0" w:color="1C1F63" w:themeColor="text1"/>
        </w:tcBorders>
      </w:tcPr>
    </w:tblStylePr>
    <w:tblStylePr w:type="firstCol">
      <w:rPr>
        <w:b/>
        <w:bCs/>
      </w:rPr>
    </w:tblStylePr>
    <w:tblStylePr w:type="lastCol">
      <w:rPr>
        <w:b/>
        <w:bCs/>
      </w:rPr>
    </w:tblStylePr>
    <w:tblStylePr w:type="band1Vert">
      <w:tblPr/>
      <w:tcPr>
        <w:shd w:val="clear" w:color="auto" w:fill="C3C4EE" w:themeFill="text1" w:themeFillTint="33"/>
      </w:tcPr>
    </w:tblStylePr>
    <w:tblStylePr w:type="band1Horz">
      <w:tblPr/>
      <w:tcPr>
        <w:shd w:val="clear" w:color="auto" w:fill="C3C4EE" w:themeFill="text1" w:themeFillTint="33"/>
      </w:tcPr>
    </w:tblStylePr>
    <w:tblStylePr w:type="band2Horz">
      <w:tblPr/>
      <w:tcPr>
        <w:shd w:val="clear" w:color="auto" w:fill="FFFFFF" w:themeFill="background1"/>
      </w:tcPr>
    </w:tblStylePr>
  </w:style>
  <w:style w:type="table" w:styleId="GridTable4-Accent1">
    <w:name w:val="Grid Table 4 Accent 1"/>
    <w:basedOn w:val="TableNormal"/>
    <w:uiPriority w:val="49"/>
    <w:locked/>
    <w:rsid w:val="00816988"/>
    <w:pPr>
      <w:spacing w:after="0" w:line="240" w:lineRule="auto"/>
    </w:pPr>
    <w:tblPr>
      <w:tblStyleRowBandSize w:val="1"/>
      <w:tblStyleColBandSize w:val="1"/>
      <w:tblBorders>
        <w:top w:val="single" w:sz="4" w:space="0" w:color="4B50CC" w:themeColor="accent1" w:themeTint="99"/>
        <w:left w:val="single" w:sz="4" w:space="0" w:color="4B50CC" w:themeColor="accent1" w:themeTint="99"/>
        <w:bottom w:val="single" w:sz="4" w:space="0" w:color="4B50CC" w:themeColor="accent1" w:themeTint="99"/>
        <w:right w:val="single" w:sz="4" w:space="0" w:color="4B50CC" w:themeColor="accent1" w:themeTint="99"/>
        <w:insideH w:val="single" w:sz="4" w:space="0" w:color="4B50CC" w:themeColor="accent1" w:themeTint="99"/>
        <w:insideV w:val="single" w:sz="4" w:space="0" w:color="4B50CC" w:themeColor="accent1" w:themeTint="99"/>
      </w:tblBorders>
    </w:tblPr>
    <w:tblStylePr w:type="firstRow">
      <w:rPr>
        <w:b/>
        <w:bCs/>
        <w:color w:val="FFFFFF" w:themeColor="background1"/>
      </w:rPr>
      <w:tblPr/>
      <w:tcPr>
        <w:tcBorders>
          <w:top w:val="single" w:sz="4" w:space="0" w:color="1C1F63" w:themeColor="accent1"/>
          <w:left w:val="single" w:sz="4" w:space="0" w:color="1C1F63" w:themeColor="accent1"/>
          <w:bottom w:val="single" w:sz="4" w:space="0" w:color="1C1F63" w:themeColor="accent1"/>
          <w:right w:val="single" w:sz="4" w:space="0" w:color="1C1F63" w:themeColor="accent1"/>
          <w:insideH w:val="nil"/>
          <w:insideV w:val="nil"/>
        </w:tcBorders>
        <w:shd w:val="clear" w:color="auto" w:fill="1C1F63" w:themeFill="accent1"/>
      </w:tcPr>
    </w:tblStylePr>
    <w:tblStylePr w:type="lastRow">
      <w:rPr>
        <w:b/>
        <w:bCs/>
      </w:rPr>
      <w:tblPr/>
      <w:tcPr>
        <w:tcBorders>
          <w:top w:val="double" w:sz="4" w:space="0" w:color="1C1F63" w:themeColor="accent1"/>
        </w:tcBorders>
      </w:tcPr>
    </w:tblStylePr>
    <w:tblStylePr w:type="firstCol">
      <w:rPr>
        <w:b/>
        <w:bCs/>
      </w:rPr>
    </w:tblStylePr>
    <w:tblStylePr w:type="lastCol">
      <w:rPr>
        <w:b/>
        <w:bCs/>
      </w:rPr>
    </w:tblStylePr>
    <w:tblStylePr w:type="band1Vert">
      <w:tblPr/>
      <w:tcPr>
        <w:shd w:val="clear" w:color="auto" w:fill="C3C4EE" w:themeFill="accent1" w:themeFillTint="33"/>
      </w:tcPr>
    </w:tblStylePr>
    <w:tblStylePr w:type="band1Horz">
      <w:tblPr/>
      <w:tcPr>
        <w:shd w:val="clear" w:color="auto" w:fill="C3C4EE" w:themeFill="accent1" w:themeFillTint="33"/>
      </w:tcPr>
    </w:tblStylePr>
  </w:style>
  <w:style w:type="table" w:styleId="TableGridLight">
    <w:name w:val="Grid Table Light"/>
    <w:basedOn w:val="TableNormal"/>
    <w:uiPriority w:val="40"/>
    <w:locked/>
    <w:rsid w:val="00AE79FA"/>
    <w:pPr>
      <w:spacing w:after="0" w:line="240" w:lineRule="auto"/>
    </w:pPr>
    <w:rPr>
      <w:sz w:val="24"/>
    </w:rPr>
    <w:tblPr>
      <w:tblBorders>
        <w:top w:val="single" w:sz="4" w:space="0" w:color="BFBFBF" w:themeColor="background1" w:themeShade="BF"/>
        <w:left w:val="single" w:sz="4" w:space="0" w:color="BFBFBF" w:themeColor="background1" w:themeShade="BF"/>
        <w:bottom w:val="single" w:sz="4" w:space="0" w:color="BFBFBF" w:themeColor="background1" w:themeShade="BF"/>
        <w:right w:val="single" w:sz="4" w:space="0" w:color="BFBFBF" w:themeColor="background1" w:themeShade="BF"/>
        <w:insideH w:val="single" w:sz="4" w:space="0" w:color="BFBFBF" w:themeColor="background1" w:themeShade="BF"/>
        <w:insideV w:val="single" w:sz="4" w:space="0" w:color="BFBFBF" w:themeColor="background1" w:themeShade="BF"/>
      </w:tblBorders>
    </w:tblPr>
  </w:style>
  <w:style w:type="table" w:styleId="PlainTable1">
    <w:name w:val="Plain Table 1"/>
    <w:basedOn w:val="TableNormal"/>
    <w:uiPriority w:val="41"/>
    <w:rsid w:val="00AE79FA"/>
    <w:pPr>
      <w:spacing w:after="0" w:line="240" w:lineRule="auto"/>
    </w:pPr>
    <w:rPr>
      <w:sz w:val="24"/>
    </w:rPr>
    <w:tblPr>
      <w:tblStyleRowBandSize w:val="1"/>
      <w:tblStyleColBandSize w:val="1"/>
      <w:tblBorders>
        <w:top w:val="single" w:sz="4" w:space="0" w:color="BFBFBF" w:themeColor="background1" w:themeShade="BF"/>
        <w:left w:val="single" w:sz="4" w:space="0" w:color="BFBFBF" w:themeColor="background1" w:themeShade="BF"/>
        <w:bottom w:val="single" w:sz="4" w:space="0" w:color="BFBFBF" w:themeColor="background1" w:themeShade="BF"/>
        <w:right w:val="single" w:sz="4" w:space="0" w:color="BFBFBF" w:themeColor="background1" w:themeShade="BF"/>
        <w:insideH w:val="single" w:sz="4" w:space="0" w:color="BFBFBF" w:themeColor="background1" w:themeShade="BF"/>
        <w:insideV w:val="single" w:sz="4" w:space="0" w:color="BFBFBF" w:themeColor="background1" w:themeShade="BF"/>
      </w:tblBorders>
    </w:tblPr>
    <w:tblStylePr w:type="firstRow">
      <w:rPr>
        <w:b/>
        <w:bCs/>
      </w:rPr>
    </w:tblStylePr>
    <w:tblStylePr w:type="lastRow">
      <w:rPr>
        <w:b/>
        <w:bCs/>
      </w:rPr>
      <w:tblPr/>
      <w:tcPr>
        <w:tcBorders>
          <w:top w:val="double" w:sz="4" w:space="0" w:color="BFBFBF" w:themeColor="background1" w:themeShade="BF"/>
        </w:tcBorders>
      </w:tcPr>
    </w:tblStylePr>
    <w:tblStylePr w:type="firstCol">
      <w:rPr>
        <w:b/>
        <w:bCs/>
      </w:rPr>
    </w:tblStylePr>
    <w:tblStylePr w:type="lastCol">
      <w:rPr>
        <w:b/>
        <w:bCs/>
      </w:rPr>
    </w:tblStylePr>
    <w:tblStylePr w:type="band1Vert">
      <w:tblPr/>
      <w:tcPr>
        <w:shd w:val="clear" w:color="auto" w:fill="F2F2F2" w:themeFill="background1" w:themeFillShade="F2"/>
      </w:tcPr>
    </w:tblStylePr>
    <w:tblStylePr w:type="band1Horz">
      <w:tblPr/>
      <w:tcPr>
        <w:shd w:val="clear" w:color="auto" w:fill="F2F2F2" w:themeFill="background1" w:themeFillShade="F2"/>
      </w:tcPr>
    </w:tblStylePr>
  </w:style>
  <w:style w:type="table" w:styleId="PlainTable2">
    <w:name w:val="Plain Table 2"/>
    <w:basedOn w:val="TableNormal"/>
    <w:uiPriority w:val="42"/>
    <w:locked/>
    <w:rsid w:val="00AE79FA"/>
    <w:pPr>
      <w:spacing w:after="0" w:line="240" w:lineRule="auto"/>
    </w:pPr>
    <w:rPr>
      <w:sz w:val="24"/>
    </w:rPr>
    <w:tblPr>
      <w:tblStyleRowBandSize w:val="1"/>
      <w:tblStyleColBandSize w:val="1"/>
      <w:tblBorders>
        <w:top w:val="single" w:sz="4" w:space="0" w:color="696DD4" w:themeColor="text1" w:themeTint="80"/>
        <w:bottom w:val="single" w:sz="4" w:space="0" w:color="696DD4" w:themeColor="text1" w:themeTint="80"/>
      </w:tblBorders>
    </w:tblPr>
    <w:tblStylePr w:type="firstRow">
      <w:rPr>
        <w:b/>
        <w:bCs/>
      </w:rPr>
      <w:tblPr/>
      <w:tcPr>
        <w:tcBorders>
          <w:bottom w:val="single" w:sz="4" w:space="0" w:color="696DD4" w:themeColor="text1" w:themeTint="80"/>
        </w:tcBorders>
      </w:tcPr>
    </w:tblStylePr>
    <w:tblStylePr w:type="lastRow">
      <w:rPr>
        <w:b/>
        <w:bCs/>
      </w:rPr>
      <w:tblPr/>
      <w:tcPr>
        <w:tcBorders>
          <w:top w:val="single" w:sz="4" w:space="0" w:color="696DD4" w:themeColor="text1" w:themeTint="80"/>
        </w:tcBorders>
      </w:tcPr>
    </w:tblStylePr>
    <w:tblStylePr w:type="firstCol">
      <w:rPr>
        <w:b/>
        <w:bCs/>
      </w:rPr>
    </w:tblStylePr>
    <w:tblStylePr w:type="lastCol">
      <w:rPr>
        <w:b/>
        <w:bCs/>
      </w:rPr>
    </w:tblStylePr>
    <w:tblStylePr w:type="band1Vert">
      <w:tblPr/>
      <w:tcPr>
        <w:tcBorders>
          <w:left w:val="single" w:sz="4" w:space="0" w:color="696DD4" w:themeColor="text1" w:themeTint="80"/>
          <w:right w:val="single" w:sz="4" w:space="0" w:color="696DD4" w:themeColor="text1" w:themeTint="80"/>
        </w:tcBorders>
      </w:tcPr>
    </w:tblStylePr>
    <w:tblStylePr w:type="band2Vert">
      <w:tblPr/>
      <w:tcPr>
        <w:tcBorders>
          <w:left w:val="single" w:sz="4" w:space="0" w:color="696DD4" w:themeColor="text1" w:themeTint="80"/>
          <w:right w:val="single" w:sz="4" w:space="0" w:color="696DD4" w:themeColor="text1" w:themeTint="80"/>
        </w:tcBorders>
      </w:tcPr>
    </w:tblStylePr>
    <w:tblStylePr w:type="band1Horz">
      <w:tblPr/>
      <w:tcPr>
        <w:tcBorders>
          <w:top w:val="single" w:sz="4" w:space="0" w:color="696DD4" w:themeColor="text1" w:themeTint="80"/>
          <w:bottom w:val="single" w:sz="4" w:space="0" w:color="696DD4" w:themeColor="text1" w:themeTint="80"/>
        </w:tcBorders>
      </w:tcPr>
    </w:tblStylePr>
  </w:style>
  <w:style w:type="table" w:styleId="PlainTable3">
    <w:name w:val="Plain Table 3"/>
    <w:basedOn w:val="TableNormal"/>
    <w:uiPriority w:val="43"/>
    <w:rsid w:val="00AE79FA"/>
    <w:pPr>
      <w:spacing w:after="0" w:line="240" w:lineRule="auto"/>
    </w:pPr>
    <w:rPr>
      <w:sz w:val="24"/>
    </w:rPr>
    <w:tblPr>
      <w:tblStyleRowBandSize w:val="1"/>
      <w:tblStyleColBandSize w:val="1"/>
    </w:tblPr>
    <w:tblStylePr w:type="firstRow">
      <w:rPr>
        <w:b/>
        <w:bCs/>
        <w:caps/>
      </w:rPr>
      <w:tblPr/>
      <w:tcPr>
        <w:tcBorders>
          <w:bottom w:val="single" w:sz="4" w:space="0" w:color="696DD4" w:themeColor="text1" w:themeTint="80"/>
        </w:tcBorders>
      </w:tcPr>
    </w:tblStylePr>
    <w:tblStylePr w:type="lastRow">
      <w:rPr>
        <w:b/>
        <w:bCs/>
        <w:caps/>
      </w:rPr>
      <w:tblPr/>
      <w:tcPr>
        <w:tcBorders>
          <w:top w:val="nil"/>
        </w:tcBorders>
      </w:tcPr>
    </w:tblStylePr>
    <w:tblStylePr w:type="firstCol">
      <w:rPr>
        <w:b/>
        <w:bCs/>
        <w:caps/>
      </w:rPr>
      <w:tblPr/>
      <w:tcPr>
        <w:tcBorders>
          <w:right w:val="single" w:sz="4" w:space="0" w:color="696DD4" w:themeColor="text1" w:themeTint="80"/>
        </w:tcBorders>
      </w:tcPr>
    </w:tblStylePr>
    <w:tblStylePr w:type="lastCol">
      <w:rPr>
        <w:b/>
        <w:bCs/>
        <w:caps/>
      </w:rPr>
      <w:tblPr/>
      <w:tcPr>
        <w:tcBorders>
          <w:left w:val="nil"/>
        </w:tcBorders>
      </w:tcPr>
    </w:tblStylePr>
    <w:tblStylePr w:type="band1Vert">
      <w:tblPr/>
      <w:tcPr>
        <w:shd w:val="clear" w:color="auto" w:fill="F2F2F2" w:themeFill="background1" w:themeFillShade="F2"/>
      </w:tcPr>
    </w:tblStylePr>
    <w:tblStylePr w:type="band1Horz">
      <w:tblPr/>
      <w:tcPr>
        <w:shd w:val="clear" w:color="auto" w:fill="F2F2F2" w:themeFill="background1" w:themeFillShade="F2"/>
      </w:tcPr>
    </w:tblStylePr>
    <w:tblStylePr w:type="neCell">
      <w:tblPr/>
      <w:tcPr>
        <w:tcBorders>
          <w:left w:val="nil"/>
        </w:tcBorders>
      </w:tcPr>
    </w:tblStylePr>
    <w:tblStylePr w:type="nwCell">
      <w:tblPr/>
      <w:tcPr>
        <w:tcBorders>
          <w:right w:val="nil"/>
        </w:tcBorders>
      </w:tcPr>
    </w:tblStylePr>
  </w:style>
  <w:style w:type="table" w:styleId="PlainTable4">
    <w:name w:val="Plain Table 4"/>
    <w:basedOn w:val="TableNormal"/>
    <w:uiPriority w:val="44"/>
    <w:locked/>
    <w:rsid w:val="00AE79FA"/>
    <w:pPr>
      <w:spacing w:after="0" w:line="240" w:lineRule="auto"/>
    </w:pPr>
    <w:rPr>
      <w:sz w:val="24"/>
    </w:rPr>
    <w:tblPr>
      <w:tblStyleRowBandSize w:val="1"/>
      <w:tblStyleColBandSize w:val="1"/>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F2F2F2" w:themeFill="background1" w:themeFillShade="F2"/>
      </w:tcPr>
    </w:tblStylePr>
    <w:tblStylePr w:type="band1Horz">
      <w:tblPr/>
      <w:tcPr>
        <w:shd w:val="clear" w:color="auto" w:fill="F2F2F2" w:themeFill="background1" w:themeFillShade="F2"/>
      </w:tcPr>
    </w:tblStylePr>
  </w:style>
  <w:style w:type="table" w:styleId="PlainTable5">
    <w:name w:val="Plain Table 5"/>
    <w:basedOn w:val="TableNormal"/>
    <w:uiPriority w:val="45"/>
    <w:locked/>
    <w:rsid w:val="00AE79FA"/>
    <w:pPr>
      <w:spacing w:after="0" w:line="240" w:lineRule="auto"/>
    </w:pPr>
    <w:rPr>
      <w:sz w:val="24"/>
    </w:rPr>
    <w:tblPr>
      <w:tblStyleRowBandSize w:val="1"/>
      <w:tblStyleColBandSize w:val="1"/>
    </w:tblPr>
    <w:tblStylePr w:type="firstRow">
      <w:rPr>
        <w:rFonts w:asciiTheme="majorHAnsi" w:eastAsiaTheme="majorEastAsia" w:hAnsiTheme="majorHAnsi" w:cstheme="majorBidi"/>
        <w:i/>
        <w:iCs/>
        <w:sz w:val="26"/>
      </w:rPr>
      <w:tblPr/>
      <w:tcPr>
        <w:tcBorders>
          <w:bottom w:val="single" w:sz="4" w:space="0" w:color="696DD4" w:themeColor="text1" w:themeTint="80"/>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696DD4" w:themeColor="text1" w:themeTint="80"/>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696DD4" w:themeColor="text1" w:themeTint="80"/>
        </w:tcBorders>
        <w:shd w:val="clear" w:color="auto" w:fill="FFFFFF" w:themeFill="background1"/>
      </w:tcPr>
    </w:tblStylePr>
    <w:tblStylePr w:type="lastCol">
      <w:rPr>
        <w:rFonts w:asciiTheme="majorHAnsi" w:eastAsiaTheme="majorEastAsia" w:hAnsiTheme="majorHAnsi" w:cstheme="majorBidi"/>
        <w:i/>
        <w:iCs/>
        <w:sz w:val="26"/>
      </w:rPr>
      <w:tblPr/>
      <w:tcPr>
        <w:tcBorders>
          <w:left w:val="single" w:sz="4" w:space="0" w:color="696DD4" w:themeColor="text1" w:themeTint="80"/>
        </w:tcBorders>
        <w:shd w:val="clear" w:color="auto" w:fill="FFFFFF" w:themeFill="background1"/>
      </w:tcPr>
    </w:tblStylePr>
    <w:tblStylePr w:type="band1Vert">
      <w:tblPr/>
      <w:tcPr>
        <w:shd w:val="clear" w:color="auto" w:fill="F2F2F2" w:themeFill="background1" w:themeFillShade="F2"/>
      </w:tcPr>
    </w:tblStylePr>
    <w:tblStylePr w:type="band1Horz">
      <w:tblPr/>
      <w:tcPr>
        <w:shd w:val="clear" w:color="auto" w:fill="F2F2F2" w:themeFill="background1" w:themeFillShade="F2"/>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table" w:styleId="GridTable1Light">
    <w:name w:val="Grid Table 1 Light"/>
    <w:basedOn w:val="TableNormal"/>
    <w:uiPriority w:val="46"/>
    <w:rsid w:val="00AE79FA"/>
    <w:pPr>
      <w:spacing w:after="0" w:line="240" w:lineRule="auto"/>
    </w:pPr>
    <w:rPr>
      <w:sz w:val="24"/>
    </w:rPr>
    <w:tblPr>
      <w:tblStyleRowBandSize w:val="1"/>
      <w:tblStyleColBandSize w:val="1"/>
      <w:tblBorders>
        <w:top w:val="single" w:sz="4" w:space="0" w:color="878ADD" w:themeColor="text1" w:themeTint="66"/>
        <w:left w:val="single" w:sz="4" w:space="0" w:color="878ADD" w:themeColor="text1" w:themeTint="66"/>
        <w:bottom w:val="single" w:sz="4" w:space="0" w:color="878ADD" w:themeColor="text1" w:themeTint="66"/>
        <w:right w:val="single" w:sz="4" w:space="0" w:color="878ADD" w:themeColor="text1" w:themeTint="66"/>
        <w:insideH w:val="single" w:sz="4" w:space="0" w:color="878ADD" w:themeColor="text1" w:themeTint="66"/>
        <w:insideV w:val="single" w:sz="4" w:space="0" w:color="878ADD" w:themeColor="text1" w:themeTint="66"/>
      </w:tblBorders>
    </w:tblPr>
    <w:tblStylePr w:type="firstRow">
      <w:rPr>
        <w:b/>
        <w:bCs/>
      </w:rPr>
      <w:tblPr/>
      <w:tcPr>
        <w:tcBorders>
          <w:bottom w:val="single" w:sz="12" w:space="0" w:color="4B50CC" w:themeColor="text1" w:themeTint="99"/>
        </w:tcBorders>
      </w:tcPr>
    </w:tblStylePr>
    <w:tblStylePr w:type="lastRow">
      <w:rPr>
        <w:b/>
        <w:bCs/>
      </w:rPr>
      <w:tblPr/>
      <w:tcPr>
        <w:tcBorders>
          <w:top w:val="double" w:sz="2" w:space="0" w:color="4B50CC" w:themeColor="text1" w:themeTint="99"/>
        </w:tcBorders>
      </w:tcPr>
    </w:tblStylePr>
    <w:tblStylePr w:type="firstCol">
      <w:rPr>
        <w:b/>
        <w:bCs/>
      </w:rPr>
    </w:tblStylePr>
    <w:tblStylePr w:type="lastCol">
      <w:rPr>
        <w:b/>
        <w:bCs/>
      </w:rPr>
    </w:tblStylePr>
  </w:style>
  <w:style w:type="table" w:styleId="GridTable1Light-Accent1">
    <w:name w:val="Grid Table 1 Light Accent 1"/>
    <w:basedOn w:val="TableNormal"/>
    <w:uiPriority w:val="46"/>
    <w:locked/>
    <w:rsid w:val="00AE79FA"/>
    <w:pPr>
      <w:spacing w:after="0" w:line="240" w:lineRule="auto"/>
    </w:pPr>
    <w:rPr>
      <w:sz w:val="24"/>
    </w:rPr>
    <w:tblPr>
      <w:tblStyleRowBandSize w:val="1"/>
      <w:tblStyleColBandSize w:val="1"/>
      <w:tblBorders>
        <w:top w:val="single" w:sz="4" w:space="0" w:color="878ADD" w:themeColor="accent1" w:themeTint="66"/>
        <w:left w:val="single" w:sz="4" w:space="0" w:color="878ADD" w:themeColor="accent1" w:themeTint="66"/>
        <w:bottom w:val="single" w:sz="4" w:space="0" w:color="878ADD" w:themeColor="accent1" w:themeTint="66"/>
        <w:right w:val="single" w:sz="4" w:space="0" w:color="878ADD" w:themeColor="accent1" w:themeTint="66"/>
        <w:insideH w:val="single" w:sz="4" w:space="0" w:color="878ADD" w:themeColor="accent1" w:themeTint="66"/>
        <w:insideV w:val="single" w:sz="4" w:space="0" w:color="878ADD" w:themeColor="accent1" w:themeTint="66"/>
      </w:tblBorders>
    </w:tblPr>
    <w:tblStylePr w:type="firstRow">
      <w:rPr>
        <w:b/>
        <w:bCs/>
      </w:rPr>
      <w:tblPr/>
      <w:tcPr>
        <w:tcBorders>
          <w:bottom w:val="single" w:sz="12" w:space="0" w:color="4B50CC" w:themeColor="accent1" w:themeTint="99"/>
        </w:tcBorders>
      </w:tcPr>
    </w:tblStylePr>
    <w:tblStylePr w:type="lastRow">
      <w:rPr>
        <w:b/>
        <w:bCs/>
      </w:rPr>
      <w:tblPr/>
      <w:tcPr>
        <w:tcBorders>
          <w:top w:val="double" w:sz="2" w:space="0" w:color="4B50CC" w:themeColor="accent1" w:themeTint="99"/>
        </w:tcBorders>
      </w:tcPr>
    </w:tblStylePr>
    <w:tblStylePr w:type="firstCol">
      <w:rPr>
        <w:b/>
        <w:bCs/>
      </w:rPr>
    </w:tblStylePr>
    <w:tblStylePr w:type="lastCol">
      <w:rPr>
        <w:b/>
        <w:bCs/>
      </w:rPr>
    </w:tblStylePr>
  </w:style>
  <w:style w:type="table" w:styleId="GridTable1Light-Accent2">
    <w:name w:val="Grid Table 1 Light Accent 2"/>
    <w:basedOn w:val="TableNormal"/>
    <w:uiPriority w:val="46"/>
    <w:locked/>
    <w:rsid w:val="00AE79FA"/>
    <w:pPr>
      <w:spacing w:after="0" w:line="240" w:lineRule="auto"/>
    </w:pPr>
    <w:rPr>
      <w:sz w:val="24"/>
    </w:rPr>
    <w:tblPr>
      <w:tblStyleRowBandSize w:val="1"/>
      <w:tblStyleColBandSize w:val="1"/>
      <w:tblBorders>
        <w:top w:val="single" w:sz="4" w:space="0" w:color="90BCFB" w:themeColor="accent2" w:themeTint="66"/>
        <w:left w:val="single" w:sz="4" w:space="0" w:color="90BCFB" w:themeColor="accent2" w:themeTint="66"/>
        <w:bottom w:val="single" w:sz="4" w:space="0" w:color="90BCFB" w:themeColor="accent2" w:themeTint="66"/>
        <w:right w:val="single" w:sz="4" w:space="0" w:color="90BCFB" w:themeColor="accent2" w:themeTint="66"/>
        <w:insideH w:val="single" w:sz="4" w:space="0" w:color="90BCFB" w:themeColor="accent2" w:themeTint="66"/>
        <w:insideV w:val="single" w:sz="4" w:space="0" w:color="90BCFB" w:themeColor="accent2" w:themeTint="66"/>
      </w:tblBorders>
    </w:tblPr>
    <w:tblStylePr w:type="firstRow">
      <w:rPr>
        <w:b/>
        <w:bCs/>
      </w:rPr>
      <w:tblPr/>
      <w:tcPr>
        <w:tcBorders>
          <w:bottom w:val="single" w:sz="12" w:space="0" w:color="599AF9" w:themeColor="accent2" w:themeTint="99"/>
        </w:tcBorders>
      </w:tcPr>
    </w:tblStylePr>
    <w:tblStylePr w:type="lastRow">
      <w:rPr>
        <w:b/>
        <w:bCs/>
      </w:rPr>
      <w:tblPr/>
      <w:tcPr>
        <w:tcBorders>
          <w:top w:val="double" w:sz="2" w:space="0" w:color="599AF9" w:themeColor="accent2" w:themeTint="99"/>
        </w:tcBorders>
      </w:tcPr>
    </w:tblStylePr>
    <w:tblStylePr w:type="firstCol">
      <w:rPr>
        <w:b/>
        <w:bCs/>
      </w:rPr>
    </w:tblStylePr>
    <w:tblStylePr w:type="lastCol">
      <w:rPr>
        <w:b/>
        <w:bCs/>
      </w:rPr>
    </w:tblStylePr>
  </w:style>
  <w:style w:type="table" w:styleId="ListTable3">
    <w:name w:val="List Table 3"/>
    <w:basedOn w:val="TableNormal"/>
    <w:uiPriority w:val="48"/>
    <w:rsid w:val="00A85B06"/>
    <w:pPr>
      <w:spacing w:after="0" w:line="240" w:lineRule="auto"/>
    </w:pPr>
    <w:tblPr>
      <w:tblStyleRowBandSize w:val="1"/>
      <w:tblStyleColBandSize w:val="1"/>
      <w:tblBorders>
        <w:top w:val="single" w:sz="4" w:space="0" w:color="1C1F63" w:themeColor="text1"/>
        <w:left w:val="single" w:sz="4" w:space="0" w:color="1C1F63" w:themeColor="text1"/>
        <w:bottom w:val="single" w:sz="4" w:space="0" w:color="1C1F63" w:themeColor="text1"/>
        <w:right w:val="single" w:sz="4" w:space="0" w:color="1C1F63" w:themeColor="text1"/>
      </w:tblBorders>
    </w:tblPr>
    <w:tblStylePr w:type="firstRow">
      <w:rPr>
        <w:b/>
        <w:bCs/>
        <w:color w:val="FFFFFF" w:themeColor="background1"/>
      </w:rPr>
      <w:tblPr/>
      <w:tcPr>
        <w:shd w:val="clear" w:color="auto" w:fill="1C1F63" w:themeFill="text1"/>
      </w:tcPr>
    </w:tblStylePr>
    <w:tblStylePr w:type="lastRow">
      <w:rPr>
        <w:b/>
        <w:bCs/>
      </w:rPr>
      <w:tblPr/>
      <w:tcPr>
        <w:tcBorders>
          <w:top w:val="double" w:sz="4" w:space="0" w:color="1C1F63" w:themeColor="text1"/>
        </w:tcBorders>
        <w:shd w:val="clear" w:color="auto" w:fill="FFFFFF" w:themeFill="background1"/>
      </w:tcPr>
    </w:tblStylePr>
    <w:tblStylePr w:type="firstCol">
      <w:rPr>
        <w:b/>
        <w:bCs/>
      </w:rPr>
      <w:tblPr/>
      <w:tcPr>
        <w:tcBorders>
          <w:right w:val="nil"/>
        </w:tcBorders>
        <w:shd w:val="clear" w:color="auto" w:fill="FFFFFF" w:themeFill="background1"/>
      </w:tcPr>
    </w:tblStylePr>
    <w:tblStylePr w:type="lastCol">
      <w:rPr>
        <w:b/>
        <w:bCs/>
      </w:rPr>
      <w:tblPr/>
      <w:tcPr>
        <w:tcBorders>
          <w:left w:val="nil"/>
        </w:tcBorders>
        <w:shd w:val="clear" w:color="auto" w:fill="FFFFFF" w:themeFill="background1"/>
      </w:tcPr>
    </w:tblStylePr>
    <w:tblStylePr w:type="band1Vert">
      <w:tblPr/>
      <w:tcPr>
        <w:tcBorders>
          <w:left w:val="single" w:sz="4" w:space="0" w:color="1C1F63" w:themeColor="text1"/>
          <w:right w:val="single" w:sz="4" w:space="0" w:color="1C1F63" w:themeColor="text1"/>
        </w:tcBorders>
      </w:tcPr>
    </w:tblStylePr>
    <w:tblStylePr w:type="band1Horz">
      <w:tblPr/>
      <w:tcPr>
        <w:tcBorders>
          <w:top w:val="single" w:sz="4" w:space="0" w:color="1C1F63" w:themeColor="text1"/>
          <w:bottom w:val="single" w:sz="4" w:space="0" w:color="1C1F63" w:themeColor="text1"/>
          <w:insideH w:val="nil"/>
        </w:tcBorders>
      </w:tcPr>
    </w:tblStylePr>
    <w:tblStylePr w:type="neCell">
      <w:tblPr/>
      <w:tcPr>
        <w:tcBorders>
          <w:left w:val="nil"/>
          <w:bottom w:val="nil"/>
        </w:tcBorders>
      </w:tcPr>
    </w:tblStylePr>
    <w:tblStylePr w:type="nwCell">
      <w:tblPr/>
      <w:tcPr>
        <w:tcBorders>
          <w:bottom w:val="nil"/>
          <w:right w:val="nil"/>
        </w:tcBorders>
      </w:tcPr>
    </w:tblStylePr>
    <w:tblStylePr w:type="seCell">
      <w:tblPr/>
      <w:tcPr>
        <w:tcBorders>
          <w:top w:val="double" w:sz="4" w:space="0" w:color="1C1F63" w:themeColor="text1"/>
          <w:left w:val="nil"/>
        </w:tcBorders>
      </w:tcPr>
    </w:tblStylePr>
    <w:tblStylePr w:type="swCell">
      <w:tblPr/>
      <w:tcPr>
        <w:tcBorders>
          <w:top w:val="double" w:sz="4" w:space="0" w:color="1C1F63" w:themeColor="text1"/>
          <w:right w:val="nil"/>
        </w:tcBorders>
      </w:tcPr>
    </w:tblStylePr>
  </w:style>
  <w:style w:type="table" w:styleId="ListTable3-Accent1">
    <w:name w:val="List Table 3 Accent 1"/>
    <w:basedOn w:val="TableNormal"/>
    <w:uiPriority w:val="48"/>
    <w:locked/>
    <w:rsid w:val="00A85B06"/>
    <w:pPr>
      <w:spacing w:after="0" w:line="240" w:lineRule="auto"/>
    </w:pPr>
    <w:tblPr>
      <w:tblStyleRowBandSize w:val="1"/>
      <w:tblStyleColBandSize w:val="1"/>
      <w:tblBorders>
        <w:top w:val="single" w:sz="4" w:space="0" w:color="1C1F63" w:themeColor="accent1"/>
        <w:left w:val="single" w:sz="4" w:space="0" w:color="1C1F63" w:themeColor="accent1"/>
        <w:bottom w:val="single" w:sz="4" w:space="0" w:color="1C1F63" w:themeColor="accent1"/>
        <w:right w:val="single" w:sz="4" w:space="0" w:color="1C1F63" w:themeColor="accent1"/>
      </w:tblBorders>
    </w:tblPr>
    <w:tblStylePr w:type="firstRow">
      <w:rPr>
        <w:b/>
        <w:bCs/>
        <w:color w:val="FFFFFF" w:themeColor="background1"/>
      </w:rPr>
      <w:tblPr/>
      <w:tcPr>
        <w:shd w:val="clear" w:color="auto" w:fill="1C1F63" w:themeFill="accent1"/>
      </w:tcPr>
    </w:tblStylePr>
    <w:tblStylePr w:type="lastRow">
      <w:rPr>
        <w:b/>
        <w:bCs/>
      </w:rPr>
      <w:tblPr/>
      <w:tcPr>
        <w:tcBorders>
          <w:top w:val="double" w:sz="4" w:space="0" w:color="1C1F63" w:themeColor="accent1"/>
        </w:tcBorders>
        <w:shd w:val="clear" w:color="auto" w:fill="FFFFFF" w:themeFill="background1"/>
      </w:tcPr>
    </w:tblStylePr>
    <w:tblStylePr w:type="firstCol">
      <w:rPr>
        <w:b/>
        <w:bCs/>
      </w:rPr>
      <w:tblPr/>
      <w:tcPr>
        <w:tcBorders>
          <w:right w:val="nil"/>
        </w:tcBorders>
        <w:shd w:val="clear" w:color="auto" w:fill="FFFFFF" w:themeFill="background1"/>
      </w:tcPr>
    </w:tblStylePr>
    <w:tblStylePr w:type="lastCol">
      <w:rPr>
        <w:b/>
        <w:bCs/>
      </w:rPr>
      <w:tblPr/>
      <w:tcPr>
        <w:tcBorders>
          <w:left w:val="nil"/>
        </w:tcBorders>
        <w:shd w:val="clear" w:color="auto" w:fill="FFFFFF" w:themeFill="background1"/>
      </w:tcPr>
    </w:tblStylePr>
    <w:tblStylePr w:type="band1Vert">
      <w:tblPr/>
      <w:tcPr>
        <w:tcBorders>
          <w:left w:val="single" w:sz="4" w:space="0" w:color="1C1F63" w:themeColor="accent1"/>
          <w:right w:val="single" w:sz="4" w:space="0" w:color="1C1F63" w:themeColor="accent1"/>
        </w:tcBorders>
      </w:tcPr>
    </w:tblStylePr>
    <w:tblStylePr w:type="band1Horz">
      <w:tblPr/>
      <w:tcPr>
        <w:tcBorders>
          <w:top w:val="single" w:sz="4" w:space="0" w:color="1C1F63" w:themeColor="accent1"/>
          <w:bottom w:val="single" w:sz="4" w:space="0" w:color="1C1F63" w:themeColor="accent1"/>
          <w:insideH w:val="nil"/>
        </w:tcBorders>
      </w:tcPr>
    </w:tblStylePr>
    <w:tblStylePr w:type="neCell">
      <w:tblPr/>
      <w:tcPr>
        <w:tcBorders>
          <w:left w:val="nil"/>
          <w:bottom w:val="nil"/>
        </w:tcBorders>
      </w:tcPr>
    </w:tblStylePr>
    <w:tblStylePr w:type="nwCell">
      <w:tblPr/>
      <w:tcPr>
        <w:tcBorders>
          <w:bottom w:val="nil"/>
          <w:right w:val="nil"/>
        </w:tcBorders>
      </w:tcPr>
    </w:tblStylePr>
    <w:tblStylePr w:type="seCell">
      <w:tblPr/>
      <w:tcPr>
        <w:tcBorders>
          <w:top w:val="double" w:sz="4" w:space="0" w:color="1C1F63" w:themeColor="accent1"/>
          <w:left w:val="nil"/>
        </w:tcBorders>
      </w:tcPr>
    </w:tblStylePr>
    <w:tblStylePr w:type="swCell">
      <w:tblPr/>
      <w:tcPr>
        <w:tcBorders>
          <w:top w:val="double" w:sz="4" w:space="0" w:color="1C1F63" w:themeColor="accent1"/>
          <w:right w:val="nil"/>
        </w:tcBorders>
      </w:tcPr>
    </w:tblStylePr>
  </w:style>
  <w:style w:type="table" w:styleId="ListTable3-Accent2">
    <w:name w:val="List Table 3 Accent 2"/>
    <w:basedOn w:val="TableNormal"/>
    <w:uiPriority w:val="48"/>
    <w:locked/>
    <w:rsid w:val="00A85B06"/>
    <w:pPr>
      <w:spacing w:after="0" w:line="240" w:lineRule="auto"/>
    </w:pPr>
    <w:tblPr>
      <w:tblStyleRowBandSize w:val="1"/>
      <w:tblStyleColBandSize w:val="1"/>
      <w:tblBorders>
        <w:top w:val="single" w:sz="4" w:space="0" w:color="075EDB" w:themeColor="accent2"/>
        <w:left w:val="single" w:sz="4" w:space="0" w:color="075EDB" w:themeColor="accent2"/>
        <w:bottom w:val="single" w:sz="4" w:space="0" w:color="075EDB" w:themeColor="accent2"/>
        <w:right w:val="single" w:sz="4" w:space="0" w:color="075EDB" w:themeColor="accent2"/>
      </w:tblBorders>
    </w:tblPr>
    <w:tblStylePr w:type="firstRow">
      <w:rPr>
        <w:b/>
        <w:bCs/>
        <w:color w:val="FFFFFF" w:themeColor="background1"/>
      </w:rPr>
      <w:tblPr/>
      <w:tcPr>
        <w:shd w:val="clear" w:color="auto" w:fill="075EDB" w:themeFill="accent2"/>
      </w:tcPr>
    </w:tblStylePr>
    <w:tblStylePr w:type="lastRow">
      <w:rPr>
        <w:b/>
        <w:bCs/>
      </w:rPr>
      <w:tblPr/>
      <w:tcPr>
        <w:tcBorders>
          <w:top w:val="double" w:sz="4" w:space="0" w:color="075EDB" w:themeColor="accent2"/>
        </w:tcBorders>
        <w:shd w:val="clear" w:color="auto" w:fill="FFFFFF" w:themeFill="background1"/>
      </w:tcPr>
    </w:tblStylePr>
    <w:tblStylePr w:type="firstCol">
      <w:rPr>
        <w:b/>
        <w:bCs/>
      </w:rPr>
      <w:tblPr/>
      <w:tcPr>
        <w:tcBorders>
          <w:right w:val="nil"/>
        </w:tcBorders>
        <w:shd w:val="clear" w:color="auto" w:fill="FFFFFF" w:themeFill="background1"/>
      </w:tcPr>
    </w:tblStylePr>
    <w:tblStylePr w:type="lastCol">
      <w:rPr>
        <w:b/>
        <w:bCs/>
      </w:rPr>
      <w:tblPr/>
      <w:tcPr>
        <w:tcBorders>
          <w:left w:val="nil"/>
        </w:tcBorders>
        <w:shd w:val="clear" w:color="auto" w:fill="FFFFFF" w:themeFill="background1"/>
      </w:tcPr>
    </w:tblStylePr>
    <w:tblStylePr w:type="band1Vert">
      <w:tblPr/>
      <w:tcPr>
        <w:tcBorders>
          <w:left w:val="single" w:sz="4" w:space="0" w:color="075EDB" w:themeColor="accent2"/>
          <w:right w:val="single" w:sz="4" w:space="0" w:color="075EDB" w:themeColor="accent2"/>
        </w:tcBorders>
      </w:tcPr>
    </w:tblStylePr>
    <w:tblStylePr w:type="band1Horz">
      <w:tblPr/>
      <w:tcPr>
        <w:tcBorders>
          <w:top w:val="single" w:sz="4" w:space="0" w:color="075EDB" w:themeColor="accent2"/>
          <w:bottom w:val="single" w:sz="4" w:space="0" w:color="075EDB" w:themeColor="accent2"/>
          <w:insideH w:val="nil"/>
        </w:tcBorders>
      </w:tcPr>
    </w:tblStylePr>
    <w:tblStylePr w:type="neCell">
      <w:tblPr/>
      <w:tcPr>
        <w:tcBorders>
          <w:left w:val="nil"/>
          <w:bottom w:val="nil"/>
        </w:tcBorders>
      </w:tcPr>
    </w:tblStylePr>
    <w:tblStylePr w:type="nwCell">
      <w:tblPr/>
      <w:tcPr>
        <w:tcBorders>
          <w:bottom w:val="nil"/>
          <w:right w:val="nil"/>
        </w:tcBorders>
      </w:tcPr>
    </w:tblStylePr>
    <w:tblStylePr w:type="seCell">
      <w:tblPr/>
      <w:tcPr>
        <w:tcBorders>
          <w:top w:val="double" w:sz="4" w:space="0" w:color="075EDB" w:themeColor="accent2"/>
          <w:left w:val="nil"/>
        </w:tcBorders>
      </w:tcPr>
    </w:tblStylePr>
    <w:tblStylePr w:type="swCell">
      <w:tblPr/>
      <w:tcPr>
        <w:tcBorders>
          <w:top w:val="double" w:sz="4" w:space="0" w:color="075EDB" w:themeColor="accent2"/>
          <w:right w:val="nil"/>
        </w:tcBorders>
      </w:tcPr>
    </w:tblStylePr>
  </w:style>
  <w:style w:type="table" w:styleId="ListTable3-Accent3">
    <w:name w:val="List Table 3 Accent 3"/>
    <w:basedOn w:val="TableNormal"/>
    <w:uiPriority w:val="48"/>
    <w:locked/>
    <w:rsid w:val="00A85B06"/>
    <w:pPr>
      <w:spacing w:after="0" w:line="240" w:lineRule="auto"/>
    </w:pPr>
    <w:tblPr>
      <w:tblStyleRowBandSize w:val="1"/>
      <w:tblStyleColBandSize w:val="1"/>
      <w:tblBorders>
        <w:top w:val="single" w:sz="4" w:space="0" w:color="1C1F63" w:themeColor="accent3"/>
        <w:left w:val="single" w:sz="4" w:space="0" w:color="1C1F63" w:themeColor="accent3"/>
        <w:bottom w:val="single" w:sz="4" w:space="0" w:color="1C1F63" w:themeColor="accent3"/>
        <w:right w:val="single" w:sz="4" w:space="0" w:color="1C1F63" w:themeColor="accent3"/>
      </w:tblBorders>
    </w:tblPr>
    <w:tblStylePr w:type="firstRow">
      <w:rPr>
        <w:b/>
        <w:bCs/>
        <w:color w:val="FFFFFF" w:themeColor="background1"/>
      </w:rPr>
      <w:tblPr/>
      <w:tcPr>
        <w:shd w:val="clear" w:color="auto" w:fill="1C1F63" w:themeFill="accent3"/>
      </w:tcPr>
    </w:tblStylePr>
    <w:tblStylePr w:type="lastRow">
      <w:rPr>
        <w:b/>
        <w:bCs/>
      </w:rPr>
      <w:tblPr/>
      <w:tcPr>
        <w:tcBorders>
          <w:top w:val="double" w:sz="4" w:space="0" w:color="1C1F63" w:themeColor="accent3"/>
        </w:tcBorders>
        <w:shd w:val="clear" w:color="auto" w:fill="FFFFFF" w:themeFill="background1"/>
      </w:tcPr>
    </w:tblStylePr>
    <w:tblStylePr w:type="firstCol">
      <w:rPr>
        <w:b/>
        <w:bCs/>
      </w:rPr>
      <w:tblPr/>
      <w:tcPr>
        <w:tcBorders>
          <w:right w:val="nil"/>
        </w:tcBorders>
        <w:shd w:val="clear" w:color="auto" w:fill="FFFFFF" w:themeFill="background1"/>
      </w:tcPr>
    </w:tblStylePr>
    <w:tblStylePr w:type="lastCol">
      <w:rPr>
        <w:b/>
        <w:bCs/>
      </w:rPr>
      <w:tblPr/>
      <w:tcPr>
        <w:tcBorders>
          <w:left w:val="nil"/>
        </w:tcBorders>
        <w:shd w:val="clear" w:color="auto" w:fill="FFFFFF" w:themeFill="background1"/>
      </w:tcPr>
    </w:tblStylePr>
    <w:tblStylePr w:type="band1Vert">
      <w:tblPr/>
      <w:tcPr>
        <w:tcBorders>
          <w:left w:val="single" w:sz="4" w:space="0" w:color="1C1F63" w:themeColor="accent3"/>
          <w:right w:val="single" w:sz="4" w:space="0" w:color="1C1F63" w:themeColor="accent3"/>
        </w:tcBorders>
      </w:tcPr>
    </w:tblStylePr>
    <w:tblStylePr w:type="band1Horz">
      <w:tblPr/>
      <w:tcPr>
        <w:tcBorders>
          <w:top w:val="single" w:sz="4" w:space="0" w:color="1C1F63" w:themeColor="accent3"/>
          <w:bottom w:val="single" w:sz="4" w:space="0" w:color="1C1F63" w:themeColor="accent3"/>
          <w:insideH w:val="nil"/>
        </w:tcBorders>
      </w:tcPr>
    </w:tblStylePr>
    <w:tblStylePr w:type="neCell">
      <w:tblPr/>
      <w:tcPr>
        <w:tcBorders>
          <w:left w:val="nil"/>
          <w:bottom w:val="nil"/>
        </w:tcBorders>
      </w:tcPr>
    </w:tblStylePr>
    <w:tblStylePr w:type="nwCell">
      <w:tblPr/>
      <w:tcPr>
        <w:tcBorders>
          <w:bottom w:val="nil"/>
          <w:right w:val="nil"/>
        </w:tcBorders>
      </w:tcPr>
    </w:tblStylePr>
    <w:tblStylePr w:type="seCell">
      <w:tblPr/>
      <w:tcPr>
        <w:tcBorders>
          <w:top w:val="double" w:sz="4" w:space="0" w:color="1C1F63" w:themeColor="accent3"/>
          <w:left w:val="nil"/>
        </w:tcBorders>
      </w:tcPr>
    </w:tblStylePr>
    <w:tblStylePr w:type="swCell">
      <w:tblPr/>
      <w:tcPr>
        <w:tcBorders>
          <w:top w:val="double" w:sz="4" w:space="0" w:color="1C1F63" w:themeColor="accent3"/>
          <w:right w:val="nil"/>
        </w:tcBorders>
      </w:tcPr>
    </w:tblStylePr>
  </w:style>
  <w:style w:type="table" w:styleId="ListTable3-Accent4">
    <w:name w:val="List Table 3 Accent 4"/>
    <w:basedOn w:val="TableNormal"/>
    <w:uiPriority w:val="48"/>
    <w:locked/>
    <w:rsid w:val="00A85B06"/>
    <w:pPr>
      <w:spacing w:after="0" w:line="240" w:lineRule="auto"/>
    </w:pPr>
    <w:tblPr>
      <w:tblStyleRowBandSize w:val="1"/>
      <w:tblStyleColBandSize w:val="1"/>
      <w:tblBorders>
        <w:top w:val="single" w:sz="4" w:space="0" w:color="075EDB" w:themeColor="accent4"/>
        <w:left w:val="single" w:sz="4" w:space="0" w:color="075EDB" w:themeColor="accent4"/>
        <w:bottom w:val="single" w:sz="4" w:space="0" w:color="075EDB" w:themeColor="accent4"/>
        <w:right w:val="single" w:sz="4" w:space="0" w:color="075EDB" w:themeColor="accent4"/>
      </w:tblBorders>
    </w:tblPr>
    <w:tblStylePr w:type="firstRow">
      <w:rPr>
        <w:b/>
        <w:bCs/>
        <w:color w:val="FFFFFF" w:themeColor="background1"/>
      </w:rPr>
      <w:tblPr/>
      <w:tcPr>
        <w:shd w:val="clear" w:color="auto" w:fill="075EDB" w:themeFill="accent4"/>
      </w:tcPr>
    </w:tblStylePr>
    <w:tblStylePr w:type="lastRow">
      <w:rPr>
        <w:b/>
        <w:bCs/>
      </w:rPr>
      <w:tblPr/>
      <w:tcPr>
        <w:tcBorders>
          <w:top w:val="double" w:sz="4" w:space="0" w:color="075EDB" w:themeColor="accent4"/>
        </w:tcBorders>
        <w:shd w:val="clear" w:color="auto" w:fill="FFFFFF" w:themeFill="background1"/>
      </w:tcPr>
    </w:tblStylePr>
    <w:tblStylePr w:type="firstCol">
      <w:rPr>
        <w:b/>
        <w:bCs/>
      </w:rPr>
      <w:tblPr/>
      <w:tcPr>
        <w:tcBorders>
          <w:right w:val="nil"/>
        </w:tcBorders>
        <w:shd w:val="clear" w:color="auto" w:fill="FFFFFF" w:themeFill="background1"/>
      </w:tcPr>
    </w:tblStylePr>
    <w:tblStylePr w:type="lastCol">
      <w:rPr>
        <w:b/>
        <w:bCs/>
      </w:rPr>
      <w:tblPr/>
      <w:tcPr>
        <w:tcBorders>
          <w:left w:val="nil"/>
        </w:tcBorders>
        <w:shd w:val="clear" w:color="auto" w:fill="FFFFFF" w:themeFill="background1"/>
      </w:tcPr>
    </w:tblStylePr>
    <w:tblStylePr w:type="band1Vert">
      <w:tblPr/>
      <w:tcPr>
        <w:tcBorders>
          <w:left w:val="single" w:sz="4" w:space="0" w:color="075EDB" w:themeColor="accent4"/>
          <w:right w:val="single" w:sz="4" w:space="0" w:color="075EDB" w:themeColor="accent4"/>
        </w:tcBorders>
      </w:tcPr>
    </w:tblStylePr>
    <w:tblStylePr w:type="band1Horz">
      <w:tblPr/>
      <w:tcPr>
        <w:tcBorders>
          <w:top w:val="single" w:sz="4" w:space="0" w:color="075EDB" w:themeColor="accent4"/>
          <w:bottom w:val="single" w:sz="4" w:space="0" w:color="075EDB" w:themeColor="accent4"/>
          <w:insideH w:val="nil"/>
        </w:tcBorders>
      </w:tcPr>
    </w:tblStylePr>
    <w:tblStylePr w:type="neCell">
      <w:tblPr/>
      <w:tcPr>
        <w:tcBorders>
          <w:left w:val="nil"/>
          <w:bottom w:val="nil"/>
        </w:tcBorders>
      </w:tcPr>
    </w:tblStylePr>
    <w:tblStylePr w:type="nwCell">
      <w:tblPr/>
      <w:tcPr>
        <w:tcBorders>
          <w:bottom w:val="nil"/>
          <w:right w:val="nil"/>
        </w:tcBorders>
      </w:tcPr>
    </w:tblStylePr>
    <w:tblStylePr w:type="seCell">
      <w:tblPr/>
      <w:tcPr>
        <w:tcBorders>
          <w:top w:val="double" w:sz="4" w:space="0" w:color="075EDB" w:themeColor="accent4"/>
          <w:left w:val="nil"/>
        </w:tcBorders>
      </w:tcPr>
    </w:tblStylePr>
    <w:tblStylePr w:type="swCell">
      <w:tblPr/>
      <w:tcPr>
        <w:tcBorders>
          <w:top w:val="double" w:sz="4" w:space="0" w:color="075EDB" w:themeColor="accent4"/>
          <w:right w:val="nil"/>
        </w:tcBorders>
      </w:tcPr>
    </w:tblStylePr>
  </w:style>
  <w:style w:type="table" w:styleId="GridTable2">
    <w:name w:val="Grid Table 2"/>
    <w:basedOn w:val="TableNormal"/>
    <w:uiPriority w:val="47"/>
    <w:locked/>
    <w:rsid w:val="00A85B06"/>
    <w:pPr>
      <w:spacing w:after="0" w:line="240" w:lineRule="auto"/>
    </w:pPr>
    <w:tblPr>
      <w:tblStyleRowBandSize w:val="1"/>
      <w:tblStyleColBandSize w:val="1"/>
      <w:tblBorders>
        <w:top w:val="single" w:sz="2" w:space="0" w:color="4B50CC" w:themeColor="text1" w:themeTint="99"/>
        <w:bottom w:val="single" w:sz="2" w:space="0" w:color="4B50CC" w:themeColor="text1" w:themeTint="99"/>
        <w:insideH w:val="single" w:sz="2" w:space="0" w:color="4B50CC" w:themeColor="text1" w:themeTint="99"/>
        <w:insideV w:val="single" w:sz="2" w:space="0" w:color="4B50CC" w:themeColor="text1" w:themeTint="99"/>
      </w:tblBorders>
    </w:tblPr>
    <w:tblStylePr w:type="firstRow">
      <w:rPr>
        <w:b/>
        <w:bCs/>
      </w:rPr>
      <w:tblPr/>
      <w:tcPr>
        <w:tcBorders>
          <w:top w:val="nil"/>
          <w:bottom w:val="single" w:sz="12" w:space="0" w:color="4B50CC" w:themeColor="text1" w:themeTint="99"/>
          <w:insideH w:val="nil"/>
          <w:insideV w:val="nil"/>
        </w:tcBorders>
        <w:shd w:val="clear" w:color="auto" w:fill="FFFFFF" w:themeFill="background1"/>
      </w:tcPr>
    </w:tblStylePr>
    <w:tblStylePr w:type="lastRow">
      <w:rPr>
        <w:b/>
        <w:bCs/>
      </w:rPr>
      <w:tblPr/>
      <w:tcPr>
        <w:tcBorders>
          <w:top w:val="double" w:sz="2" w:space="0" w:color="4B50CC" w:themeColor="text1" w:themeTint="99"/>
          <w:bottom w:val="nil"/>
          <w:insideH w:val="nil"/>
          <w:insideV w:val="nil"/>
        </w:tcBorders>
        <w:shd w:val="clear" w:color="auto" w:fill="FFFFFF" w:themeFill="background1"/>
      </w:tcPr>
    </w:tblStylePr>
    <w:tblStylePr w:type="firstCol">
      <w:rPr>
        <w:b/>
        <w:bCs/>
      </w:rPr>
    </w:tblStylePr>
    <w:tblStylePr w:type="lastCol">
      <w:rPr>
        <w:b/>
        <w:bCs/>
      </w:rPr>
    </w:tblStylePr>
    <w:tblStylePr w:type="band1Vert">
      <w:tblPr/>
      <w:tcPr>
        <w:shd w:val="clear" w:color="auto" w:fill="C3C4EE" w:themeFill="text1" w:themeFillTint="33"/>
      </w:tcPr>
    </w:tblStylePr>
    <w:tblStylePr w:type="band1Horz">
      <w:tblPr/>
      <w:tcPr>
        <w:shd w:val="clear" w:color="auto" w:fill="C3C4EE" w:themeFill="text1" w:themeFillTint="33"/>
      </w:tcPr>
    </w:tblStylePr>
  </w:style>
  <w:style w:type="table" w:styleId="ListTable1Light">
    <w:name w:val="List Table 1 Light"/>
    <w:basedOn w:val="TableNormal"/>
    <w:uiPriority w:val="46"/>
    <w:rsid w:val="00A85B06"/>
    <w:pPr>
      <w:spacing w:after="0" w:line="240" w:lineRule="auto"/>
    </w:pPr>
    <w:tblPr>
      <w:tblStyleRowBandSize w:val="1"/>
      <w:tblStyleColBandSize w:val="1"/>
    </w:tblPr>
    <w:tblStylePr w:type="firstRow">
      <w:rPr>
        <w:b/>
        <w:bCs/>
      </w:rPr>
      <w:tblPr/>
      <w:tcPr>
        <w:tcBorders>
          <w:bottom w:val="single" w:sz="4" w:space="0" w:color="4B50CC" w:themeColor="text1" w:themeTint="99"/>
        </w:tcBorders>
      </w:tcPr>
    </w:tblStylePr>
    <w:tblStylePr w:type="lastRow">
      <w:rPr>
        <w:b/>
        <w:bCs/>
      </w:rPr>
      <w:tblPr/>
      <w:tcPr>
        <w:tcBorders>
          <w:top w:val="single" w:sz="4" w:space="0" w:color="4B50CC" w:themeColor="text1" w:themeTint="99"/>
        </w:tcBorders>
      </w:tcPr>
    </w:tblStylePr>
    <w:tblStylePr w:type="firstCol">
      <w:rPr>
        <w:b/>
        <w:bCs/>
      </w:rPr>
    </w:tblStylePr>
    <w:tblStylePr w:type="lastCol">
      <w:rPr>
        <w:b/>
        <w:bCs/>
      </w:rPr>
    </w:tblStylePr>
    <w:tblStylePr w:type="band1Vert">
      <w:tblPr/>
      <w:tcPr>
        <w:shd w:val="clear" w:color="auto" w:fill="C3C4EE" w:themeFill="text1" w:themeFillTint="33"/>
      </w:tcPr>
    </w:tblStylePr>
    <w:tblStylePr w:type="band1Horz">
      <w:tblPr/>
      <w:tcPr>
        <w:shd w:val="clear" w:color="auto" w:fill="C3C4EE" w:themeFill="text1" w:themeFillTint="33"/>
      </w:tcPr>
    </w:tblStylePr>
  </w:style>
  <w:style w:type="table" w:styleId="ListTable2">
    <w:name w:val="List Table 2"/>
    <w:basedOn w:val="TableNormal"/>
    <w:uiPriority w:val="47"/>
    <w:locked/>
    <w:rsid w:val="00A85B06"/>
    <w:pPr>
      <w:spacing w:after="0" w:line="240" w:lineRule="auto"/>
    </w:pPr>
    <w:tblPr>
      <w:tblStyleRowBandSize w:val="1"/>
      <w:tblStyleColBandSize w:val="1"/>
      <w:tblBorders>
        <w:top w:val="single" w:sz="4" w:space="0" w:color="4B50CC" w:themeColor="text1" w:themeTint="99"/>
        <w:bottom w:val="single" w:sz="4" w:space="0" w:color="4B50CC" w:themeColor="text1" w:themeTint="99"/>
        <w:insideH w:val="single" w:sz="4" w:space="0" w:color="4B50CC" w:themeColor="text1" w:themeTint="99"/>
      </w:tblBorders>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C3C4EE" w:themeFill="text1" w:themeFillTint="33"/>
      </w:tcPr>
    </w:tblStylePr>
    <w:tblStylePr w:type="band1Horz">
      <w:tblPr/>
      <w:tcPr>
        <w:shd w:val="clear" w:color="auto" w:fill="C3C4EE" w:themeFill="text1" w:themeFillTint="33"/>
      </w:tcPr>
    </w:tblStylePr>
  </w:style>
  <w:style w:type="character" w:styleId="Hyperlink">
    <w:name w:val="Hyperlink"/>
    <w:basedOn w:val="DefaultParagraphFont"/>
    <w:uiPriority w:val="99"/>
    <w:rsid w:val="00DE704D"/>
    <w:rPr>
      <w:color w:val="075EDB" w:themeColor="hyperlink"/>
      <w:u w:val="single"/>
    </w:rPr>
  </w:style>
  <w:style w:type="character" w:styleId="UnresolvedMention">
    <w:name w:val="Unresolved Mention"/>
    <w:basedOn w:val="DefaultParagraphFont"/>
    <w:uiPriority w:val="99"/>
    <w:semiHidden/>
    <w:rsid w:val="00DE704D"/>
    <w:rPr>
      <w:color w:val="605E5C"/>
      <w:shd w:val="clear" w:color="auto" w:fill="E1DFDD"/>
    </w:rPr>
  </w:style>
  <w:style w:type="character" w:styleId="FollowedHyperlink">
    <w:name w:val="FollowedHyperlink"/>
    <w:basedOn w:val="DefaultParagraphFont"/>
    <w:uiPriority w:val="99"/>
    <w:semiHidden/>
    <w:rsid w:val="00DE704D"/>
    <w:rPr>
      <w:color w:val="8605E4" w:themeColor="followedHyperlink"/>
      <w:u w:val="single"/>
    </w:rPr>
  </w:style>
  <w:style w:type="character" w:customStyle="1" w:styleId="Heading1Char">
    <w:name w:val="Heading 1 Char"/>
    <w:basedOn w:val="DefaultParagraphFont"/>
    <w:link w:val="Heading1"/>
    <w:uiPriority w:val="9"/>
    <w:rsid w:val="007F69F7"/>
    <w:rPr>
      <w:rFonts w:ascii="Arial Black" w:eastAsiaTheme="majorEastAsia" w:hAnsi="Arial Black" w:cstheme="majorBidi"/>
      <w:color w:val="1C1F63" w:themeColor="text1"/>
      <w:sz w:val="48"/>
      <w:szCs w:val="32"/>
      <w:lang w:val="en-GB"/>
    </w:rPr>
  </w:style>
  <w:style w:type="character" w:customStyle="1" w:styleId="Heading2Char">
    <w:name w:val="Heading 2 Char"/>
    <w:basedOn w:val="DefaultParagraphFont"/>
    <w:link w:val="Heading2"/>
    <w:uiPriority w:val="9"/>
    <w:rsid w:val="007F69F7"/>
    <w:rPr>
      <w:rFonts w:ascii="Arial Black" w:eastAsiaTheme="majorEastAsia" w:hAnsi="Arial Black" w:cstheme="majorBidi"/>
      <w:color w:val="1C1F63" w:themeColor="text1"/>
      <w:sz w:val="28"/>
      <w:szCs w:val="26"/>
      <w:lang w:val="en-GB"/>
    </w:rPr>
  </w:style>
  <w:style w:type="paragraph" w:styleId="TOCHeading">
    <w:name w:val="TOC Heading"/>
    <w:basedOn w:val="Heading1"/>
    <w:next w:val="Normal"/>
    <w:uiPriority w:val="39"/>
    <w:semiHidden/>
    <w:unhideWhenUsed/>
    <w:qFormat/>
    <w:rsid w:val="0056574D"/>
    <w:pPr>
      <w:spacing w:before="480" w:line="276" w:lineRule="auto"/>
      <w:outlineLvl w:val="9"/>
    </w:pPr>
    <w:rPr>
      <w:rFonts w:asciiTheme="majorHAnsi" w:hAnsiTheme="majorHAnsi"/>
      <w:b/>
      <w:bCs/>
      <w:color w:val="15174A" w:themeColor="accent1" w:themeShade="BF"/>
      <w:sz w:val="28"/>
      <w:szCs w:val="28"/>
      <w:lang w:val="en-US" w:eastAsia="ja-JP"/>
    </w:rPr>
  </w:style>
  <w:style w:type="paragraph" w:styleId="TOC1">
    <w:name w:val="toc 1"/>
    <w:basedOn w:val="Normal"/>
    <w:next w:val="Normal"/>
    <w:autoRedefine/>
    <w:uiPriority w:val="39"/>
    <w:rsid w:val="00562A60"/>
    <w:pPr>
      <w:tabs>
        <w:tab w:val="right" w:leader="dot" w:pos="9911"/>
      </w:tabs>
      <w:spacing w:after="100" w:line="276" w:lineRule="auto"/>
    </w:pPr>
    <w:rPr>
      <w:rFonts w:eastAsia="Times New Roman" w:cs="Arial"/>
      <w:b/>
      <w:bCs/>
      <w:noProof/>
      <w:color w:val="003087"/>
      <w:szCs w:val="24"/>
    </w:rPr>
  </w:style>
  <w:style w:type="paragraph" w:styleId="TOC2">
    <w:name w:val="toc 2"/>
    <w:basedOn w:val="Normal"/>
    <w:next w:val="Normal"/>
    <w:autoRedefine/>
    <w:uiPriority w:val="39"/>
    <w:rsid w:val="0056574D"/>
    <w:pPr>
      <w:spacing w:after="100" w:line="276" w:lineRule="auto"/>
      <w:ind w:left="220"/>
    </w:pPr>
    <w:rPr>
      <w:rFonts w:ascii="Calibri" w:eastAsia="Calibri" w:hAnsi="Calibri" w:cs="Calibri"/>
      <w:sz w:val="22"/>
    </w:rPr>
  </w:style>
  <w:style w:type="paragraph" w:customStyle="1" w:styleId="Default">
    <w:name w:val="Default"/>
    <w:rsid w:val="0056574D"/>
    <w:pPr>
      <w:autoSpaceDE w:val="0"/>
      <w:autoSpaceDN w:val="0"/>
      <w:adjustRightInd w:val="0"/>
      <w:spacing w:after="0" w:line="240" w:lineRule="auto"/>
    </w:pPr>
    <w:rPr>
      <w:rFonts w:ascii="Arial" w:eastAsia="Calibri" w:hAnsi="Arial" w:cs="Arial"/>
      <w:color w:val="000000"/>
      <w:sz w:val="24"/>
      <w:szCs w:val="24"/>
      <w:lang w:val="en-GB" w:eastAsia="en-GB"/>
    </w:rPr>
  </w:style>
  <w:style w:type="paragraph" w:styleId="NormalWeb">
    <w:name w:val="Normal (Web)"/>
    <w:basedOn w:val="Normal"/>
    <w:uiPriority w:val="99"/>
    <w:rsid w:val="00F94527"/>
    <w:pPr>
      <w:spacing w:before="100" w:beforeAutospacing="1" w:after="100" w:afterAutospacing="1" w:line="240" w:lineRule="auto"/>
    </w:pPr>
    <w:rPr>
      <w:rFonts w:ascii="Arial Unicode MS" w:eastAsia="Arial Unicode MS" w:hAnsi="Arial Unicode MS" w:cs="Arial Unicode MS"/>
      <w:szCs w:val="24"/>
    </w:rPr>
  </w:style>
  <w:style w:type="paragraph" w:styleId="Revision">
    <w:name w:val="Revision"/>
    <w:hidden/>
    <w:uiPriority w:val="99"/>
    <w:semiHidden/>
    <w:rsid w:val="001F2C52"/>
    <w:pPr>
      <w:spacing w:after="0" w:line="240" w:lineRule="auto"/>
    </w:pPr>
    <w:rPr>
      <w:rFonts w:ascii="Arial" w:hAnsi="Arial"/>
      <w:sz w:val="24"/>
      <w:lang w:val="en-GB"/>
    </w:rPr>
  </w:style>
  <w:style w:type="character" w:customStyle="1" w:styleId="Heading3Char">
    <w:name w:val="Heading 3 Char"/>
    <w:basedOn w:val="DefaultParagraphFont"/>
    <w:link w:val="Heading3"/>
    <w:uiPriority w:val="9"/>
    <w:semiHidden/>
    <w:rsid w:val="00213C80"/>
    <w:rPr>
      <w:rFonts w:asciiTheme="majorHAnsi" w:eastAsiaTheme="majorEastAsia" w:hAnsiTheme="majorHAnsi" w:cstheme="majorBidi"/>
      <w:color w:val="0E0F31" w:themeColor="accent1" w:themeShade="7F"/>
      <w:sz w:val="24"/>
      <w:szCs w:val="24"/>
      <w:lang w:val="en-GB"/>
    </w:rPr>
  </w:style>
</w:styles>
</file>

<file path=word/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ivs>
    <w:div w:id="529993862">
      <w:bodyDiv w:val="1"/>
      <w:marLeft w:val="0"/>
      <w:marRight w:val="0"/>
      <w:marTop w:val="0"/>
      <w:marBottom w:val="0"/>
      <w:divBdr>
        <w:top w:val="none" w:sz="0" w:space="0" w:color="auto"/>
        <w:left w:val="none" w:sz="0" w:space="0" w:color="auto"/>
        <w:bottom w:val="none" w:sz="0" w:space="0" w:color="auto"/>
        <w:right w:val="none" w:sz="0" w:space="0" w:color="auto"/>
      </w:divBdr>
    </w:div>
    <w:div w:id="1107121960">
      <w:bodyDiv w:val="1"/>
      <w:marLeft w:val="0"/>
      <w:marRight w:val="0"/>
      <w:marTop w:val="0"/>
      <w:marBottom w:val="0"/>
      <w:divBdr>
        <w:top w:val="none" w:sz="0" w:space="0" w:color="auto"/>
        <w:left w:val="none" w:sz="0" w:space="0" w:color="auto"/>
        <w:bottom w:val="none" w:sz="0" w:space="0" w:color="auto"/>
        <w:right w:val="none" w:sz="0" w:space="0" w:color="auto"/>
      </w:divBdr>
    </w:div>
    <w:div w:id="1527795614">
      <w:bodyDiv w:val="1"/>
      <w:marLeft w:val="0"/>
      <w:marRight w:val="0"/>
      <w:marTop w:val="0"/>
      <w:marBottom w:val="0"/>
      <w:divBdr>
        <w:top w:val="none" w:sz="0" w:space="0" w:color="auto"/>
        <w:left w:val="none" w:sz="0" w:space="0" w:color="auto"/>
        <w:bottom w:val="none" w:sz="0" w:space="0" w:color="auto"/>
        <w:right w:val="none" w:sz="0" w:space="0" w:color="auto"/>
      </w:divBdr>
    </w:div>
    <w:div w:id="1768232250">
      <w:bodyDiv w:val="1"/>
      <w:marLeft w:val="0"/>
      <w:marRight w:val="0"/>
      <w:marTop w:val="0"/>
      <w:marBottom w:val="0"/>
      <w:divBdr>
        <w:top w:val="none" w:sz="0" w:space="0" w:color="auto"/>
        <w:left w:val="none" w:sz="0" w:space="0" w:color="auto"/>
        <w:bottom w:val="none" w:sz="0" w:space="0" w:color="auto"/>
        <w:right w:val="none" w:sz="0" w:space="0" w:color="auto"/>
      </w:divBdr>
    </w:div>
  </w:divs>
  <w:optimizeForBrowser/>
  <w:allowPNG/>
</w:webSettings>
</file>

<file path=word/_rels/document.xml.rels><?xml version="1.0" encoding="UTF-8" standalone="yes"?>
<Relationships xmlns="http://schemas.openxmlformats.org/package/2006/relationships"><Relationship Id="rId13" Type="http://schemas.openxmlformats.org/officeDocument/2006/relationships/hyperlink" Target="https://www.nihr.ac.uk/explore-nihr/academy-programmes/fellowship-programme.htm" TargetMode="External"/><Relationship Id="rId18" Type="http://schemas.openxmlformats.org/officeDocument/2006/relationships/hyperlink" Target="https://www.health.org.uk/funding-and-partnerships/fellowships" TargetMode="External"/><Relationship Id="rId26" Type="http://schemas.openxmlformats.org/officeDocument/2006/relationships/hyperlink" Target="https://www.bristolhealthpartners.org.uk/news/trauma-informed-training/" TargetMode="External"/><Relationship Id="rId21" Type="http://schemas.openxmlformats.org/officeDocument/2006/relationships/image" Target="media/image3.PNG"/><Relationship Id="rId34" Type="http://schemas.openxmlformats.org/officeDocument/2006/relationships/footer" Target="footer2.xml"/><Relationship Id="rId7" Type="http://schemas.openxmlformats.org/officeDocument/2006/relationships/settings" Target="settings.xml"/><Relationship Id="rId12" Type="http://schemas.openxmlformats.org/officeDocument/2006/relationships/image" Target="media/image2.jpeg"/><Relationship Id="rId17" Type="http://schemas.openxmlformats.org/officeDocument/2006/relationships/hyperlink" Target="https://www.nihr.ac.uk/career-development/research-career-funding-programmes" TargetMode="External"/><Relationship Id="rId25" Type="http://schemas.openxmlformats.org/officeDocument/2006/relationships/hyperlink" Target="mailto:bnssg.research@nhs.net" TargetMode="External"/><Relationship Id="rId33" Type="http://schemas.openxmlformats.org/officeDocument/2006/relationships/footer" Target="footer1.xml"/><Relationship Id="rId38" Type="http://schemas.openxmlformats.org/officeDocument/2006/relationships/theme" Target="theme/theme1.xml"/><Relationship Id="rId2" Type="http://schemas.openxmlformats.org/officeDocument/2006/relationships/customXml" Target="../customXml/item2.xml"/><Relationship Id="rId16" Type="http://schemas.openxmlformats.org/officeDocument/2006/relationships/hyperlink" Target="https://www.nihr.ac.uk/explore-nihr/academy-programmes/fellowship-programme.htm" TargetMode="External"/><Relationship Id="rId20" Type="http://schemas.openxmlformats.org/officeDocument/2006/relationships/hyperlink" Target="https://www.ukri.org/what-we-do/developing-people-and-skills/mrc/fellowships/fellowship-opportunities-and-expectations/mrc-funded-fellowships/" TargetMode="External"/><Relationship Id="rId29" Type="http://schemas.openxmlformats.org/officeDocument/2006/relationships/hyperlink" Target="mailto:bnssg.research@nhs." TargetMode="External"/><Relationship Id="rId1" Type="http://schemas.openxmlformats.org/officeDocument/2006/relationships/customXml" Target="../customXml/item1.xml"/><Relationship Id="rId6" Type="http://schemas.openxmlformats.org/officeDocument/2006/relationships/styles" Target="styles.xml"/><Relationship Id="rId11" Type="http://schemas.openxmlformats.org/officeDocument/2006/relationships/image" Target="media/image1.png"/><Relationship Id="rId24" Type="http://schemas.openxmlformats.org/officeDocument/2006/relationships/image" Target="media/image4.png"/><Relationship Id="rId32" Type="http://schemas.openxmlformats.org/officeDocument/2006/relationships/header" Target="header1.xml"/><Relationship Id="rId37" Type="http://schemas.openxmlformats.org/officeDocument/2006/relationships/fontTable" Target="fontTable.xml"/><Relationship Id="rId5" Type="http://schemas.openxmlformats.org/officeDocument/2006/relationships/numbering" Target="numbering.xml"/><Relationship Id="rId15" Type="http://schemas.openxmlformats.org/officeDocument/2006/relationships/hyperlink" Target="https://www.nihr.ac.uk/explore-nihr/academy-programmes/fellowship-programme.htm" TargetMode="External"/><Relationship Id="rId23" Type="http://schemas.openxmlformats.org/officeDocument/2006/relationships/hyperlink" Target="https://www.nihr.ac.uk/glossary" TargetMode="External"/><Relationship Id="rId28" Type="http://schemas.openxmlformats.org/officeDocument/2006/relationships/hyperlink" Target="https://www.england.nhs.uk/about/equality/equality-hub/national-healthcare-inequalities-improvement-programme/contacts-and-resources/training/" TargetMode="External"/><Relationship Id="rId36" Type="http://schemas.openxmlformats.org/officeDocument/2006/relationships/footer" Target="footer3.xml"/><Relationship Id="rId10" Type="http://schemas.openxmlformats.org/officeDocument/2006/relationships/endnotes" Target="endnotes.xml"/><Relationship Id="rId19" Type="http://schemas.openxmlformats.org/officeDocument/2006/relationships/hyperlink" Target="https://wellcome.org/grant-funding/schemes" TargetMode="External"/><Relationship Id="rId31" Type="http://schemas.openxmlformats.org/officeDocument/2006/relationships/hyperlink" Target="mailto:bnssg.research@nhs.net" TargetMode="External"/><Relationship Id="rId4" Type="http://schemas.openxmlformats.org/officeDocument/2006/relationships/customXml" Target="../customXml/item4.xml"/><Relationship Id="rId9" Type="http://schemas.openxmlformats.org/officeDocument/2006/relationships/footnotes" Target="footnotes.xml"/><Relationship Id="rId14" Type="http://schemas.openxmlformats.org/officeDocument/2006/relationships/hyperlink" Target="https://www.nihr.ac.uk/explore-nihr/academy-programmes/fellowship-programme.htm" TargetMode="External"/><Relationship Id="rId22" Type="http://schemas.openxmlformats.org/officeDocument/2006/relationships/hyperlink" Target="https://ari.org.uk/" TargetMode="External"/><Relationship Id="rId27" Type="http://schemas.openxmlformats.org/officeDocument/2006/relationships/hyperlink" Target="https://www.e-lfh.org.uk/programmes/culturalcompetence/" TargetMode="External"/><Relationship Id="rId30" Type="http://schemas.openxmlformats.org/officeDocument/2006/relationships/hyperlink" Target="https://bnssgICB.nhs.uk/about-us/what-we-do/research-and-evidence/support-researchers/research-capability-funding-rcf/" TargetMode="External"/><Relationship Id="rId35" Type="http://schemas.openxmlformats.org/officeDocument/2006/relationships/header" Target="header2.xml"/><Relationship Id="rId8" Type="http://schemas.openxmlformats.org/officeDocument/2006/relationships/webSettings" Target="webSettings.xml"/><Relationship Id="rId3" Type="http://schemas.openxmlformats.org/officeDocument/2006/relationships/customXml" Target="../customXml/item3.xml"/></Relationships>
</file>

<file path=word/_rels/footer2.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image" Target="media/image7.png"/></Relationships>
</file>

<file path=word/_rels/footer3.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image" Target="media/image7.png"/></Relationships>
</file>

<file path=word/_rels/header1.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image" Target="media/image5.jpeg"/></Relationships>
</file>

<file path=word/_rels/header2.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image" Target="media/image9.png"/></Relationships>
</file>

<file path=word/theme/theme1.xml><?xml version="1.0" encoding="utf-8"?>
<a:theme xmlns:a="http://schemas.openxmlformats.org/drawingml/2006/main" name="Office Theme">
  <a:themeElements>
    <a:clrScheme name="Healthier Together with ICB document">
      <a:dk1>
        <a:srgbClr val="1C1F63"/>
      </a:dk1>
      <a:lt1>
        <a:sysClr val="window" lastClr="FFFFFF"/>
      </a:lt1>
      <a:dk2>
        <a:srgbClr val="44546A"/>
      </a:dk2>
      <a:lt2>
        <a:srgbClr val="E7E6E6"/>
      </a:lt2>
      <a:accent1>
        <a:srgbClr val="1C1F63"/>
      </a:accent1>
      <a:accent2>
        <a:srgbClr val="075EDB"/>
      </a:accent2>
      <a:accent3>
        <a:srgbClr val="1C1F63"/>
      </a:accent3>
      <a:accent4>
        <a:srgbClr val="075EDB"/>
      </a:accent4>
      <a:accent5>
        <a:srgbClr val="1C1F63"/>
      </a:accent5>
      <a:accent6>
        <a:srgbClr val="075EDB"/>
      </a:accent6>
      <a:hlink>
        <a:srgbClr val="075EDB"/>
      </a:hlink>
      <a:folHlink>
        <a:srgbClr val="8605E4"/>
      </a:folHlink>
    </a:clrScheme>
    <a:fontScheme name="Healthier Together">
      <a:majorFont>
        <a:latin typeface="Arial Black"/>
        <a:ea typeface=""/>
        <a:cs typeface=""/>
      </a:majorFont>
      <a:minorFont>
        <a:latin typeface="Arial"/>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p:properties xmlns:p="http://schemas.microsoft.com/office/2006/metadata/properties" xmlns:xsi="http://www.w3.org/2001/XMLSchema-instance" xmlns:pc="http://schemas.microsoft.com/office/infopath/2007/PartnerControls">
  <documentManagement>
    <lcf76f155ced4ddcb4097134ff3c332f xmlns="5897c043-4194-4f5b-ad56-e12e87ebb3ad">
      <Terms xmlns="http://schemas.microsoft.com/office/infopath/2007/PartnerControls"/>
    </lcf76f155ced4ddcb4097134ff3c332f>
    <TaxCatchAll xmlns="d94da0aa-7520-4de9-990c-bdcaf28c017b" xsi:nil="true"/>
    <SharedWithUsers xmlns="d94da0aa-7520-4de9-990c-bdcaf28c017b">
      <UserInfo>
        <DisplayName>SMITH, Rebekah (NHS BRISTOL, NORTH SOMERSET AND SOUTH GLOUCESTERSHIRE ICB - 15C)</DisplayName>
        <AccountId>64</AccountId>
        <AccountType/>
      </UserInfo>
      <UserInfo>
        <DisplayName>BALLOCH, Becky (NHS BRISTOL, NORTH SOMERSET AND SOUTH GLOUCESTERSHIRE ICB - 15C)</DisplayName>
        <AccountId>40</AccountId>
        <AccountType/>
      </UserInfo>
      <UserInfo>
        <DisplayName>BOND, Jennifer (NHS BRISTOL, NORTH SOMERSET AND SOUTH GLOUCESTERSHIRE ICB - 15C)</DisplayName>
        <AccountId>93</AccountId>
        <AccountType/>
      </UserInfo>
      <UserInfo>
        <DisplayName>WOODSTOCK, Jade (NHS BRISTOL, NORTH SOMERSET AND SOUTH GLOUCESTERSHIRE ICB - 15C)</DisplayName>
        <AccountId>341</AccountId>
        <AccountType/>
      </UserInfo>
      <UserInfo>
        <DisplayName>HAVERGAL, Naomi (NHS BRISTOL, NORTH SOMERSET AND SOUTH GLOUCESTERSHIRE ICB - 15C)</DisplayName>
        <AccountId>65</AccountId>
        <AccountType/>
      </UserInfo>
    </SharedWithUsers>
    <_ip_UnifiedCompliancePolicyUIAction xmlns="http://schemas.microsoft.com/sharepoint/v3" xsi:nil="true"/>
    <_ip_UnifiedCompliancePolicyProperties xmlns="http://schemas.microsoft.com/sharepoint/v3" xsi:nil="true"/>
  </documentManagement>
</p:properties>
</file>

<file path=customXml/item3.xml><?xml version="1.0" encoding="utf-8"?>
<b:Sources xmlns:b="http://schemas.openxmlformats.org/officeDocument/2006/bibliography" xmlns="http://schemas.openxmlformats.org/officeDocument/2006/bibliography" SelectedStyle="\APASixthEditionOfficeOnline.xsl" StyleName="APA" Version="6"/>
</file>

<file path=customXml/item4.xml><?xml version="1.0" encoding="utf-8"?>
<ct:contentTypeSchema xmlns:ct="http://schemas.microsoft.com/office/2006/metadata/contentType" xmlns:ma="http://schemas.microsoft.com/office/2006/metadata/properties/metaAttributes" ct:_="" ma:_="" ma:contentTypeName="Document" ma:contentTypeID="0x0101009D49E1117BA10748A6B00BDBDCEC4A7E" ma:contentTypeVersion="16" ma:contentTypeDescription="Create a new document." ma:contentTypeScope="" ma:versionID="987335854c4902ed8c938720f0dc15ff">
  <xsd:schema xmlns:xsd="http://www.w3.org/2001/XMLSchema" xmlns:xs="http://www.w3.org/2001/XMLSchema" xmlns:p="http://schemas.microsoft.com/office/2006/metadata/properties" xmlns:ns1="http://schemas.microsoft.com/sharepoint/v3" xmlns:ns2="5897c043-4194-4f5b-ad56-e12e87ebb3ad" xmlns:ns3="d94da0aa-7520-4de9-990c-bdcaf28c017b" targetNamespace="http://schemas.microsoft.com/office/2006/metadata/properties" ma:root="true" ma:fieldsID="e22ac475341e48e65cb15eaf1bc44f1a" ns1:_="" ns2:_="" ns3:_="">
    <xsd:import namespace="http://schemas.microsoft.com/sharepoint/v3"/>
    <xsd:import namespace="5897c043-4194-4f5b-ad56-e12e87ebb3ad"/>
    <xsd:import namespace="d94da0aa-7520-4de9-990c-bdcaf28c017b"/>
    <xsd:element name="properties">
      <xsd:complexType>
        <xsd:sequence>
          <xsd:element name="documentManagement">
            <xsd:complexType>
              <xsd:all>
                <xsd:element ref="ns2:MediaServiceMetadata" minOccurs="0"/>
                <xsd:element ref="ns2:MediaServiceFastMetadata" minOccurs="0"/>
                <xsd:element ref="ns2:MediaServiceSearchProperties" minOccurs="0"/>
                <xsd:element ref="ns2:MediaServiceObjectDetectorVersions" minOccurs="0"/>
                <xsd:element ref="ns2:MediaServiceDateTaken" minOccurs="0"/>
                <xsd:element ref="ns2:MediaServiceGenerationTime" minOccurs="0"/>
                <xsd:element ref="ns2:MediaServiceEventHashCode" minOccurs="0"/>
                <xsd:element ref="ns2:MediaLengthInSeconds" minOccurs="0"/>
                <xsd:element ref="ns2:lcf76f155ced4ddcb4097134ff3c332f" minOccurs="0"/>
                <xsd:element ref="ns3:TaxCatchAll" minOccurs="0"/>
                <xsd:element ref="ns2:MediaServiceOCR" minOccurs="0"/>
                <xsd:element ref="ns3:SharedWithUsers" minOccurs="0"/>
                <xsd:element ref="ns3:SharedWithDetails" minOccurs="0"/>
                <xsd:element ref="ns1:_ip_UnifiedCompliancePolicyProperties" minOccurs="0"/>
                <xsd:element ref="ns1:_ip_UnifiedCompliancePolicyUIAction"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http://schemas.microsoft.com/sharepoint/v3" elementFormDefault="qualified">
    <xsd:import namespace="http://schemas.microsoft.com/office/2006/documentManagement/types"/>
    <xsd:import namespace="http://schemas.microsoft.com/office/infopath/2007/PartnerControls"/>
    <xsd:element name="_ip_UnifiedCompliancePolicyProperties" ma:index="22" nillable="true" ma:displayName="Unified Compliance Policy Properties" ma:hidden="true" ma:internalName="_ip_UnifiedCompliancePolicyProperties">
      <xsd:simpleType>
        <xsd:restriction base="dms:Note"/>
      </xsd:simpleType>
    </xsd:element>
    <xsd:element name="_ip_UnifiedCompliancePolicyUIAction" ma:index="23" nillable="true" ma:displayName="Unified Compliance Policy UI Action" ma:hidden="true" ma:internalName="_ip_UnifiedCompliancePolicyUIAction">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5897c043-4194-4f5b-ad56-e12e87ebb3ad"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SearchProperties" ma:index="10" nillable="true" ma:displayName="MediaServiceSearchProperties" ma:hidden="true" ma:internalName="MediaServiceSearchProperties" ma:readOnly="true">
      <xsd:simpleType>
        <xsd:restriction base="dms:Note"/>
      </xsd:simpleType>
    </xsd:element>
    <xsd:element name="MediaServiceObjectDetectorVersions" ma:index="11" nillable="true" ma:displayName="MediaServiceObjectDetectorVersions" ma:hidden="true" ma:indexed="true" ma:internalName="MediaServiceObjectDetectorVersions" ma:readOnly="true">
      <xsd:simpleType>
        <xsd:restriction base="dms:Text"/>
      </xsd:simpleType>
    </xsd:element>
    <xsd:element name="MediaServiceDateTaken" ma:index="12" nillable="true" ma:displayName="MediaServiceDateTaken" ma:hidden="true" ma:indexed="true" ma:internalName="MediaServiceDateTaken" ma:readOnly="true">
      <xsd:simpleType>
        <xsd:restriction base="dms:Text"/>
      </xsd:simpleType>
    </xsd:element>
    <xsd:element name="MediaServiceGenerationTime" ma:index="13" nillable="true" ma:displayName="MediaServiceGenerationTime" ma:hidden="true" ma:internalName="MediaServiceGenerationTime" ma:readOnly="true">
      <xsd:simpleType>
        <xsd:restriction base="dms:Text"/>
      </xsd:simpleType>
    </xsd:element>
    <xsd:element name="MediaServiceEventHashCode" ma:index="14" nillable="true" ma:displayName="MediaServiceEventHashCode" ma:hidden="true" ma:internalName="MediaServiceEventHashCode" ma:readOnly="true">
      <xsd:simpleType>
        <xsd:restriction base="dms:Text"/>
      </xsd:simpleType>
    </xsd:element>
    <xsd:element name="MediaLengthInSeconds" ma:index="15" nillable="true" ma:displayName="MediaLengthInSeconds" ma:hidden="true" ma:internalName="MediaLengthInSeconds" ma:readOnly="true">
      <xsd:simpleType>
        <xsd:restriction base="dms:Unknown"/>
      </xsd:simpleType>
    </xsd:element>
    <xsd:element name="lcf76f155ced4ddcb4097134ff3c332f" ma:index="17" nillable="true" ma:taxonomy="true" ma:internalName="lcf76f155ced4ddcb4097134ff3c332f" ma:taxonomyFieldName="MediaServiceImageTags" ma:displayName="Image Tags" ma:readOnly="false" ma:fieldId="{5cf76f15-5ced-4ddc-b409-7134ff3c332f}" ma:taxonomyMulti="true" ma:sspId="2c8d5fda-b97d-42c6-97e2-f76465e161c0" ma:termSetId="09814cd3-568e-fe90-9814-8d621ff8fb84" ma:anchorId="fba54fb3-c3e1-fe81-a776-ca4b69148c4d" ma:open="true" ma:isKeyword="false">
      <xsd:complexType>
        <xsd:sequence>
          <xsd:element ref="pc:Terms" minOccurs="0" maxOccurs="1"/>
        </xsd:sequence>
      </xsd:complexType>
    </xsd:element>
    <xsd:element name="MediaServiceOCR" ma:index="19" nillable="true" ma:displayName="Extracted Text" ma:internalName="MediaServiceOCR" ma:readOnly="true">
      <xsd:simpleType>
        <xsd:restriction base="dms:Note">
          <xsd:maxLength value="255"/>
        </xsd:restriction>
      </xsd:simpleType>
    </xsd:element>
  </xsd:schema>
  <xsd:schema xmlns:xsd="http://www.w3.org/2001/XMLSchema" xmlns:xs="http://www.w3.org/2001/XMLSchema" xmlns:dms="http://schemas.microsoft.com/office/2006/documentManagement/types" xmlns:pc="http://schemas.microsoft.com/office/infopath/2007/PartnerControls" targetNamespace="d94da0aa-7520-4de9-990c-bdcaf28c017b" elementFormDefault="qualified">
    <xsd:import namespace="http://schemas.microsoft.com/office/2006/documentManagement/types"/>
    <xsd:import namespace="http://schemas.microsoft.com/office/infopath/2007/PartnerControls"/>
    <xsd:element name="TaxCatchAll" ma:index="18" nillable="true" ma:displayName="Taxonomy Catch All Column" ma:hidden="true" ma:list="{6e6954ab-8e3e-4088-b6e1-918da5e437ea}" ma:internalName="TaxCatchAll" ma:showField="CatchAllData" ma:web="d94da0aa-7520-4de9-990c-bdcaf28c017b">
      <xsd:complexType>
        <xsd:complexContent>
          <xsd:extension base="dms:MultiChoiceLookup">
            <xsd:sequence>
              <xsd:element name="Value" type="dms:Lookup" maxOccurs="unbounded" minOccurs="0" nillable="true"/>
            </xsd:sequence>
          </xsd:extension>
        </xsd:complexContent>
      </xsd:complexType>
    </xsd:element>
    <xsd:element name="SharedWithUsers" ma:index="20"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21" nillable="true" ma:displayName="Shared With Details"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3EB5CA97-A5E1-42C1-85D5-5D9F5920563C}">
  <ds:schemaRefs>
    <ds:schemaRef ds:uri="http://schemas.microsoft.com/sharepoint/v3/contenttype/forms"/>
  </ds:schemaRefs>
</ds:datastoreItem>
</file>

<file path=customXml/itemProps2.xml><?xml version="1.0" encoding="utf-8"?>
<ds:datastoreItem xmlns:ds="http://schemas.openxmlformats.org/officeDocument/2006/customXml" ds:itemID="{59B4711C-A410-452D-9C4D-F8F4CBD2A4AC}">
  <ds:schemaRefs>
    <ds:schemaRef ds:uri="http://purl.org/dc/dcmitype/"/>
    <ds:schemaRef ds:uri="http://www.w3.org/XML/1998/namespace"/>
    <ds:schemaRef ds:uri="d94da0aa-7520-4de9-990c-bdcaf28c017b"/>
    <ds:schemaRef ds:uri="http://schemas.microsoft.com/office/infopath/2007/PartnerControls"/>
    <ds:schemaRef ds:uri="5897c043-4194-4f5b-ad56-e12e87ebb3ad"/>
    <ds:schemaRef ds:uri="http://purl.org/dc/elements/1.1/"/>
    <ds:schemaRef ds:uri="http://schemas.microsoft.com/office/2006/metadata/properties"/>
    <ds:schemaRef ds:uri="http://schemas.microsoft.com/office/2006/documentManagement/types"/>
    <ds:schemaRef ds:uri="http://schemas.microsoft.com/sharepoint/v3"/>
    <ds:schemaRef ds:uri="http://schemas.openxmlformats.org/package/2006/metadata/core-properties"/>
    <ds:schemaRef ds:uri="http://purl.org/dc/terms/"/>
  </ds:schemaRefs>
</ds:datastoreItem>
</file>

<file path=customXml/itemProps3.xml><?xml version="1.0" encoding="utf-8"?>
<ds:datastoreItem xmlns:ds="http://schemas.openxmlformats.org/officeDocument/2006/customXml" ds:itemID="{B37B5799-EDC9-45EC-908B-137B3B001684}">
  <ds:schemaRefs>
    <ds:schemaRef ds:uri="http://schemas.openxmlformats.org/officeDocument/2006/bibliography"/>
  </ds:schemaRefs>
</ds:datastoreItem>
</file>

<file path=customXml/itemProps4.xml><?xml version="1.0" encoding="utf-8"?>
<ds:datastoreItem xmlns:ds="http://schemas.openxmlformats.org/officeDocument/2006/customXml" ds:itemID="{998EC39B-B7B8-410A-92A5-4B0A61621C41}">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http://schemas.microsoft.com/sharepoint/v3"/>
    <ds:schemaRef ds:uri="5897c043-4194-4f5b-ad56-e12e87ebb3ad"/>
    <ds:schemaRef ds:uri="d94da0aa-7520-4de9-990c-bdcaf28c017b"/>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Metadata/LabelInfo.xml><?xml version="1.0" encoding="utf-8"?>
<clbl:labelList xmlns:clbl="http://schemas.microsoft.com/office/2020/mipLabelMetadata">
  <clbl:label id="{37c354b2-85b0-47f5-b222-07b48d774ee3}" enabled="0" method="" siteId="{37c354b2-85b0-47f5-b222-07b48d774ee3}" removed="1"/>
</clbl:labelList>
</file>

<file path=docProps/app.xml><?xml version="1.0" encoding="utf-8"?>
<Properties xmlns="http://schemas.openxmlformats.org/officeDocument/2006/extended-properties" xmlns:vt="http://schemas.openxmlformats.org/officeDocument/2006/docPropsVTypes">
  <Template>Normal.dotm</Template>
  <TotalTime>28</TotalTime>
  <Pages>12</Pages>
  <Words>1994</Words>
  <Characters>13097</Characters>
  <Application>Microsoft Office Word</Application>
  <DocSecurity>0</DocSecurity>
  <Lines>385</Lines>
  <Paragraphs>191</Paragraphs>
  <ScaleCrop>false</ScaleCrop>
  <Company/>
  <LinksUpToDate>false</LinksUpToDate>
  <CharactersWithSpaces>14900</CharactersWithSpaces>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blank template January 2019</dc:title>
  <dc:subject/>
  <dc:creator>Suvidha Bane</dc:creator>
  <cp:keywords/>
  <dc:description/>
  <cp:lastModifiedBy>EMMERSON, Naomi (NHS BRISTOL, NORTH SOMERSET AND SOUTH GLOUCESTERSHIRE ICB - 15C)</cp:lastModifiedBy>
  <cp:revision>71</cp:revision>
  <cp:lastPrinted>2024-12-10T14:31:00Z</cp:lastPrinted>
  <dcterms:created xsi:type="dcterms:W3CDTF">2026-03-26T11:56:00Z</dcterms:created>
  <dcterms:modified xsi:type="dcterms:W3CDTF">2026-04-15T14:16:00Z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0x0101009D49E1117BA10748A6B00BDBDCEC4A7E</vt:lpwstr>
  </property>
  <property fmtid="{D5CDD505-2E9C-101B-9397-08002B2CF9AE}" pid="3" name="MediaServiceImageTags">
    <vt:lpwstr/>
  </property>
  <property fmtid="{D5CDD505-2E9C-101B-9397-08002B2CF9AE}" pid="4" name="GrammarlyDocumentId">
    <vt:lpwstr>b4fbf4a65f7d1ddef991659c2269215d36314399cb6f44e612cc251d93e63e58</vt:lpwstr>
  </property>
  <property fmtid="{D5CDD505-2E9C-101B-9397-08002B2CF9AE}" pid="5" name="docLang">
    <vt:lpwstr>en</vt:lpwstr>
  </property>
</Properties>
</file>