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2"/>
  </p:notesMasterIdLst>
  <p:sldIdLst>
    <p:sldId id="257" r:id="rId5"/>
    <p:sldId id="408" r:id="rId6"/>
    <p:sldId id="259" r:id="rId7"/>
    <p:sldId id="323" r:id="rId8"/>
    <p:sldId id="261" r:id="rId9"/>
    <p:sldId id="327" r:id="rId10"/>
    <p:sldId id="328" r:id="rId11"/>
    <p:sldId id="334" r:id="rId12"/>
    <p:sldId id="329" r:id="rId13"/>
    <p:sldId id="324" r:id="rId14"/>
    <p:sldId id="396" r:id="rId15"/>
    <p:sldId id="397" r:id="rId16"/>
    <p:sldId id="263" r:id="rId17"/>
    <p:sldId id="264" r:id="rId18"/>
    <p:sldId id="265" r:id="rId19"/>
    <p:sldId id="407" r:id="rId20"/>
    <p:sldId id="266" r:id="rId21"/>
    <p:sldId id="280" r:id="rId22"/>
    <p:sldId id="281" r:id="rId23"/>
    <p:sldId id="322" r:id="rId24"/>
    <p:sldId id="403" r:id="rId25"/>
    <p:sldId id="390" r:id="rId26"/>
    <p:sldId id="391" r:id="rId27"/>
    <p:sldId id="392" r:id="rId28"/>
    <p:sldId id="398" r:id="rId29"/>
    <p:sldId id="269" r:id="rId30"/>
    <p:sldId id="404" r:id="rId31"/>
    <p:sldId id="393" r:id="rId32"/>
    <p:sldId id="394" r:id="rId33"/>
    <p:sldId id="399" r:id="rId34"/>
    <p:sldId id="405" r:id="rId35"/>
    <p:sldId id="400" r:id="rId36"/>
    <p:sldId id="401" r:id="rId37"/>
    <p:sldId id="402" r:id="rId38"/>
    <p:sldId id="270" r:id="rId39"/>
    <p:sldId id="409" r:id="rId40"/>
    <p:sldId id="271" r:id="rId41"/>
    <p:sldId id="273" r:id="rId42"/>
    <p:sldId id="289" r:id="rId43"/>
    <p:sldId id="288" r:id="rId44"/>
    <p:sldId id="290" r:id="rId45"/>
    <p:sldId id="277" r:id="rId46"/>
    <p:sldId id="388" r:id="rId47"/>
    <p:sldId id="278" r:id="rId48"/>
    <p:sldId id="412" r:id="rId49"/>
    <p:sldId id="410" r:id="rId50"/>
    <p:sldId id="411" r:id="rId51"/>
  </p:sldIdLst>
  <p:sldSz cx="9144000" cy="6858000" type="screen4x3"/>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A6B001-B871-F0C3-7AD5-C19DA1692C7D}" name="THOMAS, Katie (NHS BRISTOL, NORTH SOMERSET AND SOUTH GLOUCESTERSHIRE ICB - 15C)" initials="TK(BNSASGI1" userId="S::katie.thomas37@nhs.net::b9c39601-9296-4276-beb8-437bc904d7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88328" autoAdjust="0"/>
  </p:normalViewPr>
  <p:slideViewPr>
    <p:cSldViewPr snapToObjects="1">
      <p:cViewPr varScale="1">
        <p:scale>
          <a:sx n="45" d="100"/>
          <a:sy n="45" d="100"/>
        </p:scale>
        <p:origin x="940" y="4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hyperlink" Target="mailto:bnssg.safeguardingadmin@nhs.net"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bnssg.safeguardingadmin@nhs.net"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037218-DFCA-4385-BCCE-0FA4B54290C5}" type="doc">
      <dgm:prSet loTypeId="urn:microsoft.com/office/officeart/2005/8/layout/vProcess5" loCatId="process" qsTypeId="urn:microsoft.com/office/officeart/2005/8/quickstyle/simple1" qsCatId="simple" csTypeId="urn:microsoft.com/office/officeart/2005/8/colors/accent2_2" csCatId="accent2" phldr="1"/>
      <dgm:spPr/>
      <dgm:t>
        <a:bodyPr/>
        <a:lstStyle/>
        <a:p>
          <a:endParaRPr lang="en-US"/>
        </a:p>
      </dgm:t>
    </dgm:pt>
    <dgm:pt modelId="{0D7FE4CE-0929-44C4-8C8C-F6C8FEF3CDF5}">
      <dgm:prSet/>
      <dgm:spPr/>
      <dgm:t>
        <a:bodyPr/>
        <a:lstStyle/>
        <a:p>
          <a:r>
            <a:rPr lang="en-GB" dirty="0">
              <a:latin typeface="Avenir Book" panose="02000503020000020003" pitchFamily="2" charset="0"/>
            </a:rPr>
            <a:t>Contact us: </a:t>
          </a:r>
          <a:r>
            <a:rPr lang="en-GB" dirty="0">
              <a:solidFill>
                <a:schemeClr val="bg1"/>
              </a:solidFill>
              <a:latin typeface="Avenir Book" panose="02000503020000020003" pitchFamily="2" charset="0"/>
              <a:hlinkClick xmlns:r="http://schemas.openxmlformats.org/officeDocument/2006/relationships" r:id="rId1">
                <a:extLst>
                  <a:ext uri="{A12FA001-AC4F-418D-AE19-62706E023703}">
                    <ahyp:hlinkClr xmlns:ahyp="http://schemas.microsoft.com/office/drawing/2018/hyperlinkcolor" val="tx"/>
                  </a:ext>
                </a:extLst>
              </a:hlinkClick>
            </a:rPr>
            <a:t>bnssg.safeguardingadmin@nhs.net</a:t>
          </a:r>
          <a:endParaRPr lang="en-US" dirty="0">
            <a:solidFill>
              <a:schemeClr val="bg1"/>
            </a:solidFill>
            <a:latin typeface="Avenir Book" panose="02000503020000020003" pitchFamily="2" charset="0"/>
          </a:endParaRPr>
        </a:p>
      </dgm:t>
    </dgm:pt>
    <dgm:pt modelId="{ABD969E3-1C32-40F4-986E-5A52CF3A6BA1}" type="parTrans" cxnId="{30C4A8ED-EDEA-48A5-AD8F-DFDBD1005062}">
      <dgm:prSet/>
      <dgm:spPr/>
      <dgm:t>
        <a:bodyPr/>
        <a:lstStyle/>
        <a:p>
          <a:endParaRPr lang="en-US"/>
        </a:p>
      </dgm:t>
    </dgm:pt>
    <dgm:pt modelId="{EF8D784E-FC60-4355-85FE-E8A361701211}" type="sibTrans" cxnId="{30C4A8ED-EDEA-48A5-AD8F-DFDBD1005062}">
      <dgm:prSet/>
      <dgm:spPr/>
      <dgm:t>
        <a:bodyPr/>
        <a:lstStyle/>
        <a:p>
          <a:endParaRPr lang="en-US"/>
        </a:p>
      </dgm:t>
    </dgm:pt>
    <dgm:pt modelId="{2E614820-CE70-4BD2-B645-5741F454C65B}">
      <dgm:prSet/>
      <dgm:spPr/>
      <dgm:t>
        <a:bodyPr/>
        <a:lstStyle/>
        <a:p>
          <a:r>
            <a:rPr lang="en-GB">
              <a:latin typeface="Avenir Book" panose="02000503020000020003" pitchFamily="2" charset="0"/>
            </a:rPr>
            <a:t>Receive lots of individual emails about patients/queries</a:t>
          </a:r>
          <a:endParaRPr lang="en-US">
            <a:latin typeface="Avenir Book" panose="02000503020000020003" pitchFamily="2" charset="0"/>
          </a:endParaRPr>
        </a:p>
      </dgm:t>
    </dgm:pt>
    <dgm:pt modelId="{ADEA2D69-9CBD-4C3D-A27A-8396D32375E1}" type="parTrans" cxnId="{0C6DFAD4-1698-416F-B393-2E4D473F1B37}">
      <dgm:prSet/>
      <dgm:spPr/>
      <dgm:t>
        <a:bodyPr/>
        <a:lstStyle/>
        <a:p>
          <a:endParaRPr lang="en-US"/>
        </a:p>
      </dgm:t>
    </dgm:pt>
    <dgm:pt modelId="{B1994C98-1781-40BE-812D-61F6344B3D1E}" type="sibTrans" cxnId="{0C6DFAD4-1698-416F-B393-2E4D473F1B37}">
      <dgm:prSet/>
      <dgm:spPr/>
      <dgm:t>
        <a:bodyPr/>
        <a:lstStyle/>
        <a:p>
          <a:endParaRPr lang="en-US"/>
        </a:p>
      </dgm:t>
    </dgm:pt>
    <dgm:pt modelId="{87B0A3BE-4E8D-47CA-9728-0FD03F86A741}">
      <dgm:prSet/>
      <dgm:spPr/>
      <dgm:t>
        <a:bodyPr/>
        <a:lstStyle/>
        <a:p>
          <a:r>
            <a:rPr lang="en-GB" dirty="0">
              <a:latin typeface="Avenir Book" panose="02000503020000020003" pitchFamily="2" charset="0"/>
            </a:rPr>
            <a:t>We provide a ‘guiding critical friend’ voice to help navigate the system</a:t>
          </a:r>
          <a:endParaRPr lang="en-US" dirty="0">
            <a:latin typeface="Avenir Book" panose="02000503020000020003" pitchFamily="2" charset="0"/>
          </a:endParaRPr>
        </a:p>
      </dgm:t>
    </dgm:pt>
    <dgm:pt modelId="{6E26BA58-9BA8-4BAB-B7A4-7C0BE577D6EC}" type="parTrans" cxnId="{723EF3B7-F2F1-4D20-BF56-529CE2F2B385}">
      <dgm:prSet/>
      <dgm:spPr/>
      <dgm:t>
        <a:bodyPr/>
        <a:lstStyle/>
        <a:p>
          <a:endParaRPr lang="en-US"/>
        </a:p>
      </dgm:t>
    </dgm:pt>
    <dgm:pt modelId="{56C1DD96-D4AB-428D-8B2D-F10EC2924DEB}" type="sibTrans" cxnId="{723EF3B7-F2F1-4D20-BF56-529CE2F2B385}">
      <dgm:prSet/>
      <dgm:spPr/>
      <dgm:t>
        <a:bodyPr/>
        <a:lstStyle/>
        <a:p>
          <a:endParaRPr lang="en-US"/>
        </a:p>
      </dgm:t>
    </dgm:pt>
    <dgm:pt modelId="{30A60DA7-C2E1-400E-85B2-041A36321536}">
      <dgm:prSet/>
      <dgm:spPr/>
      <dgm:t>
        <a:bodyPr/>
        <a:lstStyle/>
        <a:p>
          <a:r>
            <a:rPr lang="en-GB" dirty="0">
              <a:latin typeface="Avenir Book" panose="02000503020000020003" pitchFamily="2" charset="0"/>
            </a:rPr>
            <a:t>We can not dictate actions or hold clinical responsibility for individual cases</a:t>
          </a:r>
          <a:endParaRPr lang="en-US" dirty="0">
            <a:latin typeface="Avenir Book" panose="02000503020000020003" pitchFamily="2" charset="0"/>
          </a:endParaRPr>
        </a:p>
      </dgm:t>
    </dgm:pt>
    <dgm:pt modelId="{A7C271B3-6CBE-43E4-A521-1184084D22EF}" type="parTrans" cxnId="{62A5C203-4E90-492A-8605-E53D83A6CFBF}">
      <dgm:prSet/>
      <dgm:spPr/>
      <dgm:t>
        <a:bodyPr/>
        <a:lstStyle/>
        <a:p>
          <a:endParaRPr lang="en-US"/>
        </a:p>
      </dgm:t>
    </dgm:pt>
    <dgm:pt modelId="{D579BCC8-865B-4AC0-9F60-9DC345D07CEE}" type="sibTrans" cxnId="{62A5C203-4E90-492A-8605-E53D83A6CFBF}">
      <dgm:prSet/>
      <dgm:spPr/>
      <dgm:t>
        <a:bodyPr/>
        <a:lstStyle/>
        <a:p>
          <a:endParaRPr lang="en-US"/>
        </a:p>
      </dgm:t>
    </dgm:pt>
    <dgm:pt modelId="{F6A31C25-02CE-4F71-8521-6E990F6CCE4C}">
      <dgm:prSet/>
      <dgm:spPr/>
      <dgm:t>
        <a:bodyPr/>
        <a:lstStyle/>
        <a:p>
          <a:r>
            <a:rPr lang="en-GB" dirty="0">
              <a:latin typeface="Avenir Book" panose="02000503020000020003" pitchFamily="2" charset="0"/>
            </a:rPr>
            <a:t>Response times may not match clinical need at times, we are not an emergency service</a:t>
          </a:r>
        </a:p>
      </dgm:t>
    </dgm:pt>
    <dgm:pt modelId="{07A94953-9205-42E2-B784-98B6B75B0D1B}" type="parTrans" cxnId="{68E0A128-A3B9-4290-930B-F19967C9568B}">
      <dgm:prSet/>
      <dgm:spPr/>
      <dgm:t>
        <a:bodyPr/>
        <a:lstStyle/>
        <a:p>
          <a:endParaRPr lang="en-US"/>
        </a:p>
      </dgm:t>
    </dgm:pt>
    <dgm:pt modelId="{D1A7EF8A-0CB7-492C-960F-F984BB1D2AC8}" type="sibTrans" cxnId="{68E0A128-A3B9-4290-930B-F19967C9568B}">
      <dgm:prSet/>
      <dgm:spPr/>
      <dgm:t>
        <a:bodyPr/>
        <a:lstStyle/>
        <a:p>
          <a:endParaRPr lang="en-US"/>
        </a:p>
      </dgm:t>
    </dgm:pt>
    <dgm:pt modelId="{37F44610-369E-4350-84F0-2A0E94F201C4}" type="pres">
      <dgm:prSet presAssocID="{36037218-DFCA-4385-BCCE-0FA4B54290C5}" presName="outerComposite" presStyleCnt="0">
        <dgm:presLayoutVars>
          <dgm:chMax val="5"/>
          <dgm:dir/>
          <dgm:resizeHandles val="exact"/>
        </dgm:presLayoutVars>
      </dgm:prSet>
      <dgm:spPr/>
    </dgm:pt>
    <dgm:pt modelId="{D53F4C17-7A86-4E9C-A3C6-6BB7BF2CE15D}" type="pres">
      <dgm:prSet presAssocID="{36037218-DFCA-4385-BCCE-0FA4B54290C5}" presName="dummyMaxCanvas" presStyleCnt="0">
        <dgm:presLayoutVars/>
      </dgm:prSet>
      <dgm:spPr/>
    </dgm:pt>
    <dgm:pt modelId="{BCCE5C36-77E6-4FBF-B39E-13ACA793E412}" type="pres">
      <dgm:prSet presAssocID="{36037218-DFCA-4385-BCCE-0FA4B54290C5}" presName="FiveNodes_1" presStyleLbl="node1" presStyleIdx="0" presStyleCnt="5">
        <dgm:presLayoutVars>
          <dgm:bulletEnabled val="1"/>
        </dgm:presLayoutVars>
      </dgm:prSet>
      <dgm:spPr/>
    </dgm:pt>
    <dgm:pt modelId="{D7A1EB9F-1C68-4F2F-BEEC-F08F085B4E77}" type="pres">
      <dgm:prSet presAssocID="{36037218-DFCA-4385-BCCE-0FA4B54290C5}" presName="FiveNodes_2" presStyleLbl="node1" presStyleIdx="1" presStyleCnt="5">
        <dgm:presLayoutVars>
          <dgm:bulletEnabled val="1"/>
        </dgm:presLayoutVars>
      </dgm:prSet>
      <dgm:spPr/>
    </dgm:pt>
    <dgm:pt modelId="{AC7F3202-6AF4-4BBC-A6A4-7F12A5991576}" type="pres">
      <dgm:prSet presAssocID="{36037218-DFCA-4385-BCCE-0FA4B54290C5}" presName="FiveNodes_3" presStyleLbl="node1" presStyleIdx="2" presStyleCnt="5">
        <dgm:presLayoutVars>
          <dgm:bulletEnabled val="1"/>
        </dgm:presLayoutVars>
      </dgm:prSet>
      <dgm:spPr/>
    </dgm:pt>
    <dgm:pt modelId="{6E716109-90B4-429A-ABCA-12E3A373130E}" type="pres">
      <dgm:prSet presAssocID="{36037218-DFCA-4385-BCCE-0FA4B54290C5}" presName="FiveNodes_4" presStyleLbl="node1" presStyleIdx="3" presStyleCnt="5">
        <dgm:presLayoutVars>
          <dgm:bulletEnabled val="1"/>
        </dgm:presLayoutVars>
      </dgm:prSet>
      <dgm:spPr/>
    </dgm:pt>
    <dgm:pt modelId="{F3A0CEBA-37FB-43E4-AAF8-217CAD5E14D9}" type="pres">
      <dgm:prSet presAssocID="{36037218-DFCA-4385-BCCE-0FA4B54290C5}" presName="FiveNodes_5" presStyleLbl="node1" presStyleIdx="4" presStyleCnt="5">
        <dgm:presLayoutVars>
          <dgm:bulletEnabled val="1"/>
        </dgm:presLayoutVars>
      </dgm:prSet>
      <dgm:spPr/>
    </dgm:pt>
    <dgm:pt modelId="{29DCB92B-A897-4850-9B17-8A2E24C79062}" type="pres">
      <dgm:prSet presAssocID="{36037218-DFCA-4385-BCCE-0FA4B54290C5}" presName="FiveConn_1-2" presStyleLbl="fgAccFollowNode1" presStyleIdx="0" presStyleCnt="4">
        <dgm:presLayoutVars>
          <dgm:bulletEnabled val="1"/>
        </dgm:presLayoutVars>
      </dgm:prSet>
      <dgm:spPr/>
    </dgm:pt>
    <dgm:pt modelId="{356B6D37-23D7-4108-8424-6C8FEEEA7801}" type="pres">
      <dgm:prSet presAssocID="{36037218-DFCA-4385-BCCE-0FA4B54290C5}" presName="FiveConn_2-3" presStyleLbl="fgAccFollowNode1" presStyleIdx="1" presStyleCnt="4">
        <dgm:presLayoutVars>
          <dgm:bulletEnabled val="1"/>
        </dgm:presLayoutVars>
      </dgm:prSet>
      <dgm:spPr/>
    </dgm:pt>
    <dgm:pt modelId="{D638B6F7-C881-4911-82EC-F7574304650C}" type="pres">
      <dgm:prSet presAssocID="{36037218-DFCA-4385-BCCE-0FA4B54290C5}" presName="FiveConn_3-4" presStyleLbl="fgAccFollowNode1" presStyleIdx="2" presStyleCnt="4">
        <dgm:presLayoutVars>
          <dgm:bulletEnabled val="1"/>
        </dgm:presLayoutVars>
      </dgm:prSet>
      <dgm:spPr/>
    </dgm:pt>
    <dgm:pt modelId="{3C93DA6B-213E-4716-904B-10C3B93F0111}" type="pres">
      <dgm:prSet presAssocID="{36037218-DFCA-4385-BCCE-0FA4B54290C5}" presName="FiveConn_4-5" presStyleLbl="fgAccFollowNode1" presStyleIdx="3" presStyleCnt="4">
        <dgm:presLayoutVars>
          <dgm:bulletEnabled val="1"/>
        </dgm:presLayoutVars>
      </dgm:prSet>
      <dgm:spPr/>
    </dgm:pt>
    <dgm:pt modelId="{A23E193F-9FBB-4C79-B697-C1DA3F800F2F}" type="pres">
      <dgm:prSet presAssocID="{36037218-DFCA-4385-BCCE-0FA4B54290C5}" presName="FiveNodes_1_text" presStyleLbl="node1" presStyleIdx="4" presStyleCnt="5">
        <dgm:presLayoutVars>
          <dgm:bulletEnabled val="1"/>
        </dgm:presLayoutVars>
      </dgm:prSet>
      <dgm:spPr/>
    </dgm:pt>
    <dgm:pt modelId="{F336E32A-9116-471F-BF6F-B92E6D64C599}" type="pres">
      <dgm:prSet presAssocID="{36037218-DFCA-4385-BCCE-0FA4B54290C5}" presName="FiveNodes_2_text" presStyleLbl="node1" presStyleIdx="4" presStyleCnt="5">
        <dgm:presLayoutVars>
          <dgm:bulletEnabled val="1"/>
        </dgm:presLayoutVars>
      </dgm:prSet>
      <dgm:spPr/>
    </dgm:pt>
    <dgm:pt modelId="{DB8C71AF-514D-47B8-8FE1-EA9F400A9F36}" type="pres">
      <dgm:prSet presAssocID="{36037218-DFCA-4385-BCCE-0FA4B54290C5}" presName="FiveNodes_3_text" presStyleLbl="node1" presStyleIdx="4" presStyleCnt="5">
        <dgm:presLayoutVars>
          <dgm:bulletEnabled val="1"/>
        </dgm:presLayoutVars>
      </dgm:prSet>
      <dgm:spPr/>
    </dgm:pt>
    <dgm:pt modelId="{1D895B2F-F87D-4908-AED3-198F9FE99B89}" type="pres">
      <dgm:prSet presAssocID="{36037218-DFCA-4385-BCCE-0FA4B54290C5}" presName="FiveNodes_4_text" presStyleLbl="node1" presStyleIdx="4" presStyleCnt="5">
        <dgm:presLayoutVars>
          <dgm:bulletEnabled val="1"/>
        </dgm:presLayoutVars>
      </dgm:prSet>
      <dgm:spPr/>
    </dgm:pt>
    <dgm:pt modelId="{42ADBB93-9613-42E3-A592-A3C19265B402}" type="pres">
      <dgm:prSet presAssocID="{36037218-DFCA-4385-BCCE-0FA4B54290C5}" presName="FiveNodes_5_text" presStyleLbl="node1" presStyleIdx="4" presStyleCnt="5">
        <dgm:presLayoutVars>
          <dgm:bulletEnabled val="1"/>
        </dgm:presLayoutVars>
      </dgm:prSet>
      <dgm:spPr/>
    </dgm:pt>
  </dgm:ptLst>
  <dgm:cxnLst>
    <dgm:cxn modelId="{46040900-E0B7-4152-8597-30B8E5D09A9A}" type="presOf" srcId="{87B0A3BE-4E8D-47CA-9728-0FD03F86A741}" destId="{AC7F3202-6AF4-4BBC-A6A4-7F12A5991576}" srcOrd="0" destOrd="0" presId="urn:microsoft.com/office/officeart/2005/8/layout/vProcess5"/>
    <dgm:cxn modelId="{62A5C203-4E90-492A-8605-E53D83A6CFBF}" srcId="{36037218-DFCA-4385-BCCE-0FA4B54290C5}" destId="{30A60DA7-C2E1-400E-85B2-041A36321536}" srcOrd="3" destOrd="0" parTransId="{A7C271B3-6CBE-43E4-A521-1184084D22EF}" sibTransId="{D579BCC8-865B-4AC0-9F60-9DC345D07CEE}"/>
    <dgm:cxn modelId="{4FE5BB06-9731-43E1-966D-2409CB525BC9}" type="presOf" srcId="{87B0A3BE-4E8D-47CA-9728-0FD03F86A741}" destId="{DB8C71AF-514D-47B8-8FE1-EA9F400A9F36}" srcOrd="1" destOrd="0" presId="urn:microsoft.com/office/officeart/2005/8/layout/vProcess5"/>
    <dgm:cxn modelId="{A3781228-2503-4323-A531-32C4A6120AC0}" type="presOf" srcId="{F6A31C25-02CE-4F71-8521-6E990F6CCE4C}" destId="{F3A0CEBA-37FB-43E4-AAF8-217CAD5E14D9}" srcOrd="0" destOrd="0" presId="urn:microsoft.com/office/officeart/2005/8/layout/vProcess5"/>
    <dgm:cxn modelId="{68E0A128-A3B9-4290-930B-F19967C9568B}" srcId="{36037218-DFCA-4385-BCCE-0FA4B54290C5}" destId="{F6A31C25-02CE-4F71-8521-6E990F6CCE4C}" srcOrd="4" destOrd="0" parTransId="{07A94953-9205-42E2-B784-98B6B75B0D1B}" sibTransId="{D1A7EF8A-0CB7-492C-960F-F984BB1D2AC8}"/>
    <dgm:cxn modelId="{5EB9D52D-5193-4F05-B0E3-79C4C2F41006}" type="presOf" srcId="{D579BCC8-865B-4AC0-9F60-9DC345D07CEE}" destId="{3C93DA6B-213E-4716-904B-10C3B93F0111}" srcOrd="0" destOrd="0" presId="urn:microsoft.com/office/officeart/2005/8/layout/vProcess5"/>
    <dgm:cxn modelId="{D8E3BF5F-EBEF-44B9-B239-8BC086FBBF51}" type="presOf" srcId="{B1994C98-1781-40BE-812D-61F6344B3D1E}" destId="{356B6D37-23D7-4108-8424-6C8FEEEA7801}" srcOrd="0" destOrd="0" presId="urn:microsoft.com/office/officeart/2005/8/layout/vProcess5"/>
    <dgm:cxn modelId="{81E23646-F924-4AB3-AF35-6E02B91E81E2}" type="presOf" srcId="{EF8D784E-FC60-4355-85FE-E8A361701211}" destId="{29DCB92B-A897-4850-9B17-8A2E24C79062}" srcOrd="0" destOrd="0" presId="urn:microsoft.com/office/officeart/2005/8/layout/vProcess5"/>
    <dgm:cxn modelId="{A8A36F47-0811-4918-8E7F-F5CDC1806A7A}" type="presOf" srcId="{0D7FE4CE-0929-44C4-8C8C-F6C8FEF3CDF5}" destId="{BCCE5C36-77E6-4FBF-B39E-13ACA793E412}" srcOrd="0" destOrd="0" presId="urn:microsoft.com/office/officeart/2005/8/layout/vProcess5"/>
    <dgm:cxn modelId="{90914A69-2D77-4F7B-A20F-A7C697C5A297}" type="presOf" srcId="{30A60DA7-C2E1-400E-85B2-041A36321536}" destId="{6E716109-90B4-429A-ABCA-12E3A373130E}" srcOrd="0" destOrd="0" presId="urn:microsoft.com/office/officeart/2005/8/layout/vProcess5"/>
    <dgm:cxn modelId="{0BE3716F-353F-4C61-9751-30452DE26A68}" type="presOf" srcId="{2E614820-CE70-4BD2-B645-5741F454C65B}" destId="{F336E32A-9116-471F-BF6F-B92E6D64C599}" srcOrd="1" destOrd="0" presId="urn:microsoft.com/office/officeart/2005/8/layout/vProcess5"/>
    <dgm:cxn modelId="{9919F67D-979A-41B5-A612-194DA1428784}" type="presOf" srcId="{56C1DD96-D4AB-428D-8B2D-F10EC2924DEB}" destId="{D638B6F7-C881-4911-82EC-F7574304650C}" srcOrd="0" destOrd="0" presId="urn:microsoft.com/office/officeart/2005/8/layout/vProcess5"/>
    <dgm:cxn modelId="{783D7885-7C42-4A29-928B-14FAA40F01D3}" type="presOf" srcId="{36037218-DFCA-4385-BCCE-0FA4B54290C5}" destId="{37F44610-369E-4350-84F0-2A0E94F201C4}" srcOrd="0" destOrd="0" presId="urn:microsoft.com/office/officeart/2005/8/layout/vProcess5"/>
    <dgm:cxn modelId="{5E7B308C-FFAC-47C4-9682-C5DCF109D3C1}" type="presOf" srcId="{2E614820-CE70-4BD2-B645-5741F454C65B}" destId="{D7A1EB9F-1C68-4F2F-BEEC-F08F085B4E77}" srcOrd="0" destOrd="0" presId="urn:microsoft.com/office/officeart/2005/8/layout/vProcess5"/>
    <dgm:cxn modelId="{26111CA5-21BD-40F8-A94D-C89E94113341}" type="presOf" srcId="{0D7FE4CE-0929-44C4-8C8C-F6C8FEF3CDF5}" destId="{A23E193F-9FBB-4C79-B697-C1DA3F800F2F}" srcOrd="1" destOrd="0" presId="urn:microsoft.com/office/officeart/2005/8/layout/vProcess5"/>
    <dgm:cxn modelId="{723EF3B7-F2F1-4D20-BF56-529CE2F2B385}" srcId="{36037218-DFCA-4385-BCCE-0FA4B54290C5}" destId="{87B0A3BE-4E8D-47CA-9728-0FD03F86A741}" srcOrd="2" destOrd="0" parTransId="{6E26BA58-9BA8-4BAB-B7A4-7C0BE577D6EC}" sibTransId="{56C1DD96-D4AB-428D-8B2D-F10EC2924DEB}"/>
    <dgm:cxn modelId="{B853B1BC-6C00-4818-B200-F451299D2635}" type="presOf" srcId="{F6A31C25-02CE-4F71-8521-6E990F6CCE4C}" destId="{42ADBB93-9613-42E3-A592-A3C19265B402}" srcOrd="1" destOrd="0" presId="urn:microsoft.com/office/officeart/2005/8/layout/vProcess5"/>
    <dgm:cxn modelId="{0C6DFAD4-1698-416F-B393-2E4D473F1B37}" srcId="{36037218-DFCA-4385-BCCE-0FA4B54290C5}" destId="{2E614820-CE70-4BD2-B645-5741F454C65B}" srcOrd="1" destOrd="0" parTransId="{ADEA2D69-9CBD-4C3D-A27A-8396D32375E1}" sibTransId="{B1994C98-1781-40BE-812D-61F6344B3D1E}"/>
    <dgm:cxn modelId="{366071E0-698D-4CD9-B7F0-747FB3526D94}" type="presOf" srcId="{30A60DA7-C2E1-400E-85B2-041A36321536}" destId="{1D895B2F-F87D-4908-AED3-198F9FE99B89}" srcOrd="1" destOrd="0" presId="urn:microsoft.com/office/officeart/2005/8/layout/vProcess5"/>
    <dgm:cxn modelId="{30C4A8ED-EDEA-48A5-AD8F-DFDBD1005062}" srcId="{36037218-DFCA-4385-BCCE-0FA4B54290C5}" destId="{0D7FE4CE-0929-44C4-8C8C-F6C8FEF3CDF5}" srcOrd="0" destOrd="0" parTransId="{ABD969E3-1C32-40F4-986E-5A52CF3A6BA1}" sibTransId="{EF8D784E-FC60-4355-85FE-E8A361701211}"/>
    <dgm:cxn modelId="{88EAD23E-0940-46A7-9934-59E8DC856CB5}" type="presParOf" srcId="{37F44610-369E-4350-84F0-2A0E94F201C4}" destId="{D53F4C17-7A86-4E9C-A3C6-6BB7BF2CE15D}" srcOrd="0" destOrd="0" presId="urn:microsoft.com/office/officeart/2005/8/layout/vProcess5"/>
    <dgm:cxn modelId="{A8F151C6-E652-4AB8-AC13-CAAA44BE8032}" type="presParOf" srcId="{37F44610-369E-4350-84F0-2A0E94F201C4}" destId="{BCCE5C36-77E6-4FBF-B39E-13ACA793E412}" srcOrd="1" destOrd="0" presId="urn:microsoft.com/office/officeart/2005/8/layout/vProcess5"/>
    <dgm:cxn modelId="{3F0DD63C-F759-42DB-A04A-C62AD59359D1}" type="presParOf" srcId="{37F44610-369E-4350-84F0-2A0E94F201C4}" destId="{D7A1EB9F-1C68-4F2F-BEEC-F08F085B4E77}" srcOrd="2" destOrd="0" presId="urn:microsoft.com/office/officeart/2005/8/layout/vProcess5"/>
    <dgm:cxn modelId="{FED75E8F-1804-47E3-B9F0-0CBE03DC2FCB}" type="presParOf" srcId="{37F44610-369E-4350-84F0-2A0E94F201C4}" destId="{AC7F3202-6AF4-4BBC-A6A4-7F12A5991576}" srcOrd="3" destOrd="0" presId="urn:microsoft.com/office/officeart/2005/8/layout/vProcess5"/>
    <dgm:cxn modelId="{014C00E6-38D5-4D92-9732-539B14405EB2}" type="presParOf" srcId="{37F44610-369E-4350-84F0-2A0E94F201C4}" destId="{6E716109-90B4-429A-ABCA-12E3A373130E}" srcOrd="4" destOrd="0" presId="urn:microsoft.com/office/officeart/2005/8/layout/vProcess5"/>
    <dgm:cxn modelId="{790E96F9-5B83-4EA0-B637-4BB08DFD9571}" type="presParOf" srcId="{37F44610-369E-4350-84F0-2A0E94F201C4}" destId="{F3A0CEBA-37FB-43E4-AAF8-217CAD5E14D9}" srcOrd="5" destOrd="0" presId="urn:microsoft.com/office/officeart/2005/8/layout/vProcess5"/>
    <dgm:cxn modelId="{E81E47EB-00F7-46BF-9B8E-51056C0B3A83}" type="presParOf" srcId="{37F44610-369E-4350-84F0-2A0E94F201C4}" destId="{29DCB92B-A897-4850-9B17-8A2E24C79062}" srcOrd="6" destOrd="0" presId="urn:microsoft.com/office/officeart/2005/8/layout/vProcess5"/>
    <dgm:cxn modelId="{158A894E-5D30-4D27-84B6-ECAAE7A8DDC8}" type="presParOf" srcId="{37F44610-369E-4350-84F0-2A0E94F201C4}" destId="{356B6D37-23D7-4108-8424-6C8FEEEA7801}" srcOrd="7" destOrd="0" presId="urn:microsoft.com/office/officeart/2005/8/layout/vProcess5"/>
    <dgm:cxn modelId="{E533FF99-34D0-47E4-863A-FD7285F9FC46}" type="presParOf" srcId="{37F44610-369E-4350-84F0-2A0E94F201C4}" destId="{D638B6F7-C881-4911-82EC-F7574304650C}" srcOrd="8" destOrd="0" presId="urn:microsoft.com/office/officeart/2005/8/layout/vProcess5"/>
    <dgm:cxn modelId="{25B57A13-9715-41CB-AE84-1F0953A94914}" type="presParOf" srcId="{37F44610-369E-4350-84F0-2A0E94F201C4}" destId="{3C93DA6B-213E-4716-904B-10C3B93F0111}" srcOrd="9" destOrd="0" presId="urn:microsoft.com/office/officeart/2005/8/layout/vProcess5"/>
    <dgm:cxn modelId="{52CD100F-264A-4D8D-BF0E-BA9CA7C31C5B}" type="presParOf" srcId="{37F44610-369E-4350-84F0-2A0E94F201C4}" destId="{A23E193F-9FBB-4C79-B697-C1DA3F800F2F}" srcOrd="10" destOrd="0" presId="urn:microsoft.com/office/officeart/2005/8/layout/vProcess5"/>
    <dgm:cxn modelId="{27AF0415-118B-400D-99E4-7D1A13C5295D}" type="presParOf" srcId="{37F44610-369E-4350-84F0-2A0E94F201C4}" destId="{F336E32A-9116-471F-BF6F-B92E6D64C599}" srcOrd="11" destOrd="0" presId="urn:microsoft.com/office/officeart/2005/8/layout/vProcess5"/>
    <dgm:cxn modelId="{6D01B1E7-16CC-47EF-B999-100F97EB6DB4}" type="presParOf" srcId="{37F44610-369E-4350-84F0-2A0E94F201C4}" destId="{DB8C71AF-514D-47B8-8FE1-EA9F400A9F36}" srcOrd="12" destOrd="0" presId="urn:microsoft.com/office/officeart/2005/8/layout/vProcess5"/>
    <dgm:cxn modelId="{FF3C6679-570A-4288-8C81-F30D6DBDF2CB}" type="presParOf" srcId="{37F44610-369E-4350-84F0-2A0E94F201C4}" destId="{1D895B2F-F87D-4908-AED3-198F9FE99B89}" srcOrd="13" destOrd="0" presId="urn:microsoft.com/office/officeart/2005/8/layout/vProcess5"/>
    <dgm:cxn modelId="{6E5BC522-1CA5-4926-83E2-2A3B4BCBDB2B}" type="presParOf" srcId="{37F44610-369E-4350-84F0-2A0E94F201C4}" destId="{42ADBB93-9613-42E3-A592-A3C19265B402}"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CE5C36-77E6-4FBF-B39E-13ACA793E412}">
      <dsp:nvSpPr>
        <dsp:cNvPr id="0" name=""/>
        <dsp:cNvSpPr/>
      </dsp:nvSpPr>
      <dsp:spPr>
        <a:xfrm>
          <a:off x="0" y="0"/>
          <a:ext cx="5877292" cy="69019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latin typeface="Avenir Book" panose="02000503020000020003" pitchFamily="2" charset="0"/>
            </a:rPr>
            <a:t>Contact us: </a:t>
          </a:r>
          <a:r>
            <a:rPr lang="en-GB" sz="1900" kern="1200" dirty="0">
              <a:solidFill>
                <a:schemeClr val="bg1"/>
              </a:solidFill>
              <a:latin typeface="Avenir Book" panose="02000503020000020003" pitchFamily="2" charset="0"/>
              <a:hlinkClick xmlns:r="http://schemas.openxmlformats.org/officeDocument/2006/relationships" r:id="rId1">
                <a:extLst>
                  <a:ext uri="{A12FA001-AC4F-418D-AE19-62706E023703}">
                    <ahyp:hlinkClr xmlns:ahyp="http://schemas.microsoft.com/office/drawing/2018/hyperlinkcolor" val="tx"/>
                  </a:ext>
                </a:extLst>
              </a:hlinkClick>
            </a:rPr>
            <a:t>bnssg.safeguardingadmin@nhs.net</a:t>
          </a:r>
          <a:endParaRPr lang="en-US" sz="1900" kern="1200" dirty="0">
            <a:solidFill>
              <a:schemeClr val="bg1"/>
            </a:solidFill>
            <a:latin typeface="Avenir Book" panose="02000503020000020003" pitchFamily="2" charset="0"/>
          </a:endParaRPr>
        </a:p>
      </dsp:txBody>
      <dsp:txXfrm>
        <a:off x="20215" y="20215"/>
        <a:ext cx="5051766" cy="649765"/>
      </dsp:txXfrm>
    </dsp:sp>
    <dsp:sp modelId="{D7A1EB9F-1C68-4F2F-BEEC-F08F085B4E77}">
      <dsp:nvSpPr>
        <dsp:cNvPr id="0" name=""/>
        <dsp:cNvSpPr/>
      </dsp:nvSpPr>
      <dsp:spPr>
        <a:xfrm>
          <a:off x="438888" y="786055"/>
          <a:ext cx="5877292" cy="69019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latin typeface="Avenir Book" panose="02000503020000020003" pitchFamily="2" charset="0"/>
            </a:rPr>
            <a:t>Receive lots of individual emails about patients/queries</a:t>
          </a:r>
          <a:endParaRPr lang="en-US" sz="1900" kern="1200">
            <a:latin typeface="Avenir Book" panose="02000503020000020003" pitchFamily="2" charset="0"/>
          </a:endParaRPr>
        </a:p>
      </dsp:txBody>
      <dsp:txXfrm>
        <a:off x="459103" y="806270"/>
        <a:ext cx="4949347" cy="649765"/>
      </dsp:txXfrm>
    </dsp:sp>
    <dsp:sp modelId="{AC7F3202-6AF4-4BBC-A6A4-7F12A5991576}">
      <dsp:nvSpPr>
        <dsp:cNvPr id="0" name=""/>
        <dsp:cNvSpPr/>
      </dsp:nvSpPr>
      <dsp:spPr>
        <a:xfrm>
          <a:off x="877777" y="1572110"/>
          <a:ext cx="5877292" cy="69019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latin typeface="Avenir Book" panose="02000503020000020003" pitchFamily="2" charset="0"/>
            </a:rPr>
            <a:t>We provide a ‘guiding critical friend’ voice to help navigate the system</a:t>
          </a:r>
          <a:endParaRPr lang="en-US" sz="1900" kern="1200" dirty="0">
            <a:latin typeface="Avenir Book" panose="02000503020000020003" pitchFamily="2" charset="0"/>
          </a:endParaRPr>
        </a:p>
      </dsp:txBody>
      <dsp:txXfrm>
        <a:off x="897992" y="1592325"/>
        <a:ext cx="4949347" cy="649765"/>
      </dsp:txXfrm>
    </dsp:sp>
    <dsp:sp modelId="{6E716109-90B4-429A-ABCA-12E3A373130E}">
      <dsp:nvSpPr>
        <dsp:cNvPr id="0" name=""/>
        <dsp:cNvSpPr/>
      </dsp:nvSpPr>
      <dsp:spPr>
        <a:xfrm>
          <a:off x="1316666" y="2358166"/>
          <a:ext cx="5877292" cy="69019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latin typeface="Avenir Book" panose="02000503020000020003" pitchFamily="2" charset="0"/>
            </a:rPr>
            <a:t>We can not dictate actions or hold clinical responsibility for individual cases</a:t>
          </a:r>
          <a:endParaRPr lang="en-US" sz="1900" kern="1200" dirty="0">
            <a:latin typeface="Avenir Book" panose="02000503020000020003" pitchFamily="2" charset="0"/>
          </a:endParaRPr>
        </a:p>
      </dsp:txBody>
      <dsp:txXfrm>
        <a:off x="1336881" y="2378381"/>
        <a:ext cx="4949347" cy="649765"/>
      </dsp:txXfrm>
    </dsp:sp>
    <dsp:sp modelId="{F3A0CEBA-37FB-43E4-AAF8-217CAD5E14D9}">
      <dsp:nvSpPr>
        <dsp:cNvPr id="0" name=""/>
        <dsp:cNvSpPr/>
      </dsp:nvSpPr>
      <dsp:spPr>
        <a:xfrm>
          <a:off x="1755555" y="3144221"/>
          <a:ext cx="5877292" cy="69019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latin typeface="Avenir Book" panose="02000503020000020003" pitchFamily="2" charset="0"/>
            </a:rPr>
            <a:t>Response times may not match clinical need at times, we are not an emergency service</a:t>
          </a:r>
        </a:p>
      </dsp:txBody>
      <dsp:txXfrm>
        <a:off x="1775770" y="3164436"/>
        <a:ext cx="4949347" cy="649765"/>
      </dsp:txXfrm>
    </dsp:sp>
    <dsp:sp modelId="{29DCB92B-A897-4850-9B17-8A2E24C79062}">
      <dsp:nvSpPr>
        <dsp:cNvPr id="0" name=""/>
        <dsp:cNvSpPr/>
      </dsp:nvSpPr>
      <dsp:spPr>
        <a:xfrm>
          <a:off x="5428666" y="504225"/>
          <a:ext cx="448626" cy="448626"/>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5529607" y="504225"/>
        <a:ext cx="246744" cy="337591"/>
      </dsp:txXfrm>
    </dsp:sp>
    <dsp:sp modelId="{356B6D37-23D7-4108-8424-6C8FEEEA7801}">
      <dsp:nvSpPr>
        <dsp:cNvPr id="0" name=""/>
        <dsp:cNvSpPr/>
      </dsp:nvSpPr>
      <dsp:spPr>
        <a:xfrm>
          <a:off x="5867554" y="1290281"/>
          <a:ext cx="448626" cy="448626"/>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5968495" y="1290281"/>
        <a:ext cx="246744" cy="337591"/>
      </dsp:txXfrm>
    </dsp:sp>
    <dsp:sp modelId="{D638B6F7-C881-4911-82EC-F7574304650C}">
      <dsp:nvSpPr>
        <dsp:cNvPr id="0" name=""/>
        <dsp:cNvSpPr/>
      </dsp:nvSpPr>
      <dsp:spPr>
        <a:xfrm>
          <a:off x="6306443" y="2064833"/>
          <a:ext cx="448626" cy="448626"/>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6407384" y="2064833"/>
        <a:ext cx="246744" cy="337591"/>
      </dsp:txXfrm>
    </dsp:sp>
    <dsp:sp modelId="{3C93DA6B-213E-4716-904B-10C3B93F0111}">
      <dsp:nvSpPr>
        <dsp:cNvPr id="0" name=""/>
        <dsp:cNvSpPr/>
      </dsp:nvSpPr>
      <dsp:spPr>
        <a:xfrm>
          <a:off x="6745332" y="2858557"/>
          <a:ext cx="448626" cy="448626"/>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6846273" y="2858557"/>
        <a:ext cx="246744" cy="33759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3633"/>
          </a:xfrm>
          <a:prstGeom prst="rect">
            <a:avLst/>
          </a:prstGeom>
        </p:spPr>
        <p:txBody>
          <a:bodyPr vert="horz" lIns="91440" tIns="45720" rIns="91440" bIns="45720" rtlCol="0"/>
          <a:lstStyle>
            <a:lvl1pPr algn="r">
              <a:defRPr sz="1200"/>
            </a:lvl1pPr>
          </a:lstStyle>
          <a:p>
            <a:fld id="{E329243E-A0C1-4C5D-9F61-50F384EA99C7}" type="datetimeFigureOut">
              <a:rPr lang="en-GB" smtClean="0"/>
              <a:t>24/07/2023</a:t>
            </a:fld>
            <a:endParaRPr lang="en-GB"/>
          </a:p>
        </p:txBody>
      </p:sp>
      <p:sp>
        <p:nvSpPr>
          <p:cNvPr id="4" name="Slide Image Placeholder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6"/>
            <a:ext cx="2921582"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77316"/>
            <a:ext cx="2921582" cy="493633"/>
          </a:xfrm>
          <a:prstGeom prst="rect">
            <a:avLst/>
          </a:prstGeom>
        </p:spPr>
        <p:txBody>
          <a:bodyPr vert="horz" lIns="91440" tIns="45720" rIns="91440" bIns="45720" rtlCol="0" anchor="b"/>
          <a:lstStyle>
            <a:lvl1pPr algn="r">
              <a:defRPr sz="1200"/>
            </a:lvl1pPr>
          </a:lstStyle>
          <a:p>
            <a:fld id="{5913BCC2-F3BD-477F-9171-97C356BC4286}" type="slidenum">
              <a:rPr lang="en-GB" smtClean="0"/>
              <a:t>‹#›</a:t>
            </a:fld>
            <a:endParaRPr lang="en-GB"/>
          </a:p>
        </p:txBody>
      </p:sp>
    </p:spTree>
    <p:extLst>
      <p:ext uri="{BB962C8B-B14F-4D97-AF65-F5344CB8AC3E}">
        <p14:creationId xmlns:p14="http://schemas.microsoft.com/office/powerpoint/2010/main" val="160805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ites.southglos.gov.uk/safeguarding/wp-content/uploads/sites/221/2015/05/Holly-Discretionary-SAR-Learning-Brief-November-2021.pd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Advanced directives - An advance decision would become relevant if there came a time when you were unable to make or communicate your own decisions.</a:t>
            </a:r>
          </a:p>
          <a:p>
            <a:r>
              <a:rPr lang="en-GB" dirty="0"/>
              <a:t>It allows you to refuse treatment, even if this might lead to your death. An advance decision is legally binding which means that those caring for you must follow your instructions. However it will only be used if you lose the capacity to make or communicate decisions about your treatment.</a:t>
            </a:r>
          </a:p>
          <a:p>
            <a:r>
              <a:rPr lang="en-GB" dirty="0"/>
              <a:t>An advance statement of wishes explains your likes and dislikes and anything that is important for you to be comfortable. An advance statement should be considered by all those involved your care. Unlike an advance decision, it's not legally binding.</a:t>
            </a:r>
          </a:p>
          <a:p>
            <a:r>
              <a:rPr lang="en-GB" dirty="0"/>
              <a:t>IMCA – IMCAs are a legal safeguard for people who lack the capacity to make specific important decisions: including making decisions about where they live and about serious medical treatment options. IMCAs are mainly instructed to represent people where there is no one independent of services, such as a family member or friend, who is able to represent the person.</a:t>
            </a:r>
          </a:p>
          <a:p>
            <a:r>
              <a:rPr lang="en-GB" dirty="0"/>
              <a:t>LPA - This covers health and care decisions and can only be used once you have lost mental capacity. An attorney can generally make decisions about things such as:</a:t>
            </a:r>
          </a:p>
          <a:p>
            <a:r>
              <a:rPr lang="en-GB" dirty="0"/>
              <a:t>where you should live</a:t>
            </a:r>
          </a:p>
          <a:p>
            <a:r>
              <a:rPr lang="en-GB" dirty="0"/>
              <a:t>your medical care</a:t>
            </a:r>
          </a:p>
          <a:p>
            <a:r>
              <a:rPr lang="en-GB" dirty="0"/>
              <a:t>what you should eat</a:t>
            </a:r>
          </a:p>
          <a:p>
            <a:r>
              <a:rPr lang="en-GB" dirty="0"/>
              <a:t>who you should have contact with</a:t>
            </a:r>
          </a:p>
          <a:p>
            <a:r>
              <a:rPr lang="en-GB" dirty="0"/>
              <a:t>what kind of social activities you should take part in.</a:t>
            </a:r>
          </a:p>
          <a:p>
            <a:r>
              <a:rPr lang="en-GB" dirty="0"/>
              <a:t>You can also give special permission for your attorney to make decisions about life-saving treatment.</a:t>
            </a:r>
            <a:r>
              <a:rPr lang="en-GB" b="1" dirty="0"/>
              <a:t> Don't assume</a:t>
            </a:r>
          </a:p>
          <a:p>
            <a:r>
              <a:rPr lang="en-GB" dirty="0"/>
              <a:t>If you’re married or in a civil partnership, you may have assumed that your spouse would automatically be able to deal with your bank account and pensions, and make decisions about your healthcare, if you lose the ability to do so. This is not the case. Without an LPA, they won’t have the authority</a:t>
            </a:r>
          </a:p>
          <a:p>
            <a:endParaRPr lang="en-GB" dirty="0"/>
          </a:p>
          <a:p>
            <a:endParaRPr lang="en-GB" dirty="0"/>
          </a:p>
        </p:txBody>
      </p:sp>
      <p:sp>
        <p:nvSpPr>
          <p:cNvPr id="4" name="Slide Number Placeholder 3"/>
          <p:cNvSpPr>
            <a:spLocks noGrp="1"/>
          </p:cNvSpPr>
          <p:nvPr>
            <p:ph type="sldNum" sz="quarter" idx="5"/>
          </p:nvPr>
        </p:nvSpPr>
        <p:spPr/>
        <p:txBody>
          <a:bodyPr/>
          <a:lstStyle/>
          <a:p>
            <a:fld id="{5913BCC2-F3BD-477F-9171-97C356BC4286}" type="slidenum">
              <a:rPr lang="en-GB" smtClean="0"/>
              <a:t>15</a:t>
            </a:fld>
            <a:endParaRPr lang="en-GB"/>
          </a:p>
        </p:txBody>
      </p:sp>
    </p:spTree>
    <p:extLst>
      <p:ext uri="{BB962C8B-B14F-4D97-AF65-F5344CB8AC3E}">
        <p14:creationId xmlns:p14="http://schemas.microsoft.com/office/powerpoint/2010/main" val="345277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Advanced directives - An advance decision would become relevant if there came a time when you were unable to make or communicate your own decisions.</a:t>
            </a:r>
          </a:p>
          <a:p>
            <a:r>
              <a:rPr lang="en-GB" dirty="0"/>
              <a:t>It allows you to refuse treatment, even if this might lead to your death. An advance decision is legally binding which means that those caring for you must follow your instructions. However it will only be used if you lose the capacity to make or communicate decisions about your treatment.</a:t>
            </a:r>
          </a:p>
          <a:p>
            <a:r>
              <a:rPr lang="en-GB" dirty="0"/>
              <a:t>An advance statement of wishes explains your likes and dislikes and anything that is important for you to be comfortable. An advance statement should be considered by all those involved your care. Unlike an advance decision, it's not legally binding.</a:t>
            </a:r>
          </a:p>
          <a:p>
            <a:r>
              <a:rPr lang="en-GB" dirty="0"/>
              <a:t>IMCA – IMCAs are a legal safeguard for people who lack the capacity to make specific important decisions: including making decisions about where they live and about serious medical treatment options. IMCAs are mainly instructed to represent people where there is no one independent of services, such as a family member or friend, who is able to represent the person.</a:t>
            </a:r>
          </a:p>
          <a:p>
            <a:r>
              <a:rPr lang="en-GB" dirty="0"/>
              <a:t>LPA - This covers health and care decisions and can only be used once you have lost mental capacity. An attorney can generally make decisions about things such as:</a:t>
            </a:r>
          </a:p>
          <a:p>
            <a:r>
              <a:rPr lang="en-GB" dirty="0"/>
              <a:t>where you should live</a:t>
            </a:r>
          </a:p>
          <a:p>
            <a:r>
              <a:rPr lang="en-GB" dirty="0"/>
              <a:t>your medical care</a:t>
            </a:r>
          </a:p>
          <a:p>
            <a:r>
              <a:rPr lang="en-GB" dirty="0"/>
              <a:t>what you should eat</a:t>
            </a:r>
          </a:p>
          <a:p>
            <a:r>
              <a:rPr lang="en-GB" dirty="0"/>
              <a:t>who you should have contact with</a:t>
            </a:r>
          </a:p>
          <a:p>
            <a:r>
              <a:rPr lang="en-GB" dirty="0"/>
              <a:t>what kind of social activities you should take part in.</a:t>
            </a:r>
          </a:p>
          <a:p>
            <a:r>
              <a:rPr lang="en-GB" dirty="0"/>
              <a:t>You can also give special permission for your attorney to make decisions about life-saving treatment.</a:t>
            </a:r>
            <a:r>
              <a:rPr lang="en-GB" b="1" dirty="0"/>
              <a:t> Don't assume</a:t>
            </a:r>
          </a:p>
          <a:p>
            <a:r>
              <a:rPr lang="en-GB" dirty="0"/>
              <a:t>If you’re married or in a civil partnership, you may have assumed that your spouse would automatically be able to deal with your bank account and pensions, and make decisions about your healthcare, if you lose the ability to do so. This is not the case. Without an LPA, they won’t have the authority</a:t>
            </a:r>
          </a:p>
          <a:p>
            <a:endParaRPr lang="en-GB" dirty="0"/>
          </a:p>
          <a:p>
            <a:endParaRPr lang="en-GB" dirty="0"/>
          </a:p>
        </p:txBody>
      </p:sp>
      <p:sp>
        <p:nvSpPr>
          <p:cNvPr id="4" name="Slide Number Placeholder 3"/>
          <p:cNvSpPr>
            <a:spLocks noGrp="1"/>
          </p:cNvSpPr>
          <p:nvPr>
            <p:ph type="sldNum" sz="quarter" idx="5"/>
          </p:nvPr>
        </p:nvSpPr>
        <p:spPr/>
        <p:txBody>
          <a:bodyPr/>
          <a:lstStyle/>
          <a:p>
            <a:fld id="{5913BCC2-F3BD-477F-9171-97C356BC4286}" type="slidenum">
              <a:rPr lang="en-GB" smtClean="0"/>
              <a:t>16</a:t>
            </a:fld>
            <a:endParaRPr lang="en-GB"/>
          </a:p>
        </p:txBody>
      </p:sp>
    </p:spTree>
    <p:extLst>
      <p:ext uri="{BB962C8B-B14F-4D97-AF65-F5344CB8AC3E}">
        <p14:creationId xmlns:p14="http://schemas.microsoft.com/office/powerpoint/2010/main" val="3714818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childhood trauma- as a box through the middle</a:t>
            </a:r>
          </a:p>
        </p:txBody>
      </p:sp>
      <p:sp>
        <p:nvSpPr>
          <p:cNvPr id="4" name="Slide Number Placeholder 3"/>
          <p:cNvSpPr>
            <a:spLocks noGrp="1"/>
          </p:cNvSpPr>
          <p:nvPr>
            <p:ph type="sldNum" sz="quarter" idx="5"/>
          </p:nvPr>
        </p:nvSpPr>
        <p:spPr/>
        <p:txBody>
          <a:bodyPr/>
          <a:lstStyle/>
          <a:p>
            <a:fld id="{5913BCC2-F3BD-477F-9171-97C356BC4286}" type="slidenum">
              <a:rPr lang="en-GB" smtClean="0"/>
              <a:t>19</a:t>
            </a:fld>
            <a:endParaRPr lang="en-GB"/>
          </a:p>
        </p:txBody>
      </p:sp>
    </p:spTree>
    <p:extLst>
      <p:ext uri="{BB962C8B-B14F-4D97-AF65-F5344CB8AC3E}">
        <p14:creationId xmlns:p14="http://schemas.microsoft.com/office/powerpoint/2010/main" val="267308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Holly-Discretionary-SAR-Learning-Brief-November-2021.pdf (southglos.gov.uk)</a:t>
            </a:r>
            <a:endParaRPr lang="en-GB" dirty="0"/>
          </a:p>
        </p:txBody>
      </p:sp>
      <p:sp>
        <p:nvSpPr>
          <p:cNvPr id="4" name="Slide Number Placeholder 3"/>
          <p:cNvSpPr>
            <a:spLocks noGrp="1"/>
          </p:cNvSpPr>
          <p:nvPr>
            <p:ph type="sldNum" sz="quarter" idx="5"/>
          </p:nvPr>
        </p:nvSpPr>
        <p:spPr/>
        <p:txBody>
          <a:bodyPr/>
          <a:lstStyle/>
          <a:p>
            <a:fld id="{5913BCC2-F3BD-477F-9171-97C356BC4286}" type="slidenum">
              <a:rPr lang="en-GB" smtClean="0"/>
              <a:t>28</a:t>
            </a:fld>
            <a:endParaRPr lang="en-GB"/>
          </a:p>
        </p:txBody>
      </p:sp>
    </p:spTree>
    <p:extLst>
      <p:ext uri="{BB962C8B-B14F-4D97-AF65-F5344CB8AC3E}">
        <p14:creationId xmlns:p14="http://schemas.microsoft.com/office/powerpoint/2010/main" val="185181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13BCC2-F3BD-477F-9171-97C356BC4286}" type="slidenum">
              <a:rPr lang="en-GB" smtClean="0"/>
              <a:t>44</a:t>
            </a:fld>
            <a:endParaRPr lang="en-GB"/>
          </a:p>
        </p:txBody>
      </p:sp>
    </p:spTree>
    <p:extLst>
      <p:ext uri="{BB962C8B-B14F-4D97-AF65-F5344CB8AC3E}">
        <p14:creationId xmlns:p14="http://schemas.microsoft.com/office/powerpoint/2010/main" val="36656720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0000" y="3619624"/>
            <a:ext cx="7794000" cy="384721"/>
          </a:xfrm>
        </p:spPr>
        <p:txBody>
          <a:bodyPr>
            <a:spAutoFit/>
          </a:bodyPr>
          <a:lstStyle>
            <a:lvl1pPr marL="0" indent="0" algn="l">
              <a:buNone/>
              <a:defRPr sz="25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8" name="Title 7"/>
          <p:cNvSpPr>
            <a:spLocks noGrp="1"/>
          </p:cNvSpPr>
          <p:nvPr>
            <p:ph type="title"/>
          </p:nvPr>
        </p:nvSpPr>
        <p:spPr>
          <a:xfrm>
            <a:off x="540000" y="1957726"/>
            <a:ext cx="7794000" cy="1477328"/>
          </a:xfrm>
        </p:spPr>
        <p:txBody>
          <a:bodyPr anchor="t" anchorCtr="0"/>
          <a:lstStyle>
            <a:lvl1pPr>
              <a:lnSpc>
                <a:spcPct val="95000"/>
              </a:lnSpc>
              <a:defRPr sz="4950">
                <a:solidFill>
                  <a:schemeClr val="accent3"/>
                </a:solidFill>
              </a:defRPr>
            </a:lvl1pPr>
          </a:lstStyle>
          <a:p>
            <a:r>
              <a:rPr lang="en-US"/>
              <a:t>Click to edit Master title style</a:t>
            </a:r>
            <a:endParaRPr lang="en-GB" dirty="0"/>
          </a:p>
        </p:txBody>
      </p:sp>
      <p:sp>
        <p:nvSpPr>
          <p:cNvPr id="10" name="Text Placeholder 9"/>
          <p:cNvSpPr>
            <a:spLocks noGrp="1"/>
          </p:cNvSpPr>
          <p:nvPr>
            <p:ph type="body" sz="quarter" idx="13"/>
          </p:nvPr>
        </p:nvSpPr>
        <p:spPr>
          <a:xfrm>
            <a:off x="540000" y="6433682"/>
            <a:ext cx="5832000" cy="179408"/>
          </a:xfrm>
        </p:spPr>
        <p:txBody>
          <a:bodyPr wrap="square" anchor="b" anchorCtr="0">
            <a:spAutoFit/>
          </a:bodyPr>
          <a:lstStyle>
            <a:lvl1pPr>
              <a:lnSpc>
                <a:spcPct val="106000"/>
              </a:lnSpc>
              <a:defRPr sz="1100">
                <a:solidFill>
                  <a:schemeClr val="tx1"/>
                </a:solidFill>
              </a:defRPr>
            </a:lvl1pPr>
          </a:lstStyle>
          <a:p>
            <a:pPr lvl="0"/>
            <a:r>
              <a:rPr lang="en-US"/>
              <a:t>Click to edit Master text styles</a:t>
            </a:r>
          </a:p>
        </p:txBody>
      </p:sp>
      <p:pic>
        <p:nvPicPr>
          <p:cNvPr id="6" name="Picture 5" descr="A picture containing text&#10;&#10;Description automatically generated">
            <a:extLst>
              <a:ext uri="{FF2B5EF4-FFF2-40B4-BE49-F238E27FC236}">
                <a16:creationId xmlns:a16="http://schemas.microsoft.com/office/drawing/2014/main" id="{084649E0-2276-4FA9-9FC9-DED476AC32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96136" y="233092"/>
            <a:ext cx="3119766" cy="1035668"/>
          </a:xfrm>
          <a:prstGeom prst="rect">
            <a:avLst/>
          </a:prstGeom>
        </p:spPr>
      </p:pic>
    </p:spTree>
    <p:extLst>
      <p:ext uri="{BB962C8B-B14F-4D97-AF65-F5344CB8AC3E}">
        <p14:creationId xmlns:p14="http://schemas.microsoft.com/office/powerpoint/2010/main" val="3745575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19551"/>
          <a:stretch/>
        </p:blipFill>
        <p:spPr>
          <a:xfrm>
            <a:off x="0" y="1340768"/>
            <a:ext cx="9144000" cy="5517232"/>
          </a:xfrm>
          <a:prstGeom prst="rect">
            <a:avLst/>
          </a:prstGeom>
        </p:spPr>
      </p:pic>
      <p:sp>
        <p:nvSpPr>
          <p:cNvPr id="3" name="Subtitle 2"/>
          <p:cNvSpPr>
            <a:spLocks noGrp="1"/>
          </p:cNvSpPr>
          <p:nvPr>
            <p:ph type="subTitle" idx="1"/>
          </p:nvPr>
        </p:nvSpPr>
        <p:spPr>
          <a:xfrm>
            <a:off x="540000" y="3619624"/>
            <a:ext cx="7794000" cy="384721"/>
          </a:xfrm>
        </p:spPr>
        <p:txBody>
          <a:bodyPr>
            <a:spAutoFit/>
          </a:bodyPr>
          <a:lstStyle>
            <a:lvl1pPr marL="0" indent="0" algn="l">
              <a:buNone/>
              <a:defRPr sz="2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8" name="Title 7"/>
          <p:cNvSpPr>
            <a:spLocks noGrp="1"/>
          </p:cNvSpPr>
          <p:nvPr>
            <p:ph type="title"/>
          </p:nvPr>
        </p:nvSpPr>
        <p:spPr>
          <a:xfrm>
            <a:off x="540000" y="1957726"/>
            <a:ext cx="7794000" cy="1477328"/>
          </a:xfrm>
        </p:spPr>
        <p:txBody>
          <a:bodyPr anchor="t" anchorCtr="0"/>
          <a:lstStyle>
            <a:lvl1pPr>
              <a:lnSpc>
                <a:spcPct val="95000"/>
              </a:lnSpc>
              <a:defRPr sz="4950">
                <a:solidFill>
                  <a:schemeClr val="bg1"/>
                </a:solidFill>
              </a:defRPr>
            </a:lvl1pPr>
          </a:lstStyle>
          <a:p>
            <a:r>
              <a:rPr lang="en-US"/>
              <a:t>Click to edit Master title style</a:t>
            </a:r>
            <a:endParaRPr lang="en-GB" dirty="0"/>
          </a:p>
        </p:txBody>
      </p:sp>
      <p:sp>
        <p:nvSpPr>
          <p:cNvPr id="10" name="Text Placeholder 9"/>
          <p:cNvSpPr>
            <a:spLocks noGrp="1"/>
          </p:cNvSpPr>
          <p:nvPr>
            <p:ph type="body" sz="quarter" idx="13"/>
          </p:nvPr>
        </p:nvSpPr>
        <p:spPr>
          <a:xfrm>
            <a:off x="540000" y="6433682"/>
            <a:ext cx="5832000" cy="179408"/>
          </a:xfrm>
        </p:spPr>
        <p:txBody>
          <a:bodyPr wrap="square" anchor="b" anchorCtr="0">
            <a:spAutoFit/>
          </a:bodyPr>
          <a:lstStyle>
            <a:lvl1pPr>
              <a:lnSpc>
                <a:spcPct val="106000"/>
              </a:lnSpc>
              <a:defRPr sz="1100">
                <a:solidFill>
                  <a:schemeClr val="bg1"/>
                </a:solidFill>
              </a:defRPr>
            </a:lvl1pPr>
          </a:lstStyle>
          <a:p>
            <a:pPr lvl="0"/>
            <a:r>
              <a:rPr lang="en-US"/>
              <a:t>Click to edit Master text styles</a:t>
            </a:r>
          </a:p>
        </p:txBody>
      </p:sp>
      <p:pic>
        <p:nvPicPr>
          <p:cNvPr id="6" name="Picture 5" descr="A picture containing text&#10;&#10;Description automatically generated">
            <a:extLst>
              <a:ext uri="{FF2B5EF4-FFF2-40B4-BE49-F238E27FC236}">
                <a16:creationId xmlns:a16="http://schemas.microsoft.com/office/drawing/2014/main" id="{084649E0-2276-4FA9-9FC9-DED476AC32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96136" y="212815"/>
            <a:ext cx="3119766" cy="1035668"/>
          </a:xfrm>
          <a:prstGeom prst="rect">
            <a:avLst/>
          </a:prstGeom>
        </p:spPr>
      </p:pic>
    </p:spTree>
    <p:extLst>
      <p:ext uri="{BB962C8B-B14F-4D97-AF65-F5344CB8AC3E}">
        <p14:creationId xmlns:p14="http://schemas.microsoft.com/office/powerpoint/2010/main" val="2810997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 Colum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42507" y="0"/>
            <a:ext cx="2800349" cy="6858000"/>
          </a:xfrm>
          <a:prstGeom prst="rect">
            <a:avLst/>
          </a:prstGeom>
        </p:spPr>
      </p:pic>
      <p:sp>
        <p:nvSpPr>
          <p:cNvPr id="2" name="Title 1"/>
          <p:cNvSpPr>
            <a:spLocks noGrp="1"/>
          </p:cNvSpPr>
          <p:nvPr>
            <p:ph type="title"/>
          </p:nvPr>
        </p:nvSpPr>
        <p:spPr>
          <a:xfrm>
            <a:off x="540000" y="548680"/>
            <a:ext cx="7794000" cy="553998"/>
          </a:xfrm>
        </p:spPr>
        <p:txBody>
          <a:bodyPr/>
          <a:lstStyle>
            <a:lvl1pPr>
              <a:defRPr sz="3600"/>
            </a:lvl1pPr>
          </a:lstStyle>
          <a:p>
            <a:r>
              <a:rPr lang="en-US"/>
              <a:t>Click to edit Master title style</a:t>
            </a:r>
            <a:endParaRPr lang="en-GB" dirty="0"/>
          </a:p>
        </p:txBody>
      </p:sp>
      <p:sp>
        <p:nvSpPr>
          <p:cNvPr id="3" name="Content Placeholder 2"/>
          <p:cNvSpPr>
            <a:spLocks noGrp="1"/>
          </p:cNvSpPr>
          <p:nvPr>
            <p:ph idx="1"/>
          </p:nvPr>
        </p:nvSpPr>
        <p:spPr>
          <a:xfrm>
            <a:off x="539552" y="1538799"/>
            <a:ext cx="7794000" cy="3762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03397099-C9FD-49BE-98D2-DDD6A2CF1FE4}" type="datetime1">
              <a:rPr lang="en-GB" smtClean="0"/>
              <a:t>24/07/2023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F6F3D1-4E0B-4A1A-8A63-FA953DDDF0A6}" type="slidenum">
              <a:rPr lang="en-GB" smtClean="0"/>
              <a:t>‹#›</a:t>
            </a:fld>
            <a:endParaRPr lang="en-GB"/>
          </a:p>
        </p:txBody>
      </p:sp>
    </p:spTree>
    <p:extLst>
      <p:ext uri="{BB962C8B-B14F-4D97-AF65-F5344CB8AC3E}">
        <p14:creationId xmlns:p14="http://schemas.microsoft.com/office/powerpoint/2010/main" val="1639882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42507" y="0"/>
            <a:ext cx="2800349" cy="6858000"/>
          </a:xfrm>
          <a:prstGeom prst="rect">
            <a:avLst/>
          </a:prstGeom>
        </p:spPr>
      </p:pic>
      <p:sp>
        <p:nvSpPr>
          <p:cNvPr id="2" name="Title 1"/>
          <p:cNvSpPr>
            <a:spLocks noGrp="1"/>
          </p:cNvSpPr>
          <p:nvPr>
            <p:ph type="title"/>
          </p:nvPr>
        </p:nvSpPr>
        <p:spPr>
          <a:xfrm>
            <a:off x="540001" y="548680"/>
            <a:ext cx="7794000" cy="553998"/>
          </a:xfrm>
        </p:spPr>
        <p:txBody>
          <a:bodyPr/>
          <a:lstStyle>
            <a:lvl1pPr>
              <a:defRPr sz="3600"/>
            </a:lvl1pPr>
          </a:lstStyle>
          <a:p>
            <a:r>
              <a:rPr lang="en-US"/>
              <a:t>Click to edit Master title style</a:t>
            </a:r>
            <a:endParaRPr lang="en-GB" dirty="0"/>
          </a:p>
        </p:txBody>
      </p:sp>
      <p:sp>
        <p:nvSpPr>
          <p:cNvPr id="3" name="Content Placeholder 2"/>
          <p:cNvSpPr>
            <a:spLocks noGrp="1"/>
          </p:cNvSpPr>
          <p:nvPr>
            <p:ph idx="1"/>
          </p:nvPr>
        </p:nvSpPr>
        <p:spPr>
          <a:xfrm>
            <a:off x="540001" y="1538799"/>
            <a:ext cx="3771000" cy="3762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8ACB06D6-D7E5-44EF-A99F-C7B27F94E97C}" type="datetime1">
              <a:rPr lang="en-GB" smtClean="0"/>
              <a:t>24/07/2023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F6F3D1-4E0B-4A1A-8A63-FA953DDDF0A6}" type="slidenum">
              <a:rPr lang="en-GB" smtClean="0"/>
              <a:t>‹#›</a:t>
            </a:fld>
            <a:endParaRPr lang="en-GB"/>
          </a:p>
        </p:txBody>
      </p:sp>
      <p:sp>
        <p:nvSpPr>
          <p:cNvPr id="9" name="Content Placeholder 8"/>
          <p:cNvSpPr>
            <a:spLocks noGrp="1"/>
          </p:cNvSpPr>
          <p:nvPr>
            <p:ph sz="quarter" idx="13"/>
          </p:nvPr>
        </p:nvSpPr>
        <p:spPr>
          <a:xfrm>
            <a:off x="4563001" y="1556792"/>
            <a:ext cx="3771000" cy="376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83034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42507" y="0"/>
            <a:ext cx="2800349" cy="6858000"/>
          </a:xfrm>
          <a:prstGeom prst="rect">
            <a:avLst/>
          </a:prstGeom>
        </p:spPr>
      </p:pic>
      <p:sp>
        <p:nvSpPr>
          <p:cNvPr id="2" name="Title 1"/>
          <p:cNvSpPr>
            <a:spLocks noGrp="1"/>
          </p:cNvSpPr>
          <p:nvPr>
            <p:ph type="title"/>
          </p:nvPr>
        </p:nvSpPr>
        <p:spPr>
          <a:xfrm>
            <a:off x="539552" y="548680"/>
            <a:ext cx="7794000" cy="553998"/>
          </a:xfrm>
        </p:spPr>
        <p:txBody>
          <a:bodyPr/>
          <a:lstStyle>
            <a:lvl1pPr>
              <a:defRPr sz="3600"/>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41EC41FC-7762-4A7C-956A-A2F686FDBA64}" type="datetime1">
              <a:rPr lang="en-GB" smtClean="0"/>
              <a:t>24/07/2023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4F6F3D1-4E0B-4A1A-8A63-FA953DDDF0A6}" type="slidenum">
              <a:rPr lang="en-GB" smtClean="0"/>
              <a:t>‹#›</a:t>
            </a:fld>
            <a:endParaRPr lang="en-GB"/>
          </a:p>
        </p:txBody>
      </p:sp>
    </p:spTree>
    <p:extLst>
      <p:ext uri="{BB962C8B-B14F-4D97-AF65-F5344CB8AC3E}">
        <p14:creationId xmlns:p14="http://schemas.microsoft.com/office/powerpoint/2010/main" val="2225976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42507" y="0"/>
            <a:ext cx="2800349" cy="6858000"/>
          </a:xfrm>
          <a:prstGeom prst="rect">
            <a:avLst/>
          </a:prstGeom>
        </p:spPr>
      </p:pic>
      <p:sp>
        <p:nvSpPr>
          <p:cNvPr id="2" name="Date Placeholder 1"/>
          <p:cNvSpPr>
            <a:spLocks noGrp="1"/>
          </p:cNvSpPr>
          <p:nvPr>
            <p:ph type="dt" sz="half" idx="10"/>
          </p:nvPr>
        </p:nvSpPr>
        <p:spPr/>
        <p:txBody>
          <a:bodyPr/>
          <a:lstStyle/>
          <a:p>
            <a:fld id="{D7E82664-E8EC-4589-B613-B9521FEE50CF}" type="datetime1">
              <a:rPr lang="en-GB" smtClean="0"/>
              <a:t>24/07/2023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4F6F3D1-4E0B-4A1A-8A63-FA953DDDF0A6}" type="slidenum">
              <a:rPr lang="en-GB" smtClean="0"/>
              <a:t>‹#›</a:t>
            </a:fld>
            <a:endParaRPr lang="en-GB"/>
          </a:p>
        </p:txBody>
      </p:sp>
    </p:spTree>
    <p:extLst>
      <p:ext uri="{BB962C8B-B14F-4D97-AF65-F5344CB8AC3E}">
        <p14:creationId xmlns:p14="http://schemas.microsoft.com/office/powerpoint/2010/main" val="3882835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96997"/>
            <a:ext cx="7794000" cy="553998"/>
          </a:xfrm>
          <a:prstGeom prst="rect">
            <a:avLst/>
          </a:prstGeom>
        </p:spPr>
        <p:txBody>
          <a:bodyPr vert="horz" wrap="square" lIns="0" tIns="0" rIns="0" bIns="0" rtlCol="0" anchor="ctr" anchorCtr="0">
            <a:spAutoFit/>
          </a:bodyPr>
          <a:lstStyle/>
          <a:p>
            <a:r>
              <a:rPr lang="en-US"/>
              <a:t>Click to edit Master title style</a:t>
            </a:r>
            <a:endParaRPr lang="en-GB" dirty="0"/>
          </a:p>
        </p:txBody>
      </p:sp>
      <p:sp>
        <p:nvSpPr>
          <p:cNvPr id="3" name="Text Placeholder 2"/>
          <p:cNvSpPr>
            <a:spLocks noGrp="1"/>
          </p:cNvSpPr>
          <p:nvPr>
            <p:ph type="body" idx="1"/>
          </p:nvPr>
        </p:nvSpPr>
        <p:spPr>
          <a:xfrm>
            <a:off x="590841" y="1469242"/>
            <a:ext cx="7794000" cy="376240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540000" y="6157485"/>
            <a:ext cx="1800000" cy="166712"/>
          </a:xfrm>
          <a:prstGeom prst="rect">
            <a:avLst/>
          </a:prstGeom>
        </p:spPr>
        <p:txBody>
          <a:bodyPr vert="horz" lIns="0" tIns="0" rIns="0" bIns="0" rtlCol="0" anchor="t" anchorCtr="0">
            <a:spAutoFit/>
          </a:bodyPr>
          <a:lstStyle>
            <a:lvl1pPr algn="l">
              <a:lnSpc>
                <a:spcPct val="106000"/>
              </a:lnSpc>
              <a:defRPr sz="1100">
                <a:solidFill>
                  <a:schemeClr val="tx1"/>
                </a:solidFill>
              </a:defRPr>
            </a:lvl1pPr>
          </a:lstStyle>
          <a:p>
            <a:fld id="{C38BA8AB-C120-4C29-A312-296116AF91CD}" type="datetime1">
              <a:rPr lang="en-GB" smtClean="0"/>
              <a:t>24/07/2023</a:t>
            </a:fld>
            <a:endParaRPr lang="en-GB" dirty="0"/>
          </a:p>
        </p:txBody>
      </p:sp>
      <p:sp>
        <p:nvSpPr>
          <p:cNvPr id="5" name="Footer Placeholder 4"/>
          <p:cNvSpPr>
            <a:spLocks noGrp="1"/>
          </p:cNvSpPr>
          <p:nvPr>
            <p:ph type="ftr" sz="quarter" idx="3"/>
          </p:nvPr>
        </p:nvSpPr>
        <p:spPr>
          <a:xfrm>
            <a:off x="864000" y="6446378"/>
            <a:ext cx="5508000" cy="166712"/>
          </a:xfrm>
          <a:prstGeom prst="rect">
            <a:avLst/>
          </a:prstGeom>
        </p:spPr>
        <p:txBody>
          <a:bodyPr vert="horz" wrap="square" lIns="0" tIns="0" rIns="0" bIns="0" rtlCol="0" anchor="t" anchorCtr="0">
            <a:spAutoFit/>
          </a:bodyPr>
          <a:lstStyle>
            <a:lvl1pPr algn="l">
              <a:lnSpc>
                <a:spcPct val="106000"/>
              </a:lnSpc>
              <a:defRPr sz="1100">
                <a:solidFill>
                  <a:schemeClr val="tx1"/>
                </a:solidFill>
              </a:defRPr>
            </a:lvl1pPr>
          </a:lstStyle>
          <a:p>
            <a:endParaRPr lang="en-GB" dirty="0"/>
          </a:p>
        </p:txBody>
      </p:sp>
      <p:sp>
        <p:nvSpPr>
          <p:cNvPr id="6" name="Slide Number Placeholder 5"/>
          <p:cNvSpPr>
            <a:spLocks noGrp="1"/>
          </p:cNvSpPr>
          <p:nvPr>
            <p:ph type="sldNum" sz="quarter" idx="4"/>
          </p:nvPr>
        </p:nvSpPr>
        <p:spPr>
          <a:xfrm>
            <a:off x="540000" y="6446378"/>
            <a:ext cx="324000" cy="166712"/>
          </a:xfrm>
          <a:prstGeom prst="rect">
            <a:avLst/>
          </a:prstGeom>
        </p:spPr>
        <p:txBody>
          <a:bodyPr vert="horz" lIns="0" tIns="0" rIns="0" bIns="0" rtlCol="0" anchor="t" anchorCtr="0">
            <a:spAutoFit/>
          </a:bodyPr>
          <a:lstStyle>
            <a:lvl1pPr algn="l">
              <a:lnSpc>
                <a:spcPct val="106000"/>
              </a:lnSpc>
              <a:defRPr sz="1100">
                <a:solidFill>
                  <a:schemeClr val="tx1"/>
                </a:solidFill>
              </a:defRPr>
            </a:lvl1pPr>
          </a:lstStyle>
          <a:p>
            <a:fld id="{14F6F3D1-4E0B-4A1A-8A63-FA953DDDF0A6}" type="slidenum">
              <a:rPr lang="en-GB" smtClean="0"/>
              <a:pPr/>
              <a:t>‹#›</a:t>
            </a:fld>
            <a:endParaRPr lang="en-GB" dirty="0"/>
          </a:p>
        </p:txBody>
      </p:sp>
    </p:spTree>
    <p:extLst>
      <p:ext uri="{BB962C8B-B14F-4D97-AF65-F5344CB8AC3E}">
        <p14:creationId xmlns:p14="http://schemas.microsoft.com/office/powerpoint/2010/main" val="335250807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0" r:id="rId3"/>
    <p:sldLayoutId id="2147483656" r:id="rId4"/>
    <p:sldLayoutId id="2147483654" r:id="rId5"/>
    <p:sldLayoutId id="2147483655"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3600" b="1" kern="1200">
          <a:solidFill>
            <a:schemeClr val="accent3"/>
          </a:solidFill>
          <a:latin typeface="+mj-lt"/>
          <a:ea typeface="+mj-ea"/>
          <a:cs typeface="+mj-cs"/>
        </a:defRPr>
      </a:lvl1pPr>
    </p:titleStyle>
    <p:bodyStyle>
      <a:lvl1pPr marL="0" indent="0" algn="l" defTabSz="914400" rtl="0" eaLnBrk="1" latinLnBrk="0" hangingPunct="1">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914400" rtl="0" eaLnBrk="1" latinLnBrk="0" hangingPunct="1">
        <a:spcBef>
          <a:spcPts val="2400"/>
        </a:spcBef>
        <a:buFont typeface="Arial" panose="020B0604020202020204" pitchFamily="34" charset="0"/>
        <a:buNone/>
        <a:defRPr sz="2250" b="1" kern="1200">
          <a:solidFill>
            <a:schemeClr val="accent3"/>
          </a:solidFill>
          <a:latin typeface="+mn-lt"/>
          <a:ea typeface="+mn-ea"/>
          <a:cs typeface="+mn-cs"/>
        </a:defRPr>
      </a:lvl2pPr>
      <a:lvl3pPr marL="324000" indent="-324000" algn="l" defTabSz="914400" rtl="0" eaLnBrk="1" latinLnBrk="0" hangingPunct="1">
        <a:spcBef>
          <a:spcPts val="1100"/>
        </a:spcBef>
        <a:buClr>
          <a:schemeClr val="accent2"/>
        </a:buClr>
        <a:buFont typeface="Arial" panose="020B0604020202020204" pitchFamily="34" charset="0"/>
        <a:buChar char="■"/>
        <a:defRPr sz="1800" kern="1200">
          <a:solidFill>
            <a:schemeClr val="tx1"/>
          </a:solidFill>
          <a:latin typeface="+mn-lt"/>
          <a:ea typeface="+mn-ea"/>
          <a:cs typeface="+mn-cs"/>
        </a:defRPr>
      </a:lvl3pPr>
      <a:lvl4pPr marL="576000" indent="-252000"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4pPr>
      <a:lvl5pPr marL="828000" indent="-252000" algn="l" defTabSz="914400" rtl="0" eaLnBrk="1" latinLnBrk="0" hangingPunct="1">
        <a:spcBef>
          <a:spcPts val="4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www.gov.uk/government/publications/care-act-2014-part-1-factsheets/care-act-factsheets#factsheet-7-protecting-adults-from-abuse-or-neglect"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www.gov.uk/government/publications/care-act-2014-part-1-factsheets/care-act-factsheets#factsheet-7-protecting-adults-from-abuse-or-neglect"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www.gov.uk/government/publications/care-act-2014-part-1-factsheets/care-act-factsheets#factsheet-7-protecting-adults-from-abuse-or-neglect"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bristol.gov.uk/residents/social-care-and-health/adults-and-older-people/dementia/mental-capacity-act"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swanadvocacy.org.uk/easy-read/south-gloucestershire/" TargetMode="External"/><Relationship Id="rId4" Type="http://schemas.openxmlformats.org/officeDocument/2006/relationships/hyperlink" Target="https://www.theadvocacypeople.org.uk/services/care-and-support-advocacy"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elearning.rcgp.org.uk/pluginfile.php/170658/mod_book/chapter/348/Report-writing-for-adult-safeguarding-enquiries-infosheet.pdf" TargetMode="External"/><Relationship Id="rId2" Type="http://schemas.openxmlformats.org/officeDocument/2006/relationships/hyperlink" Target="https://elearning.rcgp.org.uk/pluginfile.php/170658/mod_book/chapter/348/Writing-a-report-and-breaching-confidentiality-legally.pdf" TargetMode="Externa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hyperlink" Target="https://www.gmc-uk.org/ethical-guidance/ethical-guidance-for-doctors/confidentiality/disclosures-for-the-protection-of-patients-and-others"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learning.southglos.gov.uk/courses/bookings/default.asp?ds=1&amp;keyword=motivational%20interviewing" TargetMode="External"/><Relationship Id="rId2" Type="http://schemas.openxmlformats.org/officeDocument/2006/relationships/hyperlink" Target="https://www.eventbrite.com/cc/bitesize-self-neglect-1032539?utm-campaign=social&amp;utm-content=creatorshare&amp;utm-medium=discovery&amp;utm-term=odclsxcollection&amp;utm-source=cp&amp;aff=escb" TargetMode="External"/><Relationship Id="rId1" Type="http://schemas.openxmlformats.org/officeDocument/2006/relationships/slideLayout" Target="../slideLayouts/slideLayout3.xml"/><Relationship Id="rId4" Type="http://schemas.openxmlformats.org/officeDocument/2006/relationships/hyperlink" Target="http://sites.southglos.gov.uk/safeguarding/wp-content/uploads/sites/221/2015/05/Self-neglect-guidance-2019.pdf"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southglos.gov.uk/community-and-living/community-safety/domestic-abuse-violence/specialist-domestic-abuse-services/" TargetMode="External"/><Relationship Id="rId2" Type="http://schemas.openxmlformats.org/officeDocument/2006/relationships/hyperlink" Target="https://www.bristol.gov.uk/residents/crime-and-emergencies/abuse-and-violence" TargetMode="External"/><Relationship Id="rId1" Type="http://schemas.openxmlformats.org/officeDocument/2006/relationships/slideLayout" Target="../slideLayouts/slideLayout3.xml"/><Relationship Id="rId4" Type="http://schemas.openxmlformats.org/officeDocument/2006/relationships/hyperlink" Target="https://www.n-somerset.gov.uk/my-services/community-safety-crime/domestic-abuse"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www.e-lfh.org.uk/programmes/suicide-prevention/" TargetMode="External"/><Relationship Id="rId2" Type="http://schemas.openxmlformats.org/officeDocument/2006/relationships/hyperlink" Target="https://www.zerosuicidealliance.com/training"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safelives.org.uk/gp" TargetMode="External"/><Relationship Id="rId2" Type="http://schemas.openxmlformats.org/officeDocument/2006/relationships/hyperlink" Target="https://elearning.rcgp.org.uk/pluginfile.php/170658/mod_book/chapter/349/Marac-Guide-for-GPs-Final-130617.pdf" TargetMode="External"/><Relationship Id="rId1" Type="http://schemas.openxmlformats.org/officeDocument/2006/relationships/slideLayout" Target="../slideLayouts/slideLayout3.xml"/><Relationship Id="rId5" Type="http://schemas.openxmlformats.org/officeDocument/2006/relationships/hyperlink" Target="https://irisi.org/changes-online-medical-records-gp/" TargetMode="External"/><Relationship Id="rId4" Type="http://schemas.openxmlformats.org/officeDocument/2006/relationships/hyperlink" Target="https://irisi.org/wp-content/uploads/2022/03/IRIS-National-Report-2020-2021.pdf"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www.bristol.gov.uk/residents/crime-and-emergencies/modern-slavery-and-exploitation-information-for-professionals" TargetMode="External"/><Relationship Id="rId2" Type="http://schemas.openxmlformats.org/officeDocument/2006/relationships/hyperlink" Target="https://elearning.rcgp.org.uk/pluginfile.php/170658/mod_book/chapter/347/QUICK%20GUIDE%20TO%20MODERN%20SLAVERY%20AND%20HUMAN%20TRAFFICKING%20Final.pdf" TargetMode="External"/><Relationship Id="rId1" Type="http://schemas.openxmlformats.org/officeDocument/2006/relationships/slideLayout" Target="../slideLayouts/slideLayout3.xml"/><Relationship Id="rId5" Type="http://schemas.openxmlformats.org/officeDocument/2006/relationships/hyperlink" Target="https://www.southglos.gov.uk/community-and-living/community-safety/modern-slavery/" TargetMode="External"/><Relationship Id="rId4" Type="http://schemas.openxmlformats.org/officeDocument/2006/relationships/hyperlink" Target="https://www.nssab.co.uk/information-about-abuse-exploitation/modern-slavery-exploitation"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elearning.rcgp.org.uk/pluginfile.php/170658/mod_book/chapter/348/RCGP-Decision-Aid-making-Adult-Safeguarding-Referral-June-2017.pdf" TargetMode="External"/><Relationship Id="rId2" Type="http://schemas.openxmlformats.org/officeDocument/2006/relationships/hyperlink" Target="https://elearning.rcgp.org.uk/pluginfile.php/170658/mod_book/chapter/348/RCGP-Top-Tips-for-deciding-if-Safeguarding-Referral-needed-June-2017.pdf" TargetMode="External"/><Relationship Id="rId1" Type="http://schemas.openxmlformats.org/officeDocument/2006/relationships/slideLayout" Target="../slideLayouts/slideLayout3.xml"/><Relationship Id="rId4" Type="http://schemas.openxmlformats.org/officeDocument/2006/relationships/hyperlink" Target="https://elearning.rcgp.org.uk/pluginfile.php/170658/mod_book/chapter/348/RCGP-Top-Tips-Making-Adult-Safeguarding-Referral-June-2017.pdf"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ites.southglos.gov.uk/safeguarding/wp-content/uploads/sites/221/2016/06/Access-and-Response-Team-request-form-1.pdf"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video" Target="https://www.youtube.com/embed/R4G4fgoRR5w?start=18&amp;feature=oembed" TargetMode="External"/><Relationship Id="rId6" Type="http://schemas.openxmlformats.org/officeDocument/2006/relationships/hyperlink" Target="https://www.youtube.com/watch?v=R4G4fgoRR5w" TargetMode="External"/><Relationship Id="rId5" Type="http://schemas.openxmlformats.org/officeDocument/2006/relationships/hyperlink" Target="https://www.nmc.org.uk/" TargetMode="External"/><Relationship Id="rId4" Type="http://schemas.openxmlformats.org/officeDocument/2006/relationships/hyperlink" Target="http://www.gmc-uk.org/"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bristol.gov.uk/residents/social-care-and-health/children-and-families/concerns-about-a-child/first-response-for-professionals-working-with-children/make-a-referral-to-first-response" TargetMode="External"/><Relationship Id="rId7" Type="http://schemas.openxmlformats.org/officeDocument/2006/relationships/hyperlink" Target="https://www.bristol.gov.uk/social-care-health/report-suspected-abuse-safeguarding-adults-at-risk" TargetMode="External"/><Relationship Id="rId2" Type="http://schemas.openxmlformats.org/officeDocument/2006/relationships/hyperlink" Target="https://www.bristol.gov.uk/residents/social-care-and-health/children-and-families/concerns-about-a-child/first-response-for-professionals-working-with-children" TargetMode="External"/><Relationship Id="rId1" Type="http://schemas.openxmlformats.org/officeDocument/2006/relationships/slideLayout" Target="../slideLayouts/slideLayout3.xml"/><Relationship Id="rId6" Type="http://schemas.openxmlformats.org/officeDocument/2006/relationships/hyperlink" Target="https://www.bristol.gov.uk/residents/social-care-and-health/children-and-families/concerns-about-a-child/first-response-for-professionals-working-with-children/request-information-from-first-response" TargetMode="External"/><Relationship Id="rId5" Type="http://schemas.openxmlformats.org/officeDocument/2006/relationships/hyperlink" Target="https://www.bristol.gov.uk/residents/social-care-and-health/children-and-families/concerns-about-a-child/first-response-for-professionals-working-with-children/professionals-consent-and-information-sharing-for-a-referral" TargetMode="External"/><Relationship Id="rId4" Type="http://schemas.openxmlformats.org/officeDocument/2006/relationships/hyperlink" Target="https://www.bristol.gov.uk/residents/social-care-and-health/children-and-families/concerns-about-a-child/first-response-for-professionals-working-with-children/advice-about-making-a-referral-to-first-response"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nsscp.co.uk/sites/default/files/2022-09/Request%20for%20support%20form.pdf" TargetMode="External"/><Relationship Id="rId7" Type="http://schemas.openxmlformats.org/officeDocument/2006/relationships/image" Target="../media/image12.jpeg"/><Relationship Id="rId2" Type="http://schemas.openxmlformats.org/officeDocument/2006/relationships/hyperlink" Target="https://www.nsscp.co.uk/concerned-about-child" TargetMode="Externa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hyperlink" Target="https://view.officeapps.live.com/op/view.aspx?src=https%3A%2F%2Fwww.nssab.co.uk%2Fsites%2Fdefault%2Ffiles%2F2021-03%2FNSSAB%2520adult%2520safeguarding%2520concern%2520referral%2520form.docx&amp;wdOrigin=BROWSELINK" TargetMode="External"/><Relationship Id="rId4" Type="http://schemas.openxmlformats.org/officeDocument/2006/relationships/hyperlink" Target="https://www.nssab.co.uk/how-you-can-get-help"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elearning.rcgp.org.uk/pluginfile.php/170658/mod_book/chapter/349/Guidance-on-recording-of-domestic-violence-June-2017.pdf" TargetMode="External"/><Relationship Id="rId2" Type="http://schemas.openxmlformats.org/officeDocument/2006/relationships/hyperlink" Target="https://elearning.rcgp.org.uk/pluginfile.php/170658/mod_book/chapter/349/RCGP-Safeguarding-Coding-Information-June-2017.pdf" TargetMode="External"/><Relationship Id="rId1" Type="http://schemas.openxmlformats.org/officeDocument/2006/relationships/slideLayout" Target="../slideLayouts/slideLayout3.xml"/><Relationship Id="rId4" Type="http://schemas.openxmlformats.org/officeDocument/2006/relationships/hyperlink" Target="https://bnssg.icb.nhs.uk/wp-content/uploads/2023/05/2023-NNNGP-Primary-Care-Safeguarding-Codes.pdf"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view.officeapps.live.com/op/view.aspx?src=https%3A%2F%2Felearning.rcgp.org.uk%2Fpluginfile.php%2F170658%2Fmod_book%2Fchapter%2F349%2FRCGP-Safeguarding-Adults-at-Risk-of-Harm-Policy-June-2017.docx&amp;wdOrigin=BROWSELINK" TargetMode="External"/><Relationship Id="rId2" Type="http://schemas.openxmlformats.org/officeDocument/2006/relationships/hyperlink" Target="https://elearning.rcgp.org.uk/mod/book/view.php?id=12530" TargetMode="Externa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8" Type="http://schemas.openxmlformats.org/officeDocument/2006/relationships/hyperlink" Target="http://www.gpappraisals.uk/uploads/4/5/8/5/4585426/safeguarding_training_requirements_for_primary_care_rcgp.pdf" TargetMode="External"/><Relationship Id="rId3" Type="http://schemas.openxmlformats.org/officeDocument/2006/relationships/hyperlink" Target="https://digital.bristol.gov.uk/jobs-training/training-booking-form" TargetMode="External"/><Relationship Id="rId7" Type="http://schemas.openxmlformats.org/officeDocument/2006/relationships/hyperlink" Target="https://www.e-lfh.org.uk/programmes/safeguarding-children/"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portal.e-lfh.org.uk/Catalogue/Index?HierarchyId=0_140&amp;programmeId=140" TargetMode="External"/><Relationship Id="rId5" Type="http://schemas.openxmlformats.org/officeDocument/2006/relationships/hyperlink" Target="https://learning.southglos.gov.uk/cpd/portal.asp" TargetMode="External"/><Relationship Id="rId4" Type="http://schemas.openxmlformats.org/officeDocument/2006/relationships/hyperlink" Target="https://www.n-somersetcpd.org.uk/index.asp"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remedy.bnssg.icb.nhs.uk/adults/safeguarding/adult-safeguarding/" TargetMode="Externa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40000" y="3619624"/>
            <a:ext cx="7794000" cy="769441"/>
          </a:xfrm>
        </p:spPr>
        <p:txBody>
          <a:bodyPr/>
          <a:lstStyle/>
          <a:p>
            <a:r>
              <a:rPr lang="en-GB" dirty="0">
                <a:latin typeface="Avenir Book" panose="02000503020000020003" pitchFamily="2" charset="0"/>
              </a:rPr>
              <a:t>ICB led training for Primary Care</a:t>
            </a:r>
          </a:p>
          <a:p>
            <a:r>
              <a:rPr lang="en-GB" dirty="0">
                <a:latin typeface="Avenir Book" panose="02000503020000020003" pitchFamily="2" charset="0"/>
              </a:rPr>
              <a:t>June 2023</a:t>
            </a:r>
          </a:p>
        </p:txBody>
      </p:sp>
      <p:sp>
        <p:nvSpPr>
          <p:cNvPr id="3" name="Title 2"/>
          <p:cNvSpPr>
            <a:spLocks noGrp="1"/>
          </p:cNvSpPr>
          <p:nvPr>
            <p:ph type="title"/>
          </p:nvPr>
        </p:nvSpPr>
        <p:spPr>
          <a:xfrm>
            <a:off x="540000" y="1957726"/>
            <a:ext cx="7794000" cy="1585370"/>
          </a:xfrm>
        </p:spPr>
        <p:txBody>
          <a:bodyPr/>
          <a:lstStyle/>
          <a:p>
            <a:r>
              <a:rPr lang="en-GB" sz="5400" dirty="0">
                <a:latin typeface="Avenir Book" panose="02000503020000020003" pitchFamily="2" charset="0"/>
              </a:rPr>
              <a:t>Adult Level 3 Safeguarding Training</a:t>
            </a:r>
          </a:p>
        </p:txBody>
      </p:sp>
      <p:sp>
        <p:nvSpPr>
          <p:cNvPr id="4" name="Text Placeholder 3"/>
          <p:cNvSpPr>
            <a:spLocks noGrp="1"/>
          </p:cNvSpPr>
          <p:nvPr>
            <p:ph type="body" sz="quarter" idx="13"/>
          </p:nvPr>
        </p:nvSpPr>
        <p:spPr>
          <a:xfrm>
            <a:off x="540000" y="5482075"/>
            <a:ext cx="6624288" cy="1131015"/>
          </a:xfrm>
        </p:spPr>
        <p:txBody>
          <a:bodyPr/>
          <a:lstStyle/>
          <a:p>
            <a:r>
              <a:rPr lang="en-GB" sz="1400" dirty="0">
                <a:latin typeface="Avenir Book" panose="02000503020000020003" pitchFamily="2" charset="0"/>
              </a:rPr>
              <a:t>Created by</a:t>
            </a:r>
            <a:br>
              <a:rPr lang="en-GB" sz="1400" dirty="0">
                <a:latin typeface="Avenir Book" panose="02000503020000020003" pitchFamily="2" charset="0"/>
              </a:rPr>
            </a:br>
            <a:r>
              <a:rPr lang="en-GB" sz="1400" dirty="0">
                <a:latin typeface="Avenir Book" panose="02000503020000020003" pitchFamily="2" charset="0"/>
              </a:rPr>
              <a:t>Kirsten Bowes – Named Professional for Primary Care</a:t>
            </a:r>
          </a:p>
          <a:p>
            <a:r>
              <a:rPr lang="en-GB" sz="1400" dirty="0">
                <a:latin typeface="Avenir Book" panose="02000503020000020003" pitchFamily="2" charset="0"/>
              </a:rPr>
              <a:t>Katie Thomas - Named Professional for Safeguarding Primary Care</a:t>
            </a:r>
          </a:p>
          <a:p>
            <a:r>
              <a:rPr lang="en-GB" sz="1400" dirty="0">
                <a:latin typeface="Avenir Book" panose="02000503020000020003" pitchFamily="2" charset="0"/>
              </a:rPr>
              <a:t>Dr Marie McVeigh - Named GP for Safeguarding (South </a:t>
            </a:r>
            <a:r>
              <a:rPr lang="en-GB" sz="1400" dirty="0" err="1">
                <a:latin typeface="Avenir Book" panose="02000503020000020003" pitchFamily="2" charset="0"/>
              </a:rPr>
              <a:t>Glos</a:t>
            </a:r>
            <a:r>
              <a:rPr lang="en-GB" sz="1400" dirty="0">
                <a:latin typeface="Avenir Book" panose="02000503020000020003" pitchFamily="2" charset="0"/>
              </a:rPr>
              <a:t> &amp; North Som)</a:t>
            </a:r>
          </a:p>
          <a:p>
            <a:r>
              <a:rPr lang="en-GB" sz="1400" dirty="0">
                <a:latin typeface="Avenir Book" panose="02000503020000020003" pitchFamily="2" charset="0"/>
              </a:rPr>
              <a:t>Dr Ben Burrows - Named GP for Safeguarding (Bristol &amp; North Som) </a:t>
            </a:r>
          </a:p>
        </p:txBody>
      </p:sp>
    </p:spTree>
    <p:extLst>
      <p:ext uri="{BB962C8B-B14F-4D97-AF65-F5344CB8AC3E}">
        <p14:creationId xmlns:p14="http://schemas.microsoft.com/office/powerpoint/2010/main" val="173375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A99EE0-55DF-7E30-DEBE-07B778C12A2B}"/>
              </a:ext>
            </a:extLst>
          </p:cNvPr>
          <p:cNvSpPr>
            <a:spLocks noGrp="1"/>
          </p:cNvSpPr>
          <p:nvPr>
            <p:ph idx="1"/>
          </p:nvPr>
        </p:nvSpPr>
        <p:spPr>
          <a:xfrm>
            <a:off x="535748" y="1628800"/>
            <a:ext cx="7794000" cy="4536504"/>
          </a:xfrm>
        </p:spPr>
        <p:txBody>
          <a:bodyPr/>
          <a:lstStyle/>
          <a:p>
            <a:r>
              <a:rPr lang="en-GB" sz="1200" u="sng" dirty="0">
                <a:solidFill>
                  <a:srgbClr val="0563C1"/>
                </a:solidFill>
                <a:effectLst/>
                <a:latin typeface="Avenir Next LT Pro" panose="020B0504020202020204" pitchFamily="34" charset="0"/>
                <a:ea typeface="Calibri" panose="020F0502020204030204" pitchFamily="34" charset="0"/>
                <a:hlinkClick r:id="rId2"/>
              </a:rPr>
              <a:t>Care Act factsheets - GOV.UK (www.gov.uk)</a:t>
            </a:r>
            <a:endParaRPr lang="en-GB" sz="1200" dirty="0">
              <a:effectLst/>
              <a:latin typeface="Avenir Next LT Pro" panose="020B0504020202020204" pitchFamily="34" charset="0"/>
              <a:ea typeface="Calibri" panose="020F0502020204030204" pitchFamily="34" charset="0"/>
            </a:endParaRPr>
          </a:p>
          <a:p>
            <a:pPr>
              <a:spcBef>
                <a:spcPts val="1500"/>
              </a:spcBef>
              <a:spcAft>
                <a:spcPts val="1500"/>
              </a:spcAft>
            </a:pPr>
            <a:r>
              <a:rPr lang="en-GB" sz="1800" b="1" dirty="0">
                <a:solidFill>
                  <a:srgbClr val="0B0C0C"/>
                </a:solidFill>
                <a:effectLst/>
                <a:latin typeface="Avenir Next LT Pro" panose="020B0504020202020204" pitchFamily="34" charset="0"/>
                <a:ea typeface="Times New Roman" panose="02020603050405020304" pitchFamily="18" charset="0"/>
              </a:rPr>
              <a:t>What does the Act do?</a:t>
            </a:r>
            <a:endParaRPr lang="en-GB" sz="1800" b="1" dirty="0">
              <a:latin typeface="Avenir Next LT Pro" panose="020B0504020202020204" pitchFamily="34" charset="0"/>
              <a:ea typeface="Times New Roman" panose="02020603050405020304" pitchFamily="18" charset="0"/>
            </a:endParaRPr>
          </a:p>
          <a:p>
            <a:pPr>
              <a:spcBef>
                <a:spcPts val="1500"/>
              </a:spcBef>
              <a:spcAft>
                <a:spcPts val="1500"/>
              </a:spcAft>
            </a:pPr>
            <a:r>
              <a:rPr lang="en-GB" sz="1800" b="1" i="1" dirty="0">
                <a:solidFill>
                  <a:srgbClr val="0B0C0C"/>
                </a:solidFill>
                <a:effectLst/>
                <a:latin typeface="Avenir Next LT Pro" panose="020B0504020202020204" pitchFamily="34" charset="0"/>
                <a:ea typeface="Times New Roman" panose="02020603050405020304" pitchFamily="18" charset="0"/>
              </a:rPr>
              <a:t>Safeguarding enquiries by local authorities – </a:t>
            </a:r>
            <a:r>
              <a:rPr lang="en-GB" sz="1800" b="1" i="1" dirty="0">
                <a:solidFill>
                  <a:schemeClr val="accent2">
                    <a:lumMod val="75000"/>
                  </a:schemeClr>
                </a:solidFill>
                <a:effectLst/>
                <a:latin typeface="Avenir Next LT Pro" panose="020B0504020202020204" pitchFamily="34" charset="0"/>
                <a:ea typeface="Times New Roman" panose="02020603050405020304" pitchFamily="18" charset="0"/>
              </a:rPr>
              <a:t>‘section 42 enquiry’</a:t>
            </a:r>
            <a:endParaRPr lang="en-GB" sz="1800" b="1" i="1" dirty="0">
              <a:solidFill>
                <a:schemeClr val="accent2">
                  <a:lumMod val="75000"/>
                </a:schemeClr>
              </a:solidFill>
              <a:effectLst/>
              <a:latin typeface="Avenir Next LT Pro" panose="020B0504020202020204" pitchFamily="34" charset="0"/>
              <a:ea typeface="Calibri" panose="020F0502020204030204" pitchFamily="34" charset="0"/>
            </a:endParaRPr>
          </a:p>
          <a:p>
            <a:pPr algn="l">
              <a:spcBef>
                <a:spcPts val="375"/>
              </a:spcBef>
              <a:spcAft>
                <a:spcPts val="1500"/>
              </a:spcAft>
            </a:pPr>
            <a:r>
              <a:rPr lang="en-GB" sz="1800" dirty="0">
                <a:solidFill>
                  <a:srgbClr val="0B0C0C"/>
                </a:solidFill>
                <a:effectLst/>
                <a:latin typeface="Avenir Next LT Pro" panose="020B0504020202020204" pitchFamily="34" charset="0"/>
                <a:ea typeface="Calibri" panose="020F0502020204030204" pitchFamily="34" charset="0"/>
              </a:rPr>
              <a:t>The Act requires </a:t>
            </a:r>
            <a:r>
              <a:rPr lang="en-GB" sz="1800" dirty="0">
                <a:solidFill>
                  <a:srgbClr val="0B0C0C"/>
                </a:solidFill>
                <a:latin typeface="Avenir Next LT Pro" panose="020B0504020202020204" pitchFamily="34" charset="0"/>
                <a:ea typeface="Calibri" panose="020F0502020204030204" pitchFamily="34" charset="0"/>
              </a:rPr>
              <a:t>LAs </a:t>
            </a:r>
            <a:r>
              <a:rPr lang="en-GB" sz="1800" dirty="0">
                <a:solidFill>
                  <a:srgbClr val="0B0C0C"/>
                </a:solidFill>
                <a:effectLst/>
                <a:latin typeface="Avenir Next LT Pro" panose="020B0504020202020204" pitchFamily="34" charset="0"/>
                <a:ea typeface="Calibri" panose="020F0502020204030204" pitchFamily="34" charset="0"/>
              </a:rPr>
              <a:t>to make enquires</a:t>
            </a:r>
            <a:r>
              <a:rPr lang="en-GB" sz="1800" dirty="0">
                <a:solidFill>
                  <a:srgbClr val="0B0C0C"/>
                </a:solidFill>
                <a:latin typeface="Avenir Next LT Pro" panose="020B0504020202020204" pitchFamily="34" charset="0"/>
                <a:ea typeface="Calibri" panose="020F0502020204030204" pitchFamily="34" charset="0"/>
              </a:rPr>
              <a:t> </a:t>
            </a:r>
            <a:r>
              <a:rPr lang="en-GB" sz="1800" dirty="0">
                <a:solidFill>
                  <a:srgbClr val="0B0C0C"/>
                </a:solidFill>
                <a:effectLst/>
                <a:latin typeface="Avenir Next LT Pro" panose="020B0504020202020204" pitchFamily="34" charset="0"/>
                <a:ea typeface="Calibri" panose="020F0502020204030204" pitchFamily="34" charset="0"/>
              </a:rPr>
              <a:t>when they think an adult with care and support needs may be at risk of abuse or neglect in their area and to find out what, if any, action may be needed. </a:t>
            </a:r>
          </a:p>
          <a:p>
            <a:pPr algn="l">
              <a:spcBef>
                <a:spcPts val="375"/>
              </a:spcBef>
              <a:spcAft>
                <a:spcPts val="1500"/>
              </a:spcAft>
            </a:pPr>
            <a:r>
              <a:rPr lang="en-GB" sz="1800" dirty="0">
                <a:solidFill>
                  <a:srgbClr val="0B0C0C"/>
                </a:solidFill>
                <a:effectLst/>
                <a:latin typeface="Avenir Next LT Pro" panose="020B0504020202020204" pitchFamily="34" charset="0"/>
                <a:ea typeface="Calibri" panose="020F0502020204030204" pitchFamily="34" charset="0"/>
              </a:rPr>
              <a:t>The enquiry may lead to a number of outcomes, including to prosecution if abuse or neglect is proven. </a:t>
            </a:r>
          </a:p>
          <a:p>
            <a:pPr algn="l">
              <a:spcBef>
                <a:spcPts val="375"/>
              </a:spcBef>
              <a:spcAft>
                <a:spcPts val="1500"/>
              </a:spcAft>
            </a:pPr>
            <a:r>
              <a:rPr lang="en-GB" sz="1800" dirty="0">
                <a:solidFill>
                  <a:srgbClr val="0B0C0C"/>
                </a:solidFill>
                <a:effectLst/>
                <a:latin typeface="Avenir Next LT Pro" panose="020B0504020202020204" pitchFamily="34" charset="0"/>
                <a:ea typeface="Calibri" panose="020F0502020204030204" pitchFamily="34" charset="0"/>
              </a:rPr>
              <a:t>In other cases, the risk of abuse may be tackled, but the adult may have other care and support needs which require different services, and may lead to a needs assessment or review of an existing care and support plan.</a:t>
            </a:r>
            <a:endParaRPr lang="en-GB" sz="1800" dirty="0">
              <a:effectLst/>
              <a:latin typeface="Avenir Next LT Pro" panose="020B0504020202020204" pitchFamily="34" charset="0"/>
              <a:ea typeface="Calibri" panose="020F0502020204030204" pitchFamily="34" charset="0"/>
            </a:endParaRPr>
          </a:p>
        </p:txBody>
      </p:sp>
      <p:sp>
        <p:nvSpPr>
          <p:cNvPr id="2" name="Title 1">
            <a:extLst>
              <a:ext uri="{FF2B5EF4-FFF2-40B4-BE49-F238E27FC236}">
                <a16:creationId xmlns:a16="http://schemas.microsoft.com/office/drawing/2014/main" id="{976825F4-07C4-CA7F-202B-460F88CED35F}"/>
              </a:ext>
            </a:extLst>
          </p:cNvPr>
          <p:cNvSpPr>
            <a:spLocks noGrp="1"/>
          </p:cNvSpPr>
          <p:nvPr>
            <p:ph type="title"/>
          </p:nvPr>
        </p:nvSpPr>
        <p:spPr>
          <a:xfrm>
            <a:off x="540001" y="271681"/>
            <a:ext cx="7794000" cy="1107996"/>
          </a:xfrm>
        </p:spPr>
        <p:txBody>
          <a:bodyPr/>
          <a:lstStyle/>
          <a:p>
            <a:r>
              <a:rPr lang="en-GB" sz="2000" dirty="0">
                <a:latin typeface="Avenir Book" panose="02000503020000020003" pitchFamily="2" charset="0"/>
              </a:rPr>
              <a:t>⚖️ </a:t>
            </a:r>
            <a:r>
              <a:rPr lang="en-GB" dirty="0">
                <a:latin typeface="Avenir Book" panose="02000503020000020003" pitchFamily="2" charset="0"/>
              </a:rPr>
              <a:t>The Care Act &amp; Safeguarding Adults Board (SAB)</a:t>
            </a:r>
          </a:p>
        </p:txBody>
      </p:sp>
    </p:spTree>
    <p:extLst>
      <p:ext uri="{BB962C8B-B14F-4D97-AF65-F5344CB8AC3E}">
        <p14:creationId xmlns:p14="http://schemas.microsoft.com/office/powerpoint/2010/main" val="662366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A99EE0-55DF-7E30-DEBE-07B778C12A2B}"/>
              </a:ext>
            </a:extLst>
          </p:cNvPr>
          <p:cNvSpPr>
            <a:spLocks noGrp="1"/>
          </p:cNvSpPr>
          <p:nvPr>
            <p:ph idx="1"/>
          </p:nvPr>
        </p:nvSpPr>
        <p:spPr>
          <a:xfrm>
            <a:off x="535748" y="1628800"/>
            <a:ext cx="7794000" cy="4536504"/>
          </a:xfrm>
        </p:spPr>
        <p:txBody>
          <a:bodyPr/>
          <a:lstStyle/>
          <a:p>
            <a:r>
              <a:rPr lang="en-GB" sz="1200" u="sng" dirty="0">
                <a:solidFill>
                  <a:srgbClr val="0563C1"/>
                </a:solidFill>
                <a:effectLst/>
                <a:latin typeface="Avenir Next LT Pro" panose="020B0504020202020204" pitchFamily="34" charset="0"/>
                <a:ea typeface="Calibri" panose="020F0502020204030204" pitchFamily="34" charset="0"/>
                <a:hlinkClick r:id="rId2"/>
              </a:rPr>
              <a:t>Care Act factsheets - GOV.UK (www.gov.uk)</a:t>
            </a:r>
            <a:endParaRPr lang="en-GB" sz="1200" dirty="0">
              <a:effectLst/>
              <a:latin typeface="Avenir Next LT Pro" panose="020B0504020202020204" pitchFamily="34" charset="0"/>
              <a:ea typeface="Calibri" panose="020F0502020204030204" pitchFamily="34" charset="0"/>
            </a:endParaRPr>
          </a:p>
          <a:p>
            <a:pPr>
              <a:spcBef>
                <a:spcPts val="1500"/>
              </a:spcBef>
              <a:spcAft>
                <a:spcPts val="1500"/>
              </a:spcAft>
            </a:pPr>
            <a:r>
              <a:rPr lang="en-GB" sz="1800" b="1" dirty="0">
                <a:solidFill>
                  <a:srgbClr val="0B0C0C"/>
                </a:solidFill>
                <a:effectLst/>
                <a:latin typeface="Avenir Next LT Pro" panose="020B0504020202020204" pitchFamily="34" charset="0"/>
                <a:ea typeface="Times New Roman" panose="02020603050405020304" pitchFamily="18" charset="0"/>
              </a:rPr>
              <a:t>What does the Act do?</a:t>
            </a:r>
            <a:endParaRPr lang="en-GB" sz="1800" b="1" dirty="0">
              <a:latin typeface="Avenir Next LT Pro" panose="020B0504020202020204" pitchFamily="34" charset="0"/>
              <a:ea typeface="Times New Roman" panose="02020603050405020304" pitchFamily="18" charset="0"/>
            </a:endParaRPr>
          </a:p>
          <a:p>
            <a:pPr>
              <a:spcBef>
                <a:spcPts val="1500"/>
              </a:spcBef>
              <a:spcAft>
                <a:spcPts val="1500"/>
              </a:spcAft>
            </a:pPr>
            <a:r>
              <a:rPr lang="en-GB" sz="1800" b="1" i="1" dirty="0">
                <a:solidFill>
                  <a:srgbClr val="0B0C0C"/>
                </a:solidFill>
                <a:effectLst/>
                <a:latin typeface="Avenir Next LT Pro" panose="020B0504020202020204" pitchFamily="34" charset="0"/>
                <a:ea typeface="Times New Roman" panose="02020603050405020304" pitchFamily="18" charset="0"/>
              </a:rPr>
              <a:t>Safeguarding adult reviews - </a:t>
            </a:r>
            <a:r>
              <a:rPr lang="en-GB" sz="1800" b="1" i="1" dirty="0">
                <a:solidFill>
                  <a:schemeClr val="accent2">
                    <a:lumMod val="75000"/>
                  </a:schemeClr>
                </a:solidFill>
                <a:effectLst/>
                <a:latin typeface="Avenir Next LT Pro" panose="020B0504020202020204" pitchFamily="34" charset="0"/>
                <a:ea typeface="Times New Roman" panose="02020603050405020304" pitchFamily="18" charset="0"/>
              </a:rPr>
              <a:t>‘section 44 review’</a:t>
            </a:r>
            <a:endParaRPr lang="en-GB" sz="1800" b="1" i="1" dirty="0">
              <a:solidFill>
                <a:schemeClr val="accent2">
                  <a:lumMod val="75000"/>
                </a:schemeClr>
              </a:solidFill>
              <a:effectLst/>
              <a:latin typeface="Avenir Next LT Pro" panose="020B0504020202020204" pitchFamily="34" charset="0"/>
              <a:ea typeface="Calibri" panose="020F0502020204030204" pitchFamily="34" charset="0"/>
            </a:endParaRPr>
          </a:p>
          <a:p>
            <a:pPr>
              <a:spcBef>
                <a:spcPts val="375"/>
              </a:spcBef>
              <a:spcAft>
                <a:spcPts val="1500"/>
              </a:spcAft>
            </a:pPr>
            <a:r>
              <a:rPr lang="en-GB" sz="1800" dirty="0">
                <a:solidFill>
                  <a:srgbClr val="0B0C0C"/>
                </a:solidFill>
                <a:effectLst/>
                <a:latin typeface="Avenir Next LT Pro" panose="020B0504020202020204" pitchFamily="34" charset="0"/>
                <a:ea typeface="Calibri" panose="020F0502020204030204" pitchFamily="34" charset="0"/>
              </a:rPr>
              <a:t>When there is any failure in safeguarding, the results can be severe and tragic and therefore demand a strong response.</a:t>
            </a:r>
            <a:endParaRPr lang="en-GB" sz="1800" dirty="0">
              <a:effectLst/>
              <a:latin typeface="Avenir Next LT Pro" panose="020B0504020202020204" pitchFamily="34" charset="0"/>
              <a:ea typeface="Calibri" panose="020F0502020204030204" pitchFamily="34" charset="0"/>
            </a:endParaRPr>
          </a:p>
          <a:p>
            <a:pPr>
              <a:spcBef>
                <a:spcPts val="1500"/>
              </a:spcBef>
              <a:spcAft>
                <a:spcPts val="1500"/>
              </a:spcAft>
            </a:pPr>
            <a:r>
              <a:rPr lang="en-GB" sz="1800" dirty="0">
                <a:solidFill>
                  <a:srgbClr val="0B0C0C"/>
                </a:solidFill>
                <a:effectLst/>
                <a:latin typeface="Avenir Next LT Pro" panose="020B0504020202020204" pitchFamily="34" charset="0"/>
                <a:ea typeface="Calibri" panose="020F0502020204030204" pitchFamily="34" charset="0"/>
              </a:rPr>
              <a:t>That is why the Act says that SABs must arrange a safeguarding adults review in some circumstances – for instance, if an adult with care and support needs dies as a result of abuse or neglect and there is concern about how one of the members of the SAB acted.</a:t>
            </a:r>
            <a:endParaRPr lang="en-GB" sz="1800" dirty="0">
              <a:effectLst/>
              <a:latin typeface="Avenir Next LT Pro" panose="020B0504020202020204" pitchFamily="34" charset="0"/>
              <a:ea typeface="Calibri" panose="020F0502020204030204" pitchFamily="34" charset="0"/>
            </a:endParaRPr>
          </a:p>
          <a:p>
            <a:pPr>
              <a:spcBef>
                <a:spcPts val="1500"/>
              </a:spcBef>
              <a:spcAft>
                <a:spcPts val="1500"/>
              </a:spcAft>
            </a:pPr>
            <a:r>
              <a:rPr lang="en-GB" sz="1800" dirty="0">
                <a:solidFill>
                  <a:srgbClr val="0B0C0C"/>
                </a:solidFill>
                <a:effectLst/>
                <a:latin typeface="Avenir Next LT Pro" panose="020B0504020202020204" pitchFamily="34" charset="0"/>
                <a:ea typeface="Calibri" panose="020F0502020204030204" pitchFamily="34" charset="0"/>
              </a:rPr>
              <a:t>The reviews are about learning lessons for the future. They will make sure SABs get the full picture of what went wrong, so that all organisations involved can improve as a result.</a:t>
            </a:r>
            <a:endParaRPr lang="en-GB" sz="1800" dirty="0">
              <a:effectLst/>
              <a:latin typeface="Avenir Next LT Pro" panose="020B0504020202020204" pitchFamily="34" charset="0"/>
              <a:ea typeface="Calibri" panose="020F0502020204030204" pitchFamily="34" charset="0"/>
            </a:endParaRPr>
          </a:p>
        </p:txBody>
      </p:sp>
      <p:sp>
        <p:nvSpPr>
          <p:cNvPr id="2" name="Title 1">
            <a:extLst>
              <a:ext uri="{FF2B5EF4-FFF2-40B4-BE49-F238E27FC236}">
                <a16:creationId xmlns:a16="http://schemas.microsoft.com/office/drawing/2014/main" id="{976825F4-07C4-CA7F-202B-460F88CED35F}"/>
              </a:ext>
            </a:extLst>
          </p:cNvPr>
          <p:cNvSpPr>
            <a:spLocks noGrp="1"/>
          </p:cNvSpPr>
          <p:nvPr>
            <p:ph type="title"/>
          </p:nvPr>
        </p:nvSpPr>
        <p:spPr>
          <a:xfrm>
            <a:off x="540001" y="271681"/>
            <a:ext cx="7794000" cy="1107996"/>
          </a:xfrm>
        </p:spPr>
        <p:txBody>
          <a:bodyPr/>
          <a:lstStyle/>
          <a:p>
            <a:r>
              <a:rPr lang="en-GB" sz="2000" dirty="0">
                <a:latin typeface="Avenir Book" panose="02000503020000020003" pitchFamily="2" charset="0"/>
              </a:rPr>
              <a:t>⚖️ </a:t>
            </a:r>
            <a:r>
              <a:rPr lang="en-GB" dirty="0">
                <a:latin typeface="Avenir Book" panose="02000503020000020003" pitchFamily="2" charset="0"/>
              </a:rPr>
              <a:t>The Care Act &amp; Safeguarding Adults Board (SAB)</a:t>
            </a:r>
          </a:p>
        </p:txBody>
      </p:sp>
    </p:spTree>
    <p:extLst>
      <p:ext uri="{BB962C8B-B14F-4D97-AF65-F5344CB8AC3E}">
        <p14:creationId xmlns:p14="http://schemas.microsoft.com/office/powerpoint/2010/main" val="529840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A99EE0-55DF-7E30-DEBE-07B778C12A2B}"/>
              </a:ext>
            </a:extLst>
          </p:cNvPr>
          <p:cNvSpPr>
            <a:spLocks noGrp="1"/>
          </p:cNvSpPr>
          <p:nvPr>
            <p:ph idx="1"/>
          </p:nvPr>
        </p:nvSpPr>
        <p:spPr>
          <a:xfrm>
            <a:off x="535748" y="1628800"/>
            <a:ext cx="7794000" cy="4536504"/>
          </a:xfrm>
        </p:spPr>
        <p:txBody>
          <a:bodyPr/>
          <a:lstStyle/>
          <a:p>
            <a:r>
              <a:rPr lang="en-GB" sz="1200" u="sng" dirty="0">
                <a:solidFill>
                  <a:srgbClr val="0563C1"/>
                </a:solidFill>
                <a:effectLst/>
                <a:latin typeface="Avenir Next LT Pro" panose="020B0504020202020204" pitchFamily="34" charset="0"/>
                <a:ea typeface="Calibri" panose="020F0502020204030204" pitchFamily="34" charset="0"/>
                <a:hlinkClick r:id="rId2"/>
              </a:rPr>
              <a:t>Care Act factsheets - GOV.UK (www.gov.uk)</a:t>
            </a:r>
            <a:endParaRPr lang="en-GB" sz="1200" dirty="0">
              <a:effectLst/>
              <a:latin typeface="Avenir Next LT Pro" panose="020B0504020202020204" pitchFamily="34" charset="0"/>
              <a:ea typeface="Calibri" panose="020F0502020204030204" pitchFamily="34" charset="0"/>
            </a:endParaRPr>
          </a:p>
          <a:p>
            <a:pPr algn="l">
              <a:spcBef>
                <a:spcPts val="2625"/>
              </a:spcBef>
            </a:pPr>
            <a:r>
              <a:rPr lang="en-GB" sz="1800" b="1" dirty="0">
                <a:solidFill>
                  <a:srgbClr val="0B0C0C"/>
                </a:solidFill>
                <a:effectLst/>
                <a:latin typeface="Avenir Next LT Pro" panose="020B0504020202020204" pitchFamily="34" charset="0"/>
                <a:ea typeface="Times New Roman" panose="02020603050405020304" pitchFamily="18" charset="0"/>
              </a:rPr>
              <a:t>What does the Act do?</a:t>
            </a:r>
            <a:r>
              <a:rPr lang="en-GB" sz="1800" b="1" i="1" dirty="0">
                <a:solidFill>
                  <a:srgbClr val="0B0C0C"/>
                </a:solidFill>
                <a:effectLst/>
                <a:latin typeface="Avenir Next LT Pro" panose="020B0504020202020204" pitchFamily="34" charset="0"/>
                <a:ea typeface="Times New Roman" panose="02020603050405020304" pitchFamily="18" charset="0"/>
              </a:rPr>
              <a:t> </a:t>
            </a:r>
            <a:endParaRPr lang="en-GB" sz="1800" b="1" i="1" dirty="0">
              <a:solidFill>
                <a:srgbClr val="0B0C0C"/>
              </a:solidFill>
              <a:latin typeface="Avenir Next LT Pro" panose="020B0504020202020204" pitchFamily="34" charset="0"/>
              <a:ea typeface="Times New Roman" panose="02020603050405020304" pitchFamily="18" charset="0"/>
            </a:endParaRPr>
          </a:p>
          <a:p>
            <a:pPr>
              <a:spcBef>
                <a:spcPts val="2625"/>
              </a:spcBef>
            </a:pPr>
            <a:r>
              <a:rPr lang="en-GB" sz="1800" b="1" i="1" dirty="0">
                <a:solidFill>
                  <a:srgbClr val="0B0C0C"/>
                </a:solidFill>
                <a:effectLst/>
                <a:latin typeface="Avenir Next LT Pro" panose="020B0504020202020204" pitchFamily="34" charset="0"/>
                <a:ea typeface="Times New Roman" panose="02020603050405020304" pitchFamily="18" charset="0"/>
              </a:rPr>
              <a:t>Independent advocacy - </a:t>
            </a:r>
            <a:r>
              <a:rPr lang="en-GB" sz="1800" b="1" i="1" dirty="0">
                <a:solidFill>
                  <a:schemeClr val="accent2">
                    <a:lumMod val="75000"/>
                  </a:schemeClr>
                </a:solidFill>
                <a:effectLst/>
                <a:latin typeface="Avenir Next LT Pro" panose="020B0504020202020204" pitchFamily="34" charset="0"/>
                <a:ea typeface="Times New Roman" panose="02020603050405020304" pitchFamily="18" charset="0"/>
              </a:rPr>
              <a:t>‘section 68’</a:t>
            </a:r>
            <a:endParaRPr lang="en-GB" sz="1800" b="1" i="1" dirty="0">
              <a:solidFill>
                <a:schemeClr val="accent2">
                  <a:lumMod val="75000"/>
                </a:schemeClr>
              </a:solidFill>
              <a:effectLst/>
              <a:latin typeface="Avenir Next LT Pro" panose="020B0504020202020204" pitchFamily="34" charset="0"/>
              <a:ea typeface="Calibri" panose="020F0502020204030204" pitchFamily="34" charset="0"/>
            </a:endParaRPr>
          </a:p>
          <a:p>
            <a:pPr algn="l">
              <a:spcBef>
                <a:spcPts val="375"/>
              </a:spcBef>
              <a:spcAft>
                <a:spcPts val="1500"/>
              </a:spcAft>
            </a:pPr>
            <a:r>
              <a:rPr lang="en-GB" sz="1800" dirty="0">
                <a:solidFill>
                  <a:srgbClr val="0B0C0C"/>
                </a:solidFill>
                <a:effectLst/>
                <a:latin typeface="Avenir Next LT Pro" panose="020B0504020202020204" pitchFamily="34" charset="0"/>
                <a:ea typeface="Calibri" panose="020F0502020204030204" pitchFamily="34" charset="0"/>
              </a:rPr>
              <a:t>The local authority will arrange for an independent advocate to represent and support a person who is the subject of a safeguarding enquiry or a safeguarding adult review, if they need help to understand and take part in the enquiry or review and to express their views, wishes, or feelings.</a:t>
            </a:r>
            <a:endParaRPr lang="en-GB" sz="1800" dirty="0">
              <a:effectLst/>
              <a:latin typeface="Avenir Next LT Pro" panose="020B0504020202020204" pitchFamily="34" charset="0"/>
              <a:ea typeface="Calibri" panose="020F0502020204030204" pitchFamily="34" charset="0"/>
            </a:endParaRPr>
          </a:p>
          <a:p>
            <a:pPr algn="l">
              <a:spcBef>
                <a:spcPts val="2625"/>
              </a:spcBef>
            </a:pPr>
            <a:r>
              <a:rPr lang="en-GB" sz="1800" b="1" i="1" dirty="0">
                <a:solidFill>
                  <a:srgbClr val="0B0C0C"/>
                </a:solidFill>
                <a:effectLst/>
                <a:latin typeface="Avenir Next LT Pro" panose="020B0504020202020204" pitchFamily="34" charset="0"/>
                <a:ea typeface="Times New Roman" panose="02020603050405020304" pitchFamily="18" charset="0"/>
              </a:rPr>
              <a:t>Supply of information</a:t>
            </a:r>
            <a:endParaRPr lang="en-GB" sz="1800" b="1" i="1" dirty="0">
              <a:solidFill>
                <a:srgbClr val="2F5496"/>
              </a:solidFill>
              <a:effectLst/>
              <a:latin typeface="Avenir Next LT Pro" panose="020B0504020202020204" pitchFamily="34" charset="0"/>
              <a:ea typeface="Calibri" panose="020F0502020204030204" pitchFamily="34" charset="0"/>
            </a:endParaRPr>
          </a:p>
          <a:p>
            <a:pPr algn="l">
              <a:spcBef>
                <a:spcPts val="375"/>
              </a:spcBef>
              <a:spcAft>
                <a:spcPts val="1500"/>
              </a:spcAft>
            </a:pPr>
            <a:r>
              <a:rPr lang="en-GB" sz="1800" dirty="0">
                <a:solidFill>
                  <a:srgbClr val="0B0C0C"/>
                </a:solidFill>
                <a:effectLst/>
                <a:latin typeface="Avenir Next LT Pro" panose="020B0504020202020204" pitchFamily="34" charset="0"/>
                <a:ea typeface="Calibri" panose="020F0502020204030204" pitchFamily="34" charset="0"/>
              </a:rPr>
              <a:t>It is important that organisations share information related to abuse or neglect with SABs. Not doing so could prevent them from being able to tackle problems quickly and learn lessons to prevent them happening again.</a:t>
            </a:r>
            <a:endParaRPr lang="en-GB" sz="1800" dirty="0">
              <a:effectLst/>
              <a:latin typeface="Avenir Next LT Pro" panose="020B0504020202020204" pitchFamily="34" charset="0"/>
              <a:ea typeface="Calibri" panose="020F0502020204030204" pitchFamily="34" charset="0"/>
            </a:endParaRPr>
          </a:p>
          <a:p>
            <a:pPr>
              <a:spcBef>
                <a:spcPts val="1500"/>
              </a:spcBef>
              <a:spcAft>
                <a:spcPts val="1500"/>
              </a:spcAft>
            </a:pPr>
            <a:endParaRPr lang="en-GB" sz="1800" b="1" dirty="0">
              <a:latin typeface="Avenir Next LT Pro" panose="020B0504020202020204" pitchFamily="34" charset="0"/>
              <a:ea typeface="Times New Roman" panose="02020603050405020304" pitchFamily="18" charset="0"/>
            </a:endParaRPr>
          </a:p>
        </p:txBody>
      </p:sp>
      <p:sp>
        <p:nvSpPr>
          <p:cNvPr id="2" name="Title 1">
            <a:extLst>
              <a:ext uri="{FF2B5EF4-FFF2-40B4-BE49-F238E27FC236}">
                <a16:creationId xmlns:a16="http://schemas.microsoft.com/office/drawing/2014/main" id="{976825F4-07C4-CA7F-202B-460F88CED35F}"/>
              </a:ext>
            </a:extLst>
          </p:cNvPr>
          <p:cNvSpPr>
            <a:spLocks noGrp="1"/>
          </p:cNvSpPr>
          <p:nvPr>
            <p:ph type="title"/>
          </p:nvPr>
        </p:nvSpPr>
        <p:spPr>
          <a:xfrm>
            <a:off x="540001" y="271681"/>
            <a:ext cx="7794000" cy="1107996"/>
          </a:xfrm>
        </p:spPr>
        <p:txBody>
          <a:bodyPr/>
          <a:lstStyle/>
          <a:p>
            <a:r>
              <a:rPr lang="en-GB" sz="2000" dirty="0">
                <a:latin typeface="Avenir Book" panose="02000503020000020003" pitchFamily="2" charset="0"/>
              </a:rPr>
              <a:t>⚖️ </a:t>
            </a:r>
            <a:r>
              <a:rPr lang="en-GB" dirty="0">
                <a:latin typeface="Avenir Book" panose="02000503020000020003" pitchFamily="2" charset="0"/>
              </a:rPr>
              <a:t>The Care Act &amp; Safeguarding Adults Board (SAB)</a:t>
            </a:r>
          </a:p>
        </p:txBody>
      </p:sp>
    </p:spTree>
    <p:extLst>
      <p:ext uri="{BB962C8B-B14F-4D97-AF65-F5344CB8AC3E}">
        <p14:creationId xmlns:p14="http://schemas.microsoft.com/office/powerpoint/2010/main" val="74146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B9204-45C3-FDE7-C72B-96FD0622D56F}"/>
              </a:ext>
            </a:extLst>
          </p:cNvPr>
          <p:cNvSpPr>
            <a:spLocks noGrp="1"/>
          </p:cNvSpPr>
          <p:nvPr>
            <p:ph type="title"/>
          </p:nvPr>
        </p:nvSpPr>
        <p:spPr/>
        <p:txBody>
          <a:bodyPr/>
          <a:lstStyle/>
          <a:p>
            <a:r>
              <a:rPr lang="en-GB" sz="2000" dirty="0">
                <a:latin typeface="Avenir Book" panose="02000503020000020003" pitchFamily="2" charset="0"/>
              </a:rPr>
              <a:t>⚖️ </a:t>
            </a:r>
            <a:r>
              <a:rPr lang="en-GB" dirty="0">
                <a:latin typeface="Avenir Book" panose="02000503020000020003" pitchFamily="2" charset="0"/>
              </a:rPr>
              <a:t>Mental Capacity Act 2005 </a:t>
            </a:r>
          </a:p>
        </p:txBody>
      </p:sp>
      <p:sp>
        <p:nvSpPr>
          <p:cNvPr id="3" name="Content Placeholder 2">
            <a:extLst>
              <a:ext uri="{FF2B5EF4-FFF2-40B4-BE49-F238E27FC236}">
                <a16:creationId xmlns:a16="http://schemas.microsoft.com/office/drawing/2014/main" id="{44A9A950-8723-EFED-60A8-7DB6F729257D}"/>
              </a:ext>
            </a:extLst>
          </p:cNvPr>
          <p:cNvSpPr>
            <a:spLocks noGrp="1"/>
          </p:cNvSpPr>
          <p:nvPr>
            <p:ph idx="1"/>
          </p:nvPr>
        </p:nvSpPr>
        <p:spPr/>
        <p:txBody>
          <a:bodyPr/>
          <a:lstStyle/>
          <a:p>
            <a:r>
              <a:rPr lang="en-GB" sz="1800" b="1" dirty="0">
                <a:solidFill>
                  <a:schemeClr val="accent2">
                    <a:lumMod val="75000"/>
                  </a:schemeClr>
                </a:solidFill>
                <a:latin typeface="Avenir Book" panose="02000503020000020003" pitchFamily="2" charset="0"/>
              </a:rPr>
              <a:t>5 Principles that under pin the act:</a:t>
            </a:r>
          </a:p>
          <a:p>
            <a:endParaRPr lang="en-GB" sz="1800" dirty="0">
              <a:latin typeface="Avenir Book" panose="02000503020000020003" pitchFamily="2" charset="0"/>
            </a:endParaRPr>
          </a:p>
          <a:p>
            <a:pPr marL="342900" indent="-342900">
              <a:buFont typeface="Arial" panose="020B0604020202020204" pitchFamily="34" charset="0"/>
              <a:buChar char="•"/>
            </a:pPr>
            <a:r>
              <a:rPr lang="en-GB" sz="1800" dirty="0">
                <a:latin typeface="Avenir Book" panose="02000503020000020003" pitchFamily="2" charset="0"/>
              </a:rPr>
              <a:t>Assumption that the person </a:t>
            </a:r>
            <a:r>
              <a:rPr lang="en-GB" sz="1800" b="1" dirty="0">
                <a:latin typeface="Avenir Book" panose="02000503020000020003" pitchFamily="2" charset="0"/>
              </a:rPr>
              <a:t>has capacity</a:t>
            </a:r>
          </a:p>
          <a:p>
            <a:endParaRPr lang="en-GB" sz="1800" dirty="0">
              <a:latin typeface="Avenir Book" panose="02000503020000020003" pitchFamily="2" charset="0"/>
            </a:endParaRPr>
          </a:p>
          <a:p>
            <a:pPr marL="342900" indent="-342900">
              <a:buFont typeface="Arial" panose="020B0604020202020204" pitchFamily="34" charset="0"/>
              <a:buChar char="•"/>
            </a:pPr>
            <a:r>
              <a:rPr lang="en-GB" sz="1800" b="1" dirty="0">
                <a:latin typeface="Avenir Book" panose="02000503020000020003" pitchFamily="2" charset="0"/>
              </a:rPr>
              <a:t>All practicable steps </a:t>
            </a:r>
            <a:r>
              <a:rPr lang="en-GB" sz="1800" dirty="0">
                <a:latin typeface="Avenir Book" panose="02000503020000020003" pitchFamily="2" charset="0"/>
              </a:rPr>
              <a:t>have been taken to enable the person to make their own decisions</a:t>
            </a:r>
          </a:p>
          <a:p>
            <a:pPr marL="342900" indent="-342900">
              <a:buFont typeface="Arial" panose="020B0604020202020204" pitchFamily="34" charset="0"/>
              <a:buChar char="•"/>
            </a:pPr>
            <a:endParaRPr lang="en-GB" sz="1800" dirty="0">
              <a:latin typeface="Avenir Book" panose="02000503020000020003" pitchFamily="2" charset="0"/>
            </a:endParaRPr>
          </a:p>
          <a:p>
            <a:pPr marL="342900" indent="-342900">
              <a:buFont typeface="Arial" panose="020B0604020202020204" pitchFamily="34" charset="0"/>
              <a:buChar char="•"/>
            </a:pPr>
            <a:r>
              <a:rPr lang="en-GB" sz="1800" dirty="0">
                <a:latin typeface="Avenir Book" panose="02000503020000020003" pitchFamily="2" charset="0"/>
              </a:rPr>
              <a:t>People can make </a:t>
            </a:r>
            <a:r>
              <a:rPr lang="en-GB" sz="1800" b="1" dirty="0">
                <a:latin typeface="Avenir Book" panose="02000503020000020003" pitchFamily="2" charset="0"/>
              </a:rPr>
              <a:t>unwise decisions</a:t>
            </a:r>
          </a:p>
          <a:p>
            <a:pPr marL="342900" indent="-342900">
              <a:buFont typeface="Arial" panose="020B0604020202020204" pitchFamily="34" charset="0"/>
              <a:buChar char="•"/>
            </a:pPr>
            <a:endParaRPr lang="en-GB" sz="1800" dirty="0">
              <a:latin typeface="Avenir Book" panose="02000503020000020003" pitchFamily="2" charset="0"/>
            </a:endParaRPr>
          </a:p>
          <a:p>
            <a:pPr marL="342900" indent="-342900">
              <a:buFont typeface="Arial" panose="020B0604020202020204" pitchFamily="34" charset="0"/>
              <a:buChar char="•"/>
            </a:pPr>
            <a:r>
              <a:rPr lang="en-GB" sz="1800" dirty="0">
                <a:latin typeface="Avenir Book" panose="02000503020000020003" pitchFamily="2" charset="0"/>
              </a:rPr>
              <a:t>Every decision/action must be in the persons’ </a:t>
            </a:r>
            <a:r>
              <a:rPr lang="en-GB" sz="1800" b="1" dirty="0">
                <a:latin typeface="Avenir Book" panose="02000503020000020003" pitchFamily="2" charset="0"/>
              </a:rPr>
              <a:t>best interests </a:t>
            </a:r>
            <a:r>
              <a:rPr lang="en-GB" sz="1800" dirty="0">
                <a:latin typeface="Avenir Book" panose="02000503020000020003" pitchFamily="2" charset="0"/>
              </a:rPr>
              <a:t>if they lack capacity</a:t>
            </a:r>
          </a:p>
          <a:p>
            <a:pPr marL="342900" indent="-342900">
              <a:buFont typeface="Arial" panose="020B0604020202020204" pitchFamily="34" charset="0"/>
              <a:buChar char="•"/>
            </a:pPr>
            <a:endParaRPr lang="en-GB" sz="1800" dirty="0">
              <a:latin typeface="Avenir Book" panose="02000503020000020003" pitchFamily="2" charset="0"/>
            </a:endParaRPr>
          </a:p>
          <a:p>
            <a:pPr marL="342900" indent="-342900">
              <a:buFont typeface="Arial" panose="020B0604020202020204" pitchFamily="34" charset="0"/>
              <a:buChar char="•"/>
            </a:pPr>
            <a:r>
              <a:rPr lang="en-GB" sz="1800" dirty="0">
                <a:latin typeface="Avenir Book" panose="02000503020000020003" pitchFamily="2" charset="0"/>
              </a:rPr>
              <a:t>Ensure the </a:t>
            </a:r>
            <a:r>
              <a:rPr lang="en-GB" sz="1800" b="1" dirty="0">
                <a:latin typeface="Avenir Book" panose="02000503020000020003" pitchFamily="2" charset="0"/>
              </a:rPr>
              <a:t>least restrictive option </a:t>
            </a:r>
            <a:r>
              <a:rPr lang="en-GB" sz="1800" dirty="0">
                <a:latin typeface="Avenir Book" panose="02000503020000020003" pitchFamily="2" charset="0"/>
              </a:rPr>
              <a:t>is taken</a:t>
            </a:r>
          </a:p>
          <a:p>
            <a:endParaRPr lang="en-GB" sz="1800" dirty="0">
              <a:latin typeface="Avenir Book" panose="02000503020000020003" pitchFamily="2" charset="0"/>
            </a:endParaRPr>
          </a:p>
        </p:txBody>
      </p:sp>
    </p:spTree>
    <p:extLst>
      <p:ext uri="{BB962C8B-B14F-4D97-AF65-F5344CB8AC3E}">
        <p14:creationId xmlns:p14="http://schemas.microsoft.com/office/powerpoint/2010/main" val="171559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665FF-54B1-F72D-1EA8-5E814AAB1711}"/>
              </a:ext>
            </a:extLst>
          </p:cNvPr>
          <p:cNvSpPr>
            <a:spLocks noGrp="1"/>
          </p:cNvSpPr>
          <p:nvPr>
            <p:ph type="title"/>
          </p:nvPr>
        </p:nvSpPr>
        <p:spPr/>
        <p:txBody>
          <a:bodyPr/>
          <a:lstStyle/>
          <a:p>
            <a:r>
              <a:rPr lang="en-GB" sz="2000" dirty="0">
                <a:latin typeface="Avenir Book" panose="02000503020000020003" pitchFamily="2" charset="0"/>
              </a:rPr>
              <a:t>⚖️ </a:t>
            </a:r>
            <a:r>
              <a:rPr lang="en-GB" dirty="0">
                <a:latin typeface="Avenir Book" panose="02000503020000020003" pitchFamily="2" charset="0"/>
              </a:rPr>
              <a:t>Assessing capacity</a:t>
            </a:r>
          </a:p>
        </p:txBody>
      </p:sp>
      <p:sp>
        <p:nvSpPr>
          <p:cNvPr id="3" name="Content Placeholder 2">
            <a:extLst>
              <a:ext uri="{FF2B5EF4-FFF2-40B4-BE49-F238E27FC236}">
                <a16:creationId xmlns:a16="http://schemas.microsoft.com/office/drawing/2014/main" id="{8C434629-AC81-8D44-5F12-4F4C8C748542}"/>
              </a:ext>
            </a:extLst>
          </p:cNvPr>
          <p:cNvSpPr>
            <a:spLocks noGrp="1"/>
          </p:cNvSpPr>
          <p:nvPr>
            <p:ph idx="1"/>
          </p:nvPr>
        </p:nvSpPr>
        <p:spPr>
          <a:xfrm>
            <a:off x="539552" y="1538799"/>
            <a:ext cx="8352928" cy="4626505"/>
          </a:xfrm>
        </p:spPr>
        <p:txBody>
          <a:bodyPr/>
          <a:lstStyle/>
          <a:p>
            <a:r>
              <a:rPr lang="en-GB" sz="1800" b="1" dirty="0">
                <a:solidFill>
                  <a:schemeClr val="accent2">
                    <a:lumMod val="75000"/>
                  </a:schemeClr>
                </a:solidFill>
                <a:latin typeface="Avenir Book" panose="02000503020000020003" pitchFamily="2" charset="0"/>
              </a:rPr>
              <a:t>Capacity is decision &amp; time specific…</a:t>
            </a:r>
          </a:p>
          <a:p>
            <a:r>
              <a:rPr lang="en-GB" sz="1800" b="1" dirty="0">
                <a:solidFill>
                  <a:schemeClr val="accent2">
                    <a:lumMod val="75000"/>
                  </a:schemeClr>
                </a:solidFill>
                <a:latin typeface="Avenir Book" panose="02000503020000020003" pitchFamily="2" charset="0"/>
              </a:rPr>
              <a:t>2 stage test for capacity</a:t>
            </a:r>
          </a:p>
          <a:p>
            <a:endParaRPr lang="en-GB" sz="1800" dirty="0">
              <a:latin typeface="Avenir Book" panose="02000503020000020003" pitchFamily="2" charset="0"/>
            </a:endParaRPr>
          </a:p>
          <a:p>
            <a:r>
              <a:rPr lang="en-GB" sz="1800" dirty="0">
                <a:latin typeface="Avenir Book" panose="02000503020000020003" pitchFamily="2" charset="0"/>
              </a:rPr>
              <a:t>Stage 1:</a:t>
            </a:r>
          </a:p>
          <a:p>
            <a:r>
              <a:rPr lang="en-GB" sz="1800" dirty="0">
                <a:latin typeface="Avenir Book" panose="02000503020000020003" pitchFamily="2" charset="0"/>
              </a:rPr>
              <a:t>Does the person have an </a:t>
            </a:r>
            <a:r>
              <a:rPr lang="en-GB" sz="1800" dirty="0">
                <a:solidFill>
                  <a:srgbClr val="0070C0"/>
                </a:solidFill>
                <a:latin typeface="Avenir Book" panose="02000503020000020003" pitchFamily="2" charset="0"/>
              </a:rPr>
              <a:t>impairment</a:t>
            </a:r>
            <a:r>
              <a:rPr lang="en-GB" sz="1800" dirty="0">
                <a:latin typeface="Avenir Book" panose="02000503020000020003" pitchFamily="2" charset="0"/>
              </a:rPr>
              <a:t> of the brain or mind (temporary or permanent)?	I</a:t>
            </a:r>
          </a:p>
          <a:p>
            <a:endParaRPr lang="en-GB" sz="1800" dirty="0">
              <a:latin typeface="Avenir Book" panose="02000503020000020003" pitchFamily="2" charset="0"/>
            </a:endParaRPr>
          </a:p>
          <a:p>
            <a:r>
              <a:rPr lang="en-GB" sz="1800" dirty="0">
                <a:latin typeface="Avenir Book" panose="02000503020000020003" pitchFamily="2" charset="0"/>
              </a:rPr>
              <a:t>Stage 2:</a:t>
            </a:r>
          </a:p>
          <a:p>
            <a:r>
              <a:rPr lang="en-GB" sz="1800" dirty="0">
                <a:latin typeface="Avenir Book" panose="02000503020000020003" pitchFamily="2" charset="0"/>
              </a:rPr>
              <a:t>Does the impairment mean the person is unable to make the decision when needed?</a:t>
            </a:r>
          </a:p>
          <a:p>
            <a:endParaRPr lang="en-GB" sz="1800" dirty="0">
              <a:latin typeface="Avenir Book" panose="02000503020000020003" pitchFamily="2" charset="0"/>
            </a:endParaRPr>
          </a:p>
          <a:p>
            <a:r>
              <a:rPr lang="en-GB" sz="1800" dirty="0">
                <a:latin typeface="Avenir Book" panose="02000503020000020003" pitchFamily="2" charset="0"/>
              </a:rPr>
              <a:t>Capacity stages:</a:t>
            </a:r>
          </a:p>
          <a:p>
            <a:pPr marL="285750" indent="-285750">
              <a:buSzPct val="120000"/>
              <a:buFont typeface="Arial" panose="020B0604020202020204" pitchFamily="34" charset="0"/>
              <a:buChar char="•"/>
            </a:pPr>
            <a:r>
              <a:rPr lang="en-GB" sz="1800" dirty="0">
                <a:solidFill>
                  <a:srgbClr val="0070C0"/>
                </a:solidFill>
                <a:latin typeface="Avenir Book" panose="02000503020000020003" pitchFamily="2" charset="0"/>
              </a:rPr>
              <a:t>Understand</a:t>
            </a:r>
            <a:r>
              <a:rPr lang="en-GB" sz="1800" dirty="0">
                <a:latin typeface="Avenir Book" panose="02000503020000020003" pitchFamily="2" charset="0"/>
              </a:rPr>
              <a:t> the information relevant to the decision (why they need to make it)</a:t>
            </a:r>
          </a:p>
          <a:p>
            <a:pPr marL="285750" indent="-285750">
              <a:buSzPct val="120000"/>
              <a:buFont typeface="Arial" panose="020B0604020202020204" pitchFamily="34" charset="0"/>
              <a:buChar char="•"/>
            </a:pPr>
            <a:r>
              <a:rPr lang="en-GB" sz="1800" dirty="0">
                <a:solidFill>
                  <a:srgbClr val="0070C0"/>
                </a:solidFill>
                <a:latin typeface="Avenir Book" panose="02000503020000020003" pitchFamily="2" charset="0"/>
              </a:rPr>
              <a:t>Retain</a:t>
            </a:r>
            <a:r>
              <a:rPr lang="en-GB" sz="1800" dirty="0">
                <a:latin typeface="Avenir Book" panose="02000503020000020003" pitchFamily="2" charset="0"/>
              </a:rPr>
              <a:t> the information relevant to the decision</a:t>
            </a:r>
          </a:p>
          <a:p>
            <a:pPr marL="285750" indent="-285750">
              <a:buSzPct val="120000"/>
              <a:buFont typeface="Arial" panose="020B0604020202020204" pitchFamily="34" charset="0"/>
              <a:buChar char="•"/>
            </a:pPr>
            <a:r>
              <a:rPr lang="en-GB" sz="1800" dirty="0">
                <a:solidFill>
                  <a:srgbClr val="0070C0"/>
                </a:solidFill>
                <a:latin typeface="Avenir Book" panose="02000503020000020003" pitchFamily="2" charset="0"/>
              </a:rPr>
              <a:t>Weigh up </a:t>
            </a:r>
            <a:r>
              <a:rPr lang="en-GB" sz="1800" dirty="0">
                <a:latin typeface="Avenir Book" panose="02000503020000020003" pitchFamily="2" charset="0"/>
              </a:rPr>
              <a:t>the information relevant to the decision (understand the consequences of making or not making the decision)</a:t>
            </a:r>
          </a:p>
          <a:p>
            <a:pPr marL="285750" indent="-285750">
              <a:buSzPct val="120000"/>
              <a:buFont typeface="Arial" panose="020B0604020202020204" pitchFamily="34" charset="0"/>
              <a:buChar char="•"/>
            </a:pPr>
            <a:r>
              <a:rPr lang="en-GB" sz="1800" dirty="0">
                <a:solidFill>
                  <a:srgbClr val="0070C0"/>
                </a:solidFill>
                <a:latin typeface="Avenir Book" panose="02000503020000020003" pitchFamily="2" charset="0"/>
              </a:rPr>
              <a:t>Communicate</a:t>
            </a:r>
            <a:r>
              <a:rPr lang="en-GB" sz="1800" dirty="0">
                <a:latin typeface="Avenir Book" panose="02000503020000020003" pitchFamily="2" charset="0"/>
              </a:rPr>
              <a:t> their decision by any means</a:t>
            </a:r>
          </a:p>
          <a:p>
            <a:r>
              <a:rPr lang="en-GB" sz="1800" dirty="0">
                <a:latin typeface="Avenir Book" panose="02000503020000020003" pitchFamily="2" charset="0"/>
              </a:rPr>
              <a:t> </a:t>
            </a:r>
          </a:p>
          <a:p>
            <a:r>
              <a:rPr lang="en-GB" sz="1800" b="1" dirty="0">
                <a:solidFill>
                  <a:schemeClr val="accent2">
                    <a:lumMod val="75000"/>
                  </a:schemeClr>
                </a:solidFill>
                <a:latin typeface="Avenir Book" panose="02000503020000020003" pitchFamily="2" charset="0"/>
              </a:rPr>
              <a:t>Failure on any point may indicate lack of capacity.</a:t>
            </a:r>
          </a:p>
          <a:p>
            <a:endParaRPr lang="en-GB" sz="1800" dirty="0">
              <a:latin typeface="Avenir Book" panose="02000503020000020003" pitchFamily="2" charset="0"/>
            </a:endParaRPr>
          </a:p>
        </p:txBody>
      </p:sp>
    </p:spTree>
    <p:extLst>
      <p:ext uri="{BB962C8B-B14F-4D97-AF65-F5344CB8AC3E}">
        <p14:creationId xmlns:p14="http://schemas.microsoft.com/office/powerpoint/2010/main" val="38704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DF508-3FDE-E892-CBC8-C862B73670A3}"/>
              </a:ext>
            </a:extLst>
          </p:cNvPr>
          <p:cNvSpPr>
            <a:spLocks noGrp="1"/>
          </p:cNvSpPr>
          <p:nvPr>
            <p:ph type="title"/>
          </p:nvPr>
        </p:nvSpPr>
        <p:spPr/>
        <p:txBody>
          <a:bodyPr/>
          <a:lstStyle/>
          <a:p>
            <a:r>
              <a:rPr lang="en-GB" sz="2000" dirty="0">
                <a:latin typeface="Avenir Book" panose="02000503020000020003" pitchFamily="2" charset="0"/>
              </a:rPr>
              <a:t>⚖️ </a:t>
            </a:r>
            <a:r>
              <a:rPr lang="en-GB" dirty="0">
                <a:latin typeface="Avenir Book" panose="02000503020000020003" pitchFamily="2" charset="0"/>
              </a:rPr>
              <a:t>Best interests decisions</a:t>
            </a:r>
          </a:p>
        </p:txBody>
      </p:sp>
      <p:sp>
        <p:nvSpPr>
          <p:cNvPr id="3" name="Content Placeholder 2">
            <a:extLst>
              <a:ext uri="{FF2B5EF4-FFF2-40B4-BE49-F238E27FC236}">
                <a16:creationId xmlns:a16="http://schemas.microsoft.com/office/drawing/2014/main" id="{A448A602-5EB7-8C76-A7EC-450CE44976F4}"/>
              </a:ext>
            </a:extLst>
          </p:cNvPr>
          <p:cNvSpPr>
            <a:spLocks noGrp="1"/>
          </p:cNvSpPr>
          <p:nvPr>
            <p:ph idx="1"/>
          </p:nvPr>
        </p:nvSpPr>
        <p:spPr>
          <a:xfrm>
            <a:off x="539552" y="1538799"/>
            <a:ext cx="7794000" cy="4554497"/>
          </a:xfrm>
        </p:spPr>
        <p:txBody>
          <a:bodyPr/>
          <a:lstStyle/>
          <a:p>
            <a:r>
              <a:rPr lang="en-GB" sz="1800" dirty="0">
                <a:latin typeface="Avenir Book" panose="02000503020000020003" pitchFamily="2" charset="0"/>
              </a:rPr>
              <a:t>Encourage the person to participate as fully as possible</a:t>
            </a:r>
          </a:p>
          <a:p>
            <a:endParaRPr lang="en-GB" sz="1800" dirty="0">
              <a:latin typeface="Avenir Book" panose="02000503020000020003" pitchFamily="2" charset="0"/>
            </a:endParaRPr>
          </a:p>
          <a:p>
            <a:r>
              <a:rPr lang="en-GB" sz="1800" dirty="0">
                <a:latin typeface="Avenir Book" panose="02000503020000020003" pitchFamily="2" charset="0"/>
              </a:rPr>
              <a:t>Consider whether the person will regain capacity in the future in relation to that specific decision.</a:t>
            </a:r>
          </a:p>
          <a:p>
            <a:endParaRPr lang="en-GB" sz="1800" dirty="0">
              <a:latin typeface="Avenir Book" panose="02000503020000020003" pitchFamily="2" charset="0"/>
            </a:endParaRPr>
          </a:p>
          <a:p>
            <a:r>
              <a:rPr lang="en-GB" sz="1800" dirty="0">
                <a:latin typeface="Avenir Book" panose="02000503020000020003" pitchFamily="2" charset="0"/>
              </a:rPr>
              <a:t>Consider the person’s past and present views or wishes – i.e. a valid and legal Advance Directive/Decision (Living Will)  or Advance Statement (not legally binding)</a:t>
            </a:r>
          </a:p>
          <a:p>
            <a:endParaRPr lang="en-GB" sz="1800" dirty="0">
              <a:latin typeface="Avenir Book" panose="02000503020000020003" pitchFamily="2" charset="0"/>
            </a:endParaRPr>
          </a:p>
          <a:p>
            <a:r>
              <a:rPr lang="en-GB" sz="1800" dirty="0">
                <a:latin typeface="Avenir Book" panose="02000503020000020003" pitchFamily="2" charset="0"/>
              </a:rPr>
              <a:t>Take into account the views of others i.e. carers, friends, relatives, advocates (IMCA) – where those views represent what they honestly believe the person would wish.</a:t>
            </a:r>
          </a:p>
          <a:p>
            <a:endParaRPr lang="en-GB" sz="1800" dirty="0">
              <a:latin typeface="Avenir Book" panose="02000503020000020003" pitchFamily="2" charset="0"/>
            </a:endParaRPr>
          </a:p>
          <a:p>
            <a:r>
              <a:rPr lang="en-GB" sz="1800" dirty="0">
                <a:latin typeface="Avenir Book" panose="02000503020000020003" pitchFamily="2" charset="0"/>
              </a:rPr>
              <a:t> Review whether there is a valid, registered LPA (EPA) in place for Health and Welfare.</a:t>
            </a:r>
          </a:p>
          <a:p>
            <a:endParaRPr lang="en-GB" sz="1800" dirty="0">
              <a:latin typeface="Avenir Book" panose="02000503020000020003" pitchFamily="2" charset="0"/>
            </a:endParaRPr>
          </a:p>
          <a:p>
            <a:r>
              <a:rPr lang="en-GB" sz="1800" dirty="0">
                <a:latin typeface="Avenir Book" panose="02000503020000020003" pitchFamily="2" charset="0"/>
              </a:rPr>
              <a:t>Least restrictive option.</a:t>
            </a:r>
          </a:p>
          <a:p>
            <a:endParaRPr lang="en-GB" sz="1800" dirty="0">
              <a:latin typeface="Avenir Book" panose="02000503020000020003" pitchFamily="2" charset="0"/>
            </a:endParaRPr>
          </a:p>
        </p:txBody>
      </p:sp>
    </p:spTree>
    <p:extLst>
      <p:ext uri="{BB962C8B-B14F-4D97-AF65-F5344CB8AC3E}">
        <p14:creationId xmlns:p14="http://schemas.microsoft.com/office/powerpoint/2010/main" val="229621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DF508-3FDE-E892-CBC8-C862B73670A3}"/>
              </a:ext>
            </a:extLst>
          </p:cNvPr>
          <p:cNvSpPr>
            <a:spLocks noGrp="1"/>
          </p:cNvSpPr>
          <p:nvPr>
            <p:ph type="title"/>
          </p:nvPr>
        </p:nvSpPr>
        <p:spPr>
          <a:xfrm>
            <a:off x="540000" y="548680"/>
            <a:ext cx="7794000" cy="553998"/>
          </a:xfrm>
        </p:spPr>
        <p:txBody>
          <a:bodyPr/>
          <a:lstStyle/>
          <a:p>
            <a:r>
              <a:rPr lang="en-GB" sz="2000" dirty="0">
                <a:latin typeface="Avenir Book" panose="02000503020000020003" pitchFamily="2" charset="0"/>
              </a:rPr>
              <a:t>⚖️ </a:t>
            </a:r>
            <a:r>
              <a:rPr lang="en-GB" dirty="0">
                <a:latin typeface="Avenir Book" panose="02000503020000020003" pitchFamily="2" charset="0"/>
              </a:rPr>
              <a:t>IMCA services</a:t>
            </a:r>
          </a:p>
        </p:txBody>
      </p:sp>
      <p:sp>
        <p:nvSpPr>
          <p:cNvPr id="3" name="Content Placeholder 2">
            <a:extLst>
              <a:ext uri="{FF2B5EF4-FFF2-40B4-BE49-F238E27FC236}">
                <a16:creationId xmlns:a16="http://schemas.microsoft.com/office/drawing/2014/main" id="{A448A602-5EB7-8C76-A7EC-450CE44976F4}"/>
              </a:ext>
            </a:extLst>
          </p:cNvPr>
          <p:cNvSpPr>
            <a:spLocks noGrp="1"/>
          </p:cNvSpPr>
          <p:nvPr>
            <p:ph idx="1"/>
          </p:nvPr>
        </p:nvSpPr>
        <p:spPr>
          <a:xfrm>
            <a:off x="539552" y="1538799"/>
            <a:ext cx="7794000" cy="4554497"/>
          </a:xfrm>
        </p:spPr>
        <p:txBody>
          <a:bodyPr/>
          <a:lstStyle/>
          <a:p>
            <a:r>
              <a:rPr lang="en-GB" sz="1800" dirty="0">
                <a:effectLst/>
                <a:latin typeface="Avenir Book" panose="02000503020000020003" pitchFamily="2" charset="0"/>
                <a:ea typeface="Times New Roman" panose="02020603050405020304" pitchFamily="18" charset="0"/>
                <a:cs typeface="Times New Roman" panose="02020603050405020304" pitchFamily="18" charset="0"/>
              </a:rPr>
              <a:t>Who provides </a:t>
            </a:r>
            <a:r>
              <a:rPr lang="en-GB" sz="1800" dirty="0">
                <a:solidFill>
                  <a:schemeClr val="accent2"/>
                </a:solidFill>
                <a:effectLst/>
                <a:latin typeface="Avenir Book" panose="02000503020000020003" pitchFamily="2" charset="0"/>
                <a:ea typeface="Times New Roman" panose="02020603050405020304" pitchFamily="18" charset="0"/>
                <a:cs typeface="Times New Roman" panose="02020603050405020304" pitchFamily="18" charset="0"/>
              </a:rPr>
              <a:t>Bristol's IMCA </a:t>
            </a:r>
            <a:r>
              <a:rPr lang="en-GB" sz="1800" dirty="0">
                <a:effectLst/>
                <a:latin typeface="Avenir Book" panose="02000503020000020003" pitchFamily="2" charset="0"/>
                <a:ea typeface="Times New Roman" panose="02020603050405020304" pitchFamily="18" charset="0"/>
                <a:cs typeface="Times New Roman" panose="02020603050405020304" pitchFamily="18" charset="0"/>
              </a:rPr>
              <a:t>service?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u="sng" dirty="0">
                <a:solidFill>
                  <a:srgbClr val="0000FF"/>
                </a:solidFill>
                <a:effectLst/>
                <a:latin typeface="Avenir Book" panose="02000503020000020003" pitchFamily="2" charset="0"/>
                <a:ea typeface="Times New Roman" panose="02020603050405020304" pitchFamily="18" charset="0"/>
                <a:cs typeface="Times New Roman" panose="02020603050405020304" pitchFamily="18" charset="0"/>
                <a:hlinkClick r:id="rId3"/>
              </a:rPr>
              <a:t>https://www.bristol.gov.uk/residents/social-care-and-health/adults-and-older-people/dementia/mental-capacity-act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solidFill>
                  <a:schemeClr val="accent1">
                    <a:lumMod val="60000"/>
                    <a:lumOff val="40000"/>
                  </a:schemeClr>
                </a:solidFill>
                <a:effectLst/>
                <a:latin typeface="Avenir Book" panose="02000503020000020003" pitchFamily="2" charset="0"/>
                <a:ea typeface="Calibri" panose="020F0502020204030204" pitchFamily="34" charset="0"/>
                <a:cs typeface="Times New Roman" panose="02020603050405020304" pitchFamily="18" charset="0"/>
              </a:rPr>
              <a:t>Bristol Mind</a:t>
            </a:r>
            <a:br>
              <a:rPr lang="en-GB" sz="1800" b="1" dirty="0">
                <a:effectLst/>
                <a:latin typeface="Avenir Book" panose="02000503020000020003" pitchFamily="2" charset="0"/>
                <a:ea typeface="Calibri" panose="020F0502020204030204" pitchFamily="34" charset="0"/>
                <a:cs typeface="Times New Roman" panose="02020603050405020304" pitchFamily="18" charset="0"/>
              </a:rPr>
            </a:br>
            <a:r>
              <a:rPr lang="en-GB" sz="1800" b="1" dirty="0">
                <a:effectLst/>
                <a:latin typeface="Avenir Book" panose="02000503020000020003" pitchFamily="2" charset="0"/>
                <a:ea typeface="Calibri" panose="020F0502020204030204" pitchFamily="34" charset="0"/>
                <a:cs typeface="Times New Roman" panose="02020603050405020304" pitchFamily="18" charset="0"/>
              </a:rPr>
              <a:t>0117 980 0371</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Avenir Book" panose="02000503020000020003" pitchFamily="2"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Avenir Book" panose="02000503020000020003" pitchFamily="2" charset="0"/>
                <a:ea typeface="Times New Roman" panose="02020603050405020304" pitchFamily="18" charset="0"/>
                <a:cs typeface="Times New Roman" panose="02020603050405020304" pitchFamily="18" charset="0"/>
              </a:rPr>
              <a:t>Who provides </a:t>
            </a:r>
            <a:r>
              <a:rPr lang="en-GB" sz="1800" dirty="0">
                <a:solidFill>
                  <a:schemeClr val="accent2"/>
                </a:solidFill>
                <a:effectLst/>
                <a:latin typeface="Avenir Book" panose="02000503020000020003" pitchFamily="2" charset="0"/>
                <a:ea typeface="Times New Roman" panose="02020603050405020304" pitchFamily="18" charset="0"/>
                <a:cs typeface="Times New Roman" panose="02020603050405020304" pitchFamily="18" charset="0"/>
              </a:rPr>
              <a:t>North </a:t>
            </a:r>
            <a:r>
              <a:rPr lang="en-GB" sz="1800" dirty="0" err="1">
                <a:solidFill>
                  <a:schemeClr val="accent2"/>
                </a:solidFill>
                <a:effectLst/>
                <a:latin typeface="Avenir Book" panose="02000503020000020003" pitchFamily="2" charset="0"/>
                <a:ea typeface="Times New Roman" panose="02020603050405020304" pitchFamily="18" charset="0"/>
                <a:cs typeface="Times New Roman" panose="02020603050405020304" pitchFamily="18" charset="0"/>
              </a:rPr>
              <a:t>Som’s</a:t>
            </a:r>
            <a:r>
              <a:rPr lang="en-GB" sz="1800" dirty="0">
                <a:solidFill>
                  <a:schemeClr val="accent2"/>
                </a:solidFill>
                <a:effectLst/>
                <a:latin typeface="Avenir Book" panose="02000503020000020003" pitchFamily="2" charset="0"/>
                <a:ea typeface="Times New Roman" panose="02020603050405020304" pitchFamily="18" charset="0"/>
                <a:cs typeface="Times New Roman" panose="02020603050405020304" pitchFamily="18" charset="0"/>
              </a:rPr>
              <a:t> IMCA </a:t>
            </a:r>
            <a:r>
              <a:rPr lang="en-GB" sz="1800" dirty="0">
                <a:effectLst/>
                <a:latin typeface="Avenir Book" panose="02000503020000020003" pitchFamily="2" charset="0"/>
                <a:ea typeface="Times New Roman" panose="02020603050405020304" pitchFamily="18" charset="0"/>
                <a:cs typeface="Times New Roman" panose="02020603050405020304" pitchFamily="18" charset="0"/>
              </a:rPr>
              <a:t>service?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u="sng" dirty="0">
                <a:solidFill>
                  <a:srgbClr val="0000FF"/>
                </a:solidFill>
                <a:effectLst/>
                <a:latin typeface="Avenir Book" panose="02000503020000020003" pitchFamily="2" charset="0"/>
                <a:ea typeface="Calibri" panose="020F0502020204030204" pitchFamily="34" charset="0"/>
                <a:cs typeface="Times New Roman" panose="02020603050405020304" pitchFamily="18" charset="0"/>
                <a:hlinkClick r:id="rId4"/>
              </a:rPr>
              <a:t>https://www.theadvocacypeople.org.uk/services/care-and-support-advocacy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solidFill>
                  <a:schemeClr val="accent1">
                    <a:lumMod val="60000"/>
                    <a:lumOff val="40000"/>
                  </a:schemeClr>
                </a:solidFill>
                <a:effectLst/>
                <a:latin typeface="Avenir Book" panose="02000503020000020003" pitchFamily="2" charset="0"/>
                <a:ea typeface="Calibri" panose="020F0502020204030204" pitchFamily="34" charset="0"/>
                <a:cs typeface="Times New Roman" panose="02020603050405020304" pitchFamily="18" charset="0"/>
              </a:rPr>
              <a:t>The Advocacy People</a:t>
            </a:r>
            <a:endParaRPr lang="en-GB" sz="1800" b="1"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effectLst/>
                <a:latin typeface="Avenir Book" panose="02000503020000020003" pitchFamily="2" charset="0"/>
                <a:ea typeface="Calibri" panose="020F0502020204030204" pitchFamily="34" charset="0"/>
                <a:cs typeface="Times New Roman" panose="02020603050405020304" pitchFamily="18" charset="0"/>
              </a:rPr>
              <a:t>0330 440 9000</a:t>
            </a:r>
            <a:br>
              <a:rPr lang="en-GB" sz="1800" dirty="0">
                <a:effectLst/>
                <a:latin typeface="Avenir Book" panose="02000503020000020003" pitchFamily="2" charset="0"/>
                <a:ea typeface="Calibri" panose="020F0502020204030204" pitchFamily="34" charset="0"/>
                <a:cs typeface="Times New Roman" panose="02020603050405020304" pitchFamily="18" charset="0"/>
              </a:rPr>
            </a:br>
            <a:r>
              <a:rPr lang="en-GB" sz="1800" dirty="0" err="1">
                <a:effectLst/>
                <a:latin typeface="Avenir Book" panose="02000503020000020003" pitchFamily="2" charset="0"/>
                <a:ea typeface="Calibri" panose="020F0502020204030204" pitchFamily="34" charset="0"/>
                <a:cs typeface="Times New Roman" panose="02020603050405020304" pitchFamily="18" charset="0"/>
              </a:rPr>
              <a:t>info@theadvocacypeople.org.uk</a:t>
            </a:r>
            <a:br>
              <a:rPr lang="en-GB" sz="1800" dirty="0">
                <a:effectLst/>
                <a:latin typeface="Avenir Book" panose="02000503020000020003" pitchFamily="2" charset="0"/>
                <a:ea typeface="Calibri" panose="020F0502020204030204" pitchFamily="34" charset="0"/>
                <a:cs typeface="Times New Roman" panose="02020603050405020304" pitchFamily="18" charset="0"/>
              </a:rPr>
            </a:b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Avenir Book" panose="02000503020000020003" pitchFamily="2" charset="0"/>
                <a:ea typeface="Times New Roman" panose="02020603050405020304" pitchFamily="18" charset="0"/>
                <a:cs typeface="Times New Roman" panose="02020603050405020304" pitchFamily="18" charset="0"/>
              </a:rPr>
              <a:t>Who provides </a:t>
            </a:r>
            <a:r>
              <a:rPr lang="en-GB" sz="1800" dirty="0">
                <a:solidFill>
                  <a:schemeClr val="accent2"/>
                </a:solidFill>
                <a:effectLst/>
                <a:latin typeface="Avenir Book" panose="02000503020000020003" pitchFamily="2" charset="0"/>
                <a:ea typeface="Times New Roman" panose="02020603050405020304" pitchFamily="18" charset="0"/>
                <a:cs typeface="Times New Roman" panose="02020603050405020304" pitchFamily="18" charset="0"/>
              </a:rPr>
              <a:t>South </a:t>
            </a:r>
            <a:r>
              <a:rPr lang="en-GB" sz="1800" dirty="0" err="1">
                <a:solidFill>
                  <a:schemeClr val="accent2"/>
                </a:solidFill>
                <a:effectLst/>
                <a:latin typeface="Avenir Book" panose="02000503020000020003" pitchFamily="2" charset="0"/>
                <a:ea typeface="Times New Roman" panose="02020603050405020304" pitchFamily="18" charset="0"/>
                <a:cs typeface="Times New Roman" panose="02020603050405020304" pitchFamily="18" charset="0"/>
              </a:rPr>
              <a:t>Glos</a:t>
            </a:r>
            <a:r>
              <a:rPr lang="en-GB" sz="1800" dirty="0">
                <a:solidFill>
                  <a:schemeClr val="accent2"/>
                </a:solidFill>
                <a:effectLst/>
                <a:latin typeface="Avenir Book" panose="02000503020000020003" pitchFamily="2" charset="0"/>
                <a:ea typeface="Times New Roman" panose="02020603050405020304" pitchFamily="18" charset="0"/>
                <a:cs typeface="Times New Roman" panose="02020603050405020304" pitchFamily="18" charset="0"/>
              </a:rPr>
              <a:t>’ IMCA </a:t>
            </a:r>
            <a:r>
              <a:rPr lang="en-GB" sz="1800" dirty="0">
                <a:effectLst/>
                <a:latin typeface="Avenir Book" panose="02000503020000020003" pitchFamily="2" charset="0"/>
                <a:ea typeface="Times New Roman" panose="02020603050405020304" pitchFamily="18" charset="0"/>
                <a:cs typeface="Times New Roman" panose="02020603050405020304" pitchFamily="18" charset="0"/>
              </a:rPr>
              <a:t>service?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u="sng" dirty="0">
                <a:solidFill>
                  <a:srgbClr val="0000FF"/>
                </a:solidFill>
                <a:effectLst/>
                <a:latin typeface="Avenir Book" panose="02000503020000020003" pitchFamily="2" charset="0"/>
                <a:ea typeface="Calibri" panose="020F0502020204030204" pitchFamily="34" charset="0"/>
                <a:cs typeface="Times New Roman" panose="02020603050405020304" pitchFamily="18" charset="0"/>
                <a:hlinkClick r:id="rId5"/>
              </a:rPr>
              <a:t>https://swanadvocacy.org.uk/easy-read/south-gloucestershire/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solidFill>
                  <a:schemeClr val="accent1">
                    <a:lumMod val="60000"/>
                    <a:lumOff val="40000"/>
                  </a:schemeClr>
                </a:solidFill>
                <a:effectLst/>
                <a:latin typeface="Avenir Book" panose="02000503020000020003" pitchFamily="2" charset="0"/>
                <a:ea typeface="Calibri" panose="020F0502020204030204" pitchFamily="34" charset="0"/>
                <a:cs typeface="Times New Roman" panose="02020603050405020304" pitchFamily="18" charset="0"/>
              </a:rPr>
              <a:t>SWAN Advocacy</a:t>
            </a:r>
            <a:endParaRPr lang="en-GB" sz="1800" b="1"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solidFill>
                  <a:srgbClr val="000000"/>
                </a:solidFill>
                <a:effectLst/>
                <a:latin typeface="Avenir Book" panose="02000503020000020003" pitchFamily="2" charset="0"/>
                <a:ea typeface="Calibri" panose="020F0502020204030204" pitchFamily="34" charset="0"/>
                <a:cs typeface="Times New Roman" panose="02020603050405020304" pitchFamily="18" charset="0"/>
              </a:rPr>
              <a:t>03333 447928</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err="1">
                <a:effectLst/>
                <a:latin typeface="Avenir Book" panose="02000503020000020003" pitchFamily="2" charset="0"/>
                <a:ea typeface="Calibri" panose="020F0502020204030204" pitchFamily="34" charset="0"/>
                <a:cs typeface="Times New Roman" panose="02020603050405020304" pitchFamily="18" charset="0"/>
              </a:rPr>
              <a:t>reception@swanadvocacy.org.uk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latin typeface="Avenir Book" panose="02000503020000020003" pitchFamily="2" charset="0"/>
            </a:endParaRPr>
          </a:p>
        </p:txBody>
      </p:sp>
    </p:spTree>
    <p:extLst>
      <p:ext uri="{BB962C8B-B14F-4D97-AF65-F5344CB8AC3E}">
        <p14:creationId xmlns:p14="http://schemas.microsoft.com/office/powerpoint/2010/main" val="309791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9CFB4-F000-EC90-392F-850CFDD86994}"/>
              </a:ext>
            </a:extLst>
          </p:cNvPr>
          <p:cNvSpPr>
            <a:spLocks noGrp="1"/>
          </p:cNvSpPr>
          <p:nvPr>
            <p:ph type="title"/>
          </p:nvPr>
        </p:nvSpPr>
        <p:spPr/>
        <p:txBody>
          <a:bodyPr/>
          <a:lstStyle/>
          <a:p>
            <a:r>
              <a:rPr lang="en-GB" dirty="0">
                <a:latin typeface="Avenir Book" panose="02000503020000020003" pitchFamily="2" charset="0"/>
              </a:rPr>
              <a:t>Responding to information requests</a:t>
            </a:r>
          </a:p>
        </p:txBody>
      </p:sp>
      <p:sp>
        <p:nvSpPr>
          <p:cNvPr id="3" name="Content Placeholder 2">
            <a:extLst>
              <a:ext uri="{FF2B5EF4-FFF2-40B4-BE49-F238E27FC236}">
                <a16:creationId xmlns:a16="http://schemas.microsoft.com/office/drawing/2014/main" id="{A282C344-989C-B9E6-0ED3-0947217F11BF}"/>
              </a:ext>
            </a:extLst>
          </p:cNvPr>
          <p:cNvSpPr>
            <a:spLocks noGrp="1"/>
          </p:cNvSpPr>
          <p:nvPr>
            <p:ph idx="1"/>
          </p:nvPr>
        </p:nvSpPr>
        <p:spPr>
          <a:xfrm>
            <a:off x="540000" y="1250509"/>
            <a:ext cx="7929224" cy="5058553"/>
          </a:xfrm>
        </p:spPr>
        <p:txBody>
          <a:bodyPr/>
          <a:lstStyle/>
          <a:p>
            <a:r>
              <a:rPr lang="en-GB" sz="1600" b="1" dirty="0">
                <a:latin typeface="Avenir Book" panose="02000503020000020003" pitchFamily="2" charset="0"/>
              </a:rPr>
              <a:t>Writing a report and breaching confidentiality legally</a:t>
            </a:r>
            <a:endParaRPr lang="en-GB" sz="1600" dirty="0">
              <a:latin typeface="Avenir Book" panose="02000503020000020003" pitchFamily="2" charset="0"/>
            </a:endParaRPr>
          </a:p>
          <a:p>
            <a:r>
              <a:rPr lang="en-GB" sz="1600" dirty="0">
                <a:latin typeface="Avenir Book" panose="02000503020000020003" pitchFamily="2" charset="0"/>
              </a:rPr>
              <a:t>Sections 44 and 45 of the Care Act 2014 clarify the legal requirement to provide information to a SAB if requested to do so. </a:t>
            </a:r>
          </a:p>
          <a:p>
            <a:r>
              <a:rPr lang="en-GB" sz="1600" dirty="0">
                <a:latin typeface="Avenir Book" panose="02000503020000020003" pitchFamily="2" charset="0"/>
              </a:rPr>
              <a:t>The following RCGP info-sheet provides greater detail:</a:t>
            </a:r>
          </a:p>
          <a:p>
            <a:pPr marL="285750" indent="-285750">
              <a:buFont typeface="Arial" panose="020B0604020202020204" pitchFamily="34" charset="0"/>
              <a:buChar char="•"/>
            </a:pPr>
            <a:r>
              <a:rPr lang="en-GB" sz="1600" dirty="0">
                <a:solidFill>
                  <a:srgbClr val="0070C0"/>
                </a:solidFill>
                <a:latin typeface="Avenir Book" panose="02000503020000020003" pitchFamily="2" charset="0"/>
                <a:hlinkClick r:id="rId2">
                  <a:extLst>
                    <a:ext uri="{A12FA001-AC4F-418D-AE19-62706E023703}">
                      <ahyp:hlinkClr xmlns:ahyp="http://schemas.microsoft.com/office/drawing/2018/hyperlinkcolor" val="tx"/>
                    </a:ext>
                  </a:extLst>
                </a:hlinkClick>
              </a:rPr>
              <a:t>Report writing for and breaching confidentiality legally infosheet [PDF]</a:t>
            </a:r>
            <a:endParaRPr lang="en-GB" sz="1600" dirty="0">
              <a:solidFill>
                <a:srgbClr val="0070C0"/>
              </a:solidFill>
              <a:latin typeface="Avenir Book" panose="02000503020000020003" pitchFamily="2" charset="0"/>
            </a:endParaRPr>
          </a:p>
          <a:p>
            <a:r>
              <a:rPr lang="en-GB" sz="1600" dirty="0">
                <a:latin typeface="Avenir Book" panose="02000503020000020003" pitchFamily="2" charset="0"/>
              </a:rPr>
              <a:t>The following RCGP info-sheet gives advice for good report writing:</a:t>
            </a:r>
          </a:p>
          <a:p>
            <a:pPr marL="285750" indent="-285750">
              <a:buFont typeface="Arial" panose="020B0604020202020204" pitchFamily="34" charset="0"/>
              <a:buChar char="•"/>
            </a:pPr>
            <a:r>
              <a:rPr lang="en-GB" sz="1600" dirty="0">
                <a:solidFill>
                  <a:srgbClr val="0070C0"/>
                </a:solidFill>
                <a:latin typeface="Avenir Book" panose="02000503020000020003" pitchFamily="2" charset="0"/>
                <a:hlinkClick r:id="rId3">
                  <a:extLst>
                    <a:ext uri="{A12FA001-AC4F-418D-AE19-62706E023703}">
                      <ahyp:hlinkClr xmlns:ahyp="http://schemas.microsoft.com/office/drawing/2018/hyperlinkcolor" val="tx"/>
                    </a:ext>
                  </a:extLst>
                </a:hlinkClick>
              </a:rPr>
              <a:t>Report writing for adult safeguarding enquiries infosheet [PDF]</a:t>
            </a:r>
            <a:endParaRPr lang="en-GB" sz="1600" dirty="0">
              <a:solidFill>
                <a:srgbClr val="0070C0"/>
              </a:solidFill>
              <a:latin typeface="Avenir Book" panose="02000503020000020003" pitchFamily="2" charset="0"/>
            </a:endParaRPr>
          </a:p>
          <a:p>
            <a:pPr>
              <a:buFont typeface="Arial" panose="020B0604020202020204" pitchFamily="34" charset="0"/>
              <a:buChar char="•"/>
            </a:pPr>
            <a:endParaRPr lang="en-GB" sz="1600" dirty="0">
              <a:latin typeface="Avenir Book" panose="02000503020000020003" pitchFamily="2" charset="0"/>
            </a:endParaRPr>
          </a:p>
          <a:p>
            <a:endParaRPr lang="en-GB" sz="1600" dirty="0">
              <a:latin typeface="Avenir Book" panose="02000503020000020003" pitchFamily="2" charset="0"/>
            </a:endParaRPr>
          </a:p>
          <a:p>
            <a:r>
              <a:rPr lang="en-GB" sz="1600" dirty="0">
                <a:latin typeface="Avenir Book" panose="02000503020000020003" pitchFamily="2" charset="0"/>
              </a:rPr>
              <a:t>You must consider seriously all requests for relevant information about patients who may pose a risk of serious harm to others, such as:</a:t>
            </a:r>
            <a:r>
              <a:rPr lang="en-GB" sz="1600" dirty="0">
                <a:solidFill>
                  <a:schemeClr val="accent4">
                    <a:lumMod val="60000"/>
                    <a:lumOff val="40000"/>
                  </a:schemeClr>
                </a:solidFill>
                <a:latin typeface="Avenir Book" panose="02000503020000020003" pitchFamily="2" charset="0"/>
              </a:rPr>
              <a:t>	</a:t>
            </a:r>
          </a:p>
          <a:p>
            <a:pPr marL="342900" indent="-342900">
              <a:buSzPct val="120000"/>
              <a:buFont typeface="Arial" panose="020B0604020202020204" pitchFamily="34" charset="0"/>
              <a:buChar char="•"/>
            </a:pPr>
            <a:r>
              <a:rPr lang="en-GB" sz="1600" dirty="0">
                <a:solidFill>
                  <a:schemeClr val="accent2">
                    <a:lumMod val="75000"/>
                  </a:schemeClr>
                </a:solidFill>
                <a:latin typeface="Avenir Book" panose="02000503020000020003" pitchFamily="2" charset="0"/>
              </a:rPr>
              <a:t>Safeguarding Adults Reviews</a:t>
            </a:r>
          </a:p>
          <a:p>
            <a:pPr marL="342900" indent="-342900">
              <a:buSzPct val="120000"/>
              <a:buFont typeface="Arial" panose="020B0604020202020204" pitchFamily="34" charset="0"/>
              <a:buChar char="•"/>
            </a:pPr>
            <a:r>
              <a:rPr lang="en-GB" sz="1600" dirty="0">
                <a:solidFill>
                  <a:schemeClr val="accent2">
                    <a:lumMod val="75000"/>
                  </a:schemeClr>
                </a:solidFill>
                <a:latin typeface="Avenir Book" panose="02000503020000020003" pitchFamily="2" charset="0"/>
              </a:rPr>
              <a:t>Case Management Reviews</a:t>
            </a:r>
          </a:p>
          <a:p>
            <a:pPr marL="342900" indent="-342900">
              <a:buSzPct val="120000"/>
              <a:buFont typeface="Arial" panose="020B0604020202020204" pitchFamily="34" charset="0"/>
              <a:buChar char="•"/>
            </a:pPr>
            <a:r>
              <a:rPr lang="en-GB" sz="1600" dirty="0">
                <a:solidFill>
                  <a:schemeClr val="accent2">
                    <a:lumMod val="75000"/>
                  </a:schemeClr>
                </a:solidFill>
                <a:latin typeface="Avenir Book" panose="02000503020000020003" pitchFamily="2" charset="0"/>
              </a:rPr>
              <a:t>Domestic Homicide Reviews</a:t>
            </a:r>
          </a:p>
          <a:p>
            <a:pPr marL="342900" indent="-342900">
              <a:buSzPct val="120000"/>
              <a:buFont typeface="Arial" panose="020B0604020202020204" pitchFamily="34" charset="0"/>
              <a:buChar char="•"/>
            </a:pPr>
            <a:r>
              <a:rPr lang="en-GB" sz="1600" dirty="0">
                <a:solidFill>
                  <a:schemeClr val="accent2">
                    <a:lumMod val="75000"/>
                  </a:schemeClr>
                </a:solidFill>
                <a:latin typeface="Avenir Book" panose="02000503020000020003" pitchFamily="2" charset="0"/>
              </a:rPr>
              <a:t>MARAC</a:t>
            </a:r>
          </a:p>
          <a:p>
            <a:pPr marL="342900" indent="-342900">
              <a:buSzPct val="120000"/>
              <a:buFont typeface="Arial" panose="020B0604020202020204" pitchFamily="34" charset="0"/>
              <a:buChar char="•"/>
            </a:pPr>
            <a:r>
              <a:rPr lang="en-GB" sz="1600" dirty="0">
                <a:solidFill>
                  <a:schemeClr val="accent2">
                    <a:lumMod val="75000"/>
                  </a:schemeClr>
                </a:solidFill>
                <a:latin typeface="Avenir Book" panose="02000503020000020003" pitchFamily="2" charset="0"/>
              </a:rPr>
              <a:t>MAPPA</a:t>
            </a:r>
          </a:p>
          <a:p>
            <a:pPr marL="342900" indent="-342900">
              <a:buFont typeface="Arial" panose="020B0604020202020204" pitchFamily="34" charset="0"/>
              <a:buChar char="•"/>
            </a:pPr>
            <a:endParaRPr lang="en-GB" sz="1600" dirty="0">
              <a:latin typeface="Avenir Book" panose="02000503020000020003" pitchFamily="2" charset="0"/>
            </a:endParaRPr>
          </a:p>
          <a:p>
            <a:r>
              <a:rPr lang="en-GB" sz="1600" dirty="0">
                <a:latin typeface="Avenir Book" panose="02000503020000020003" pitchFamily="2" charset="0"/>
              </a:rPr>
              <a:t>Guidance on information sharing and breaches of confidentiality:</a:t>
            </a:r>
            <a:endParaRPr lang="en-GB" sz="1600" u="sng" dirty="0">
              <a:solidFill>
                <a:srgbClr val="000000"/>
              </a:solidFill>
              <a:latin typeface="Avenir Book" panose="02000503020000020003" pitchFamily="2" charset="0"/>
              <a:hlinkClick r:id="rId4">
                <a:extLst>
                  <a:ext uri="{A12FA001-AC4F-418D-AE19-62706E023703}">
                    <ahyp:hlinkClr xmlns:ahyp="http://schemas.microsoft.com/office/drawing/2018/hyperlinkcolor" val="tx"/>
                  </a:ext>
                </a:extLst>
              </a:hlinkClick>
            </a:endParaRPr>
          </a:p>
          <a:p>
            <a:r>
              <a:rPr lang="en-GB" sz="1600" dirty="0">
                <a:solidFill>
                  <a:srgbClr val="0070C0"/>
                </a:solidFill>
                <a:latin typeface="Avenir Book" panose="02000503020000020003" pitchFamily="2" charset="0"/>
                <a:hlinkClick r:id="rId4">
                  <a:extLst>
                    <a:ext uri="{A12FA001-AC4F-418D-AE19-62706E023703}">
                      <ahyp:hlinkClr xmlns:ahyp="http://schemas.microsoft.com/office/drawing/2018/hyperlinkcolor" val="tx"/>
                    </a:ext>
                  </a:extLst>
                </a:hlinkClick>
              </a:rPr>
              <a:t>GMC: disclosures for the protection of patients and others</a:t>
            </a:r>
            <a:endParaRPr lang="en-GB" sz="1600" dirty="0">
              <a:solidFill>
                <a:srgbClr val="0070C0"/>
              </a:solidFill>
              <a:latin typeface="Avenir Book" panose="02000503020000020003" pitchFamily="2" charset="0"/>
            </a:endParaRPr>
          </a:p>
          <a:p>
            <a:endParaRPr lang="en-GB" sz="1600" dirty="0">
              <a:latin typeface="Avenir Book" panose="02000503020000020003" pitchFamily="2" charset="0"/>
            </a:endParaRPr>
          </a:p>
          <a:p>
            <a:endParaRPr lang="en-GB" sz="1600" dirty="0">
              <a:latin typeface="Avenir Book" panose="02000503020000020003" pitchFamily="2" charset="0"/>
            </a:endParaRPr>
          </a:p>
        </p:txBody>
      </p:sp>
      <p:pic>
        <p:nvPicPr>
          <p:cNvPr id="4" name="Picture 3">
            <a:extLst>
              <a:ext uri="{FF2B5EF4-FFF2-40B4-BE49-F238E27FC236}">
                <a16:creationId xmlns:a16="http://schemas.microsoft.com/office/drawing/2014/main" id="{5E3C94D5-3EE5-0E5D-2C23-CBE8E553B14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6256" y="3933056"/>
            <a:ext cx="1761038" cy="2702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7630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7841" y="1196752"/>
            <a:ext cx="3877215" cy="4150946"/>
          </a:xfrm>
        </p:spPr>
        <p:txBody>
          <a:bodyPr/>
          <a:lstStyle/>
          <a:p>
            <a:r>
              <a:rPr kumimoji="0" lang="en-GB" sz="4400" b="1" i="0" u="none" strike="noStrike" kern="1200" cap="none" spc="0" normalizeH="0" baseline="0" noProof="0" dirty="0">
                <a:ln>
                  <a:noFill/>
                </a:ln>
                <a:solidFill>
                  <a:srgbClr val="003087"/>
                </a:solidFill>
                <a:effectLst>
                  <a:outerShdw blurRad="38100" dist="38100" dir="2700000" algn="tl">
                    <a:srgbClr val="000000">
                      <a:alpha val="43137"/>
                    </a:srgbClr>
                  </a:outerShdw>
                </a:effectLst>
                <a:uLnTx/>
                <a:uFillTx/>
                <a:latin typeface="Avenir Book" panose="02000503020000020003" pitchFamily="2" charset="0"/>
                <a:cs typeface="Cavolini" panose="03000502040302020204" pitchFamily="66" charset="0"/>
              </a:rPr>
              <a:t>28</a:t>
            </a:r>
            <a:r>
              <a:rPr kumimoji="0" lang="en-GB" sz="2000" b="0" i="0" u="none" strike="noStrike" kern="1200" cap="none" spc="0" normalizeH="0" baseline="0" noProof="0" dirty="0">
                <a:ln>
                  <a:noFill/>
                </a:ln>
                <a:solidFill>
                  <a:srgbClr val="003087"/>
                </a:solidFill>
                <a:effectLst/>
                <a:uLnTx/>
                <a:uFillTx/>
                <a:latin typeface="Avenir Book" panose="02000503020000020003" pitchFamily="2" charset="0"/>
                <a:cs typeface="Cavolini" panose="03000502040302020204" pitchFamily="66" charset="0"/>
              </a:rPr>
              <a:t> </a:t>
            </a:r>
            <a:r>
              <a:rPr kumimoji="0" lang="en-GB" sz="3200" b="0" i="0" u="none" strike="noStrike" kern="1200" cap="none" spc="0" normalizeH="0" baseline="0" noProof="0" dirty="0">
                <a:ln>
                  <a:noFill/>
                </a:ln>
                <a:solidFill>
                  <a:srgbClr val="003087"/>
                </a:solidFill>
                <a:effectLst/>
                <a:uLnTx/>
                <a:uFillTx/>
                <a:latin typeface="Avenir Book" panose="02000503020000020003" pitchFamily="2" charset="0"/>
                <a:ea typeface="Meiryo" panose="020B0604030504040204" pitchFamily="34" charset="-128"/>
                <a:cs typeface="Calibri" panose="020F0502020204030204" pitchFamily="34" charset="0"/>
              </a:rPr>
              <a:t>SARs that are open or awaiting publication (at November 2022)</a:t>
            </a:r>
            <a:endParaRPr kumimoji="0" lang="en-GB" sz="2000" b="0" i="0" u="none" strike="noStrike" kern="1200" cap="none" spc="0" normalizeH="0" baseline="0" noProof="0" dirty="0">
              <a:ln>
                <a:noFill/>
              </a:ln>
              <a:solidFill>
                <a:srgbClr val="003087"/>
              </a:solidFill>
              <a:effectLst/>
              <a:uLnTx/>
              <a:uFillTx/>
              <a:latin typeface="Avenir Book" panose="02000503020000020003" pitchFamily="2" charset="0"/>
              <a:ea typeface="Meiryo" panose="020B0604030504040204" pitchFamily="34" charset="-128"/>
              <a:cs typeface="Calibri" panose="020F0502020204030204" pitchFamily="34" charset="0"/>
            </a:endParaRPr>
          </a:p>
          <a:p>
            <a:endParaRPr lang="en-GB" dirty="0">
              <a:solidFill>
                <a:schemeClr val="accent3"/>
              </a:solidFill>
              <a:latin typeface="Avenir Book" panose="02000503020000020003" pitchFamily="2" charset="0"/>
              <a:cs typeface="Cavolini" panose="03000502040302020204" pitchFamily="66" charset="0"/>
            </a:endParaRPr>
          </a:p>
          <a:p>
            <a:endParaRPr lang="en-GB" dirty="0">
              <a:solidFill>
                <a:schemeClr val="accent3"/>
              </a:solidFill>
              <a:latin typeface="Avenir Book" panose="02000503020000020003" pitchFamily="2" charset="0"/>
              <a:cs typeface="Cavolini" panose="03000502040302020204" pitchFamily="66" charset="0"/>
            </a:endParaRPr>
          </a:p>
          <a:p>
            <a:endParaRPr lang="en-GB" dirty="0">
              <a:solidFill>
                <a:schemeClr val="accent3"/>
              </a:solidFill>
              <a:latin typeface="Avenir Book" panose="02000503020000020003" pitchFamily="2" charset="0"/>
              <a:cs typeface="Cavolini" panose="03000502040302020204" pitchFamily="66" charset="0"/>
            </a:endParaRPr>
          </a:p>
          <a:p>
            <a:r>
              <a:rPr lang="en-GB" sz="2400" dirty="0">
                <a:solidFill>
                  <a:schemeClr val="accent3"/>
                </a:solidFill>
                <a:latin typeface="Avenir Book" panose="02000503020000020003" pitchFamily="2" charset="0"/>
                <a:ea typeface="Meiryo" panose="020B0604030504040204" pitchFamily="34" charset="-128"/>
                <a:cs typeface="Calibri" panose="020F0502020204030204" pitchFamily="34" charset="0"/>
              </a:rPr>
              <a:t>North Somerset – 10</a:t>
            </a:r>
            <a:endParaRPr lang="en-GB" sz="2400" b="1" dirty="0">
              <a:solidFill>
                <a:schemeClr val="accent3"/>
              </a:solidFill>
              <a:effectLst>
                <a:outerShdw blurRad="38100" dist="38100" dir="2700000" algn="tl">
                  <a:srgbClr val="000000">
                    <a:alpha val="43137"/>
                  </a:srgbClr>
                </a:outerShdw>
              </a:effectLst>
              <a:latin typeface="Avenir Book" panose="02000503020000020003" pitchFamily="2" charset="0"/>
              <a:ea typeface="Meiryo" panose="020B0604030504040204" pitchFamily="34" charset="-128"/>
              <a:cs typeface="Calibri" panose="020F0502020204030204" pitchFamily="34" charset="0"/>
            </a:endParaRPr>
          </a:p>
          <a:p>
            <a:r>
              <a:rPr lang="en-GB" sz="2400" dirty="0">
                <a:solidFill>
                  <a:schemeClr val="accent3"/>
                </a:solidFill>
                <a:latin typeface="Avenir Book" panose="02000503020000020003" pitchFamily="2" charset="0"/>
                <a:ea typeface="Meiryo" panose="020B0604030504040204" pitchFamily="34" charset="-128"/>
                <a:cs typeface="Calibri" panose="020F0502020204030204" pitchFamily="34" charset="0"/>
              </a:rPr>
              <a:t>Bristol –  13</a:t>
            </a:r>
            <a:endParaRPr lang="en-GB" sz="2400" b="1" dirty="0">
              <a:solidFill>
                <a:schemeClr val="accent3"/>
              </a:solidFill>
              <a:effectLst>
                <a:outerShdw blurRad="38100" dist="38100" dir="2700000" algn="tl">
                  <a:srgbClr val="000000">
                    <a:alpha val="43137"/>
                  </a:srgbClr>
                </a:outerShdw>
              </a:effectLst>
              <a:latin typeface="Avenir Book" panose="02000503020000020003" pitchFamily="2" charset="0"/>
              <a:ea typeface="Meiryo" panose="020B0604030504040204" pitchFamily="34" charset="-128"/>
              <a:cs typeface="Calibri" panose="020F0502020204030204" pitchFamily="34" charset="0"/>
            </a:endParaRPr>
          </a:p>
          <a:p>
            <a:r>
              <a:rPr lang="en-GB" sz="2400" dirty="0">
                <a:solidFill>
                  <a:schemeClr val="accent3"/>
                </a:solidFill>
                <a:latin typeface="Avenir Book" panose="02000503020000020003" pitchFamily="2" charset="0"/>
                <a:ea typeface="Meiryo" panose="020B0604030504040204" pitchFamily="34" charset="-128"/>
                <a:cs typeface="Calibri" panose="020F0502020204030204" pitchFamily="34" charset="0"/>
              </a:rPr>
              <a:t>South Glos –</a:t>
            </a:r>
            <a:r>
              <a:rPr lang="en-GB" sz="2400" b="1" dirty="0">
                <a:solidFill>
                  <a:schemeClr val="accent3"/>
                </a:solidFill>
                <a:latin typeface="Avenir Book" panose="02000503020000020003" pitchFamily="2" charset="0"/>
                <a:ea typeface="Meiryo" panose="020B0604030504040204" pitchFamily="34" charset="-128"/>
                <a:cs typeface="Calibri" panose="020F0502020204030204" pitchFamily="34" charset="0"/>
              </a:rPr>
              <a:t>  5</a:t>
            </a:r>
            <a:endParaRPr lang="en-GB" sz="2400" b="1" dirty="0">
              <a:solidFill>
                <a:schemeClr val="accent3"/>
              </a:solidFill>
              <a:effectLst>
                <a:outerShdw blurRad="38100" dist="38100" dir="2700000" algn="tl">
                  <a:srgbClr val="000000">
                    <a:alpha val="43137"/>
                  </a:srgbClr>
                </a:outerShdw>
              </a:effectLst>
              <a:latin typeface="Avenir Book" panose="02000503020000020003" pitchFamily="2" charset="0"/>
              <a:ea typeface="Meiryo" panose="020B0604030504040204" pitchFamily="34" charset="-128"/>
              <a:cs typeface="Calibri" panose="020F0502020204030204" pitchFamily="34" charset="0"/>
            </a:endParaRPr>
          </a:p>
          <a:p>
            <a:endParaRPr lang="en-GB" sz="2400" dirty="0">
              <a:solidFill>
                <a:schemeClr val="accent3"/>
              </a:solidFill>
              <a:latin typeface="Avenir Book" panose="02000503020000020003" pitchFamily="2" charset="0"/>
              <a:ea typeface="Meiryo" panose="020B0604030504040204" pitchFamily="34" charset="-128"/>
              <a:cs typeface="Calibri" panose="020F0502020204030204" pitchFamily="34" charset="0"/>
            </a:endParaRPr>
          </a:p>
          <a:p>
            <a:endParaRPr lang="en-GB" dirty="0">
              <a:latin typeface="Avenir Book" panose="02000503020000020003" pitchFamily="2" charset="0"/>
            </a:endParaRPr>
          </a:p>
        </p:txBody>
      </p:sp>
      <p:sp>
        <p:nvSpPr>
          <p:cNvPr id="6" name="Rectangle 5">
            <a:extLst>
              <a:ext uri="{FF2B5EF4-FFF2-40B4-BE49-F238E27FC236}">
                <a16:creationId xmlns:a16="http://schemas.microsoft.com/office/drawing/2014/main" id="{FE6FA20E-D51C-43D4-951F-43BDE254051C}"/>
              </a:ext>
            </a:extLst>
          </p:cNvPr>
          <p:cNvSpPr/>
          <p:nvPr/>
        </p:nvSpPr>
        <p:spPr>
          <a:xfrm>
            <a:off x="0" y="6254"/>
            <a:ext cx="4296161" cy="6858000"/>
          </a:xfrm>
          <a:prstGeom prst="rect">
            <a:avLst/>
          </a:prstGeom>
          <a:solidFill>
            <a:srgbClr val="005EB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AC7868C0-65BC-4161-B798-5196A6AB1E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296" y="4716576"/>
            <a:ext cx="3905568" cy="1952784"/>
          </a:xfrm>
          <a:prstGeom prst="rect">
            <a:avLst/>
          </a:prstGeom>
        </p:spPr>
      </p:pic>
      <p:sp>
        <p:nvSpPr>
          <p:cNvPr id="7" name="TextBox 6">
            <a:extLst>
              <a:ext uri="{FF2B5EF4-FFF2-40B4-BE49-F238E27FC236}">
                <a16:creationId xmlns:a16="http://schemas.microsoft.com/office/drawing/2014/main" id="{94F35627-5EA3-42A0-9B17-34107C0158B2}"/>
              </a:ext>
            </a:extLst>
          </p:cNvPr>
          <p:cNvSpPr txBox="1"/>
          <p:nvPr/>
        </p:nvSpPr>
        <p:spPr>
          <a:xfrm>
            <a:off x="292945" y="1010753"/>
            <a:ext cx="3905568" cy="3705823"/>
          </a:xfrm>
          <a:prstGeom prst="rect">
            <a:avLst/>
          </a:prstGeom>
          <a:noFill/>
        </p:spPr>
        <p:txBody>
          <a:bodyPr wrap="square" rtlCol="0">
            <a:spAutoFit/>
          </a:bodyPr>
          <a:lstStyle/>
          <a:p>
            <a:pPr>
              <a:lnSpc>
                <a:spcPct val="150000"/>
              </a:lnSpc>
            </a:pPr>
            <a:r>
              <a:rPr kumimoji="0" lang="en-GB" sz="4000" b="1" i="0" u="none" strike="noStrike" kern="1200" cap="none" spc="0" normalizeH="0" baseline="0" noProof="0" dirty="0">
                <a:ln>
                  <a:noFill/>
                </a:ln>
                <a:solidFill>
                  <a:srgbClr val="003087"/>
                </a:solidFill>
                <a:effectLst/>
                <a:uLnTx/>
                <a:uFillTx/>
                <a:latin typeface="Avenir Book" panose="02000503020000020003" pitchFamily="2" charset="0"/>
                <a:ea typeface="Meiryo" panose="020B0604030504040204" pitchFamily="34" charset="-128"/>
                <a:cs typeface="Calibri" panose="020F0502020204030204" pitchFamily="34" charset="0"/>
              </a:rPr>
              <a:t>Safeguarding Adult Reviews (SARs)</a:t>
            </a:r>
            <a:br>
              <a:rPr kumimoji="0" lang="en-GB" sz="4000" b="1" i="0" u="none" strike="noStrike" kern="1200" cap="none" spc="0" normalizeH="0" baseline="0" noProof="0" dirty="0">
                <a:ln>
                  <a:noFill/>
                </a:ln>
                <a:solidFill>
                  <a:srgbClr val="003087"/>
                </a:solidFill>
                <a:effectLst/>
                <a:uLnTx/>
                <a:uFillTx/>
                <a:latin typeface="Avenir Book" panose="02000503020000020003" pitchFamily="2" charset="0"/>
                <a:ea typeface="Meiryo" panose="020B0604030504040204" pitchFamily="34" charset="-128"/>
                <a:cs typeface="Calibri" panose="020F0502020204030204" pitchFamily="34" charset="0"/>
              </a:rPr>
            </a:br>
            <a:r>
              <a:rPr kumimoji="0" lang="en-GB" sz="4000" b="1" i="0" u="none" strike="noStrike" kern="1200" cap="none" spc="0" normalizeH="0" baseline="0" noProof="0" dirty="0">
                <a:ln>
                  <a:noFill/>
                </a:ln>
                <a:solidFill>
                  <a:srgbClr val="003087"/>
                </a:solidFill>
                <a:effectLst/>
                <a:uLnTx/>
                <a:uFillTx/>
                <a:latin typeface="Avenir Book" panose="02000503020000020003" pitchFamily="2" charset="0"/>
                <a:ea typeface="Meiryo" panose="020B0604030504040204" pitchFamily="34" charset="-128"/>
                <a:cs typeface="Calibri" panose="020F0502020204030204" pitchFamily="34" charset="0"/>
              </a:rPr>
              <a:t>2020-2022</a:t>
            </a:r>
            <a:endParaRPr lang="en-GB" sz="4000" dirty="0">
              <a:latin typeface="Avenir Book" panose="02000503020000020003" pitchFamily="2" charset="0"/>
              <a:ea typeface="Meiryo" panose="020B0604030504040204" pitchFamily="34" charset="-128"/>
              <a:cs typeface="Calibri" panose="020F0502020204030204" pitchFamily="34" charset="0"/>
            </a:endParaRPr>
          </a:p>
        </p:txBody>
      </p:sp>
    </p:spTree>
    <p:extLst>
      <p:ext uri="{BB962C8B-B14F-4D97-AF65-F5344CB8AC3E}">
        <p14:creationId xmlns:p14="http://schemas.microsoft.com/office/powerpoint/2010/main" val="313344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BA1673-2007-47C8-BF43-EAF5B8DB4711}"/>
              </a:ext>
            </a:extLst>
          </p:cNvPr>
          <p:cNvSpPr/>
          <p:nvPr/>
        </p:nvSpPr>
        <p:spPr>
          <a:xfrm>
            <a:off x="0" y="0"/>
            <a:ext cx="8892480" cy="1484784"/>
          </a:xfrm>
          <a:prstGeom prst="rect">
            <a:avLst/>
          </a:prstGeom>
          <a:gradFill flip="none" rotWithShape="1">
            <a:gsLst>
              <a:gs pos="0">
                <a:srgbClr val="095EB8">
                  <a:alpha val="58000"/>
                </a:srgbClr>
              </a:gs>
              <a:gs pos="74000">
                <a:srgbClr val="005EB8"/>
              </a:gs>
              <a:gs pos="25000">
                <a:srgbClr val="AE2573"/>
              </a:gs>
              <a:gs pos="100000">
                <a:srgbClr val="095EB8"/>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05A267D5-6DB7-4D2E-B82E-162F247D0E22}"/>
              </a:ext>
            </a:extLst>
          </p:cNvPr>
          <p:cNvSpPr txBox="1"/>
          <p:nvPr/>
        </p:nvSpPr>
        <p:spPr>
          <a:xfrm>
            <a:off x="-57947" y="174399"/>
            <a:ext cx="8892480" cy="1323439"/>
          </a:xfrm>
          <a:prstGeom prst="rect">
            <a:avLst/>
          </a:prstGeom>
          <a:noFill/>
        </p:spPr>
        <p:txBody>
          <a:bodyPr wrap="square" rtlCol="0">
            <a:spAutoFit/>
          </a:bodyPr>
          <a:lstStyle/>
          <a:p>
            <a:pPr algn="ctr"/>
            <a:r>
              <a:rPr lang="en-GB" sz="8000" b="1" dirty="0">
                <a:solidFill>
                  <a:schemeClr val="bg1"/>
                </a:solidFill>
                <a:latin typeface="Avenir Book" panose="02000503020000020003" pitchFamily="2" charset="0"/>
                <a:ea typeface="Meiryo" panose="020B0604030504040204" pitchFamily="34" charset="-128"/>
                <a:cs typeface="Calibri" panose="020F0502020204030204" pitchFamily="34" charset="0"/>
              </a:rPr>
              <a:t>Themes</a:t>
            </a:r>
          </a:p>
        </p:txBody>
      </p:sp>
      <p:sp>
        <p:nvSpPr>
          <p:cNvPr id="10" name="Rectangle 9">
            <a:extLst>
              <a:ext uri="{FF2B5EF4-FFF2-40B4-BE49-F238E27FC236}">
                <a16:creationId xmlns:a16="http://schemas.microsoft.com/office/drawing/2014/main" id="{341AC905-00E8-4EF8-A6F8-FE5DEFECBA25}"/>
              </a:ext>
            </a:extLst>
          </p:cNvPr>
          <p:cNvSpPr/>
          <p:nvPr/>
        </p:nvSpPr>
        <p:spPr>
          <a:xfrm>
            <a:off x="251520" y="1672237"/>
            <a:ext cx="2592288" cy="1800200"/>
          </a:xfrm>
          <a:prstGeom prst="rect">
            <a:avLst/>
          </a:prstGeom>
          <a:noFill/>
          <a:ln w="63500" cap="rnd">
            <a:solidFill>
              <a:schemeClr val="accent1"/>
            </a:solidFill>
            <a:prstDash val="sysDot"/>
            <a:extLst>
              <a:ext uri="{C807C97D-BFC1-408E-A445-0C87EB9F89A2}">
                <ask:lineSketchStyleProps xmlns:ask="http://schemas.microsoft.com/office/drawing/2018/sketchyshapes" sd="1219033472">
                  <a:custGeom>
                    <a:avLst/>
                    <a:gdLst>
                      <a:gd name="connsiteX0" fmla="*/ 0 w 2592288"/>
                      <a:gd name="connsiteY0" fmla="*/ 0 h 1800200"/>
                      <a:gd name="connsiteX1" fmla="*/ 2592288 w 2592288"/>
                      <a:gd name="connsiteY1" fmla="*/ 0 h 1800200"/>
                      <a:gd name="connsiteX2" fmla="*/ 2592288 w 2592288"/>
                      <a:gd name="connsiteY2" fmla="*/ 1800200 h 1800200"/>
                      <a:gd name="connsiteX3" fmla="*/ 0 w 2592288"/>
                      <a:gd name="connsiteY3" fmla="*/ 1800200 h 1800200"/>
                      <a:gd name="connsiteX4" fmla="*/ 0 w 2592288"/>
                      <a:gd name="connsiteY4" fmla="*/ 0 h 180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2288" h="1800200" extrusionOk="0">
                        <a:moveTo>
                          <a:pt x="0" y="0"/>
                        </a:moveTo>
                        <a:cubicBezTo>
                          <a:pt x="1012016" y="118645"/>
                          <a:pt x="1522830" y="116012"/>
                          <a:pt x="2592288" y="0"/>
                        </a:cubicBezTo>
                        <a:cubicBezTo>
                          <a:pt x="2734308" y="593584"/>
                          <a:pt x="2644105" y="1003598"/>
                          <a:pt x="2592288" y="1800200"/>
                        </a:cubicBezTo>
                        <a:cubicBezTo>
                          <a:pt x="2046274" y="1934800"/>
                          <a:pt x="1199362" y="1643004"/>
                          <a:pt x="0" y="1800200"/>
                        </a:cubicBezTo>
                        <a:cubicBezTo>
                          <a:pt x="158643" y="1058612"/>
                          <a:pt x="-145970" y="804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AE2573"/>
                </a:solidFill>
                <a:latin typeface="Avenir Book" panose="02000503020000020003" pitchFamily="2" charset="0"/>
                <a:ea typeface="Meiryo" panose="020B0604030504040204" pitchFamily="34" charset="-128"/>
                <a:cs typeface="Calibri" panose="020F0502020204030204" pitchFamily="34" charset="0"/>
              </a:rPr>
              <a:t>Self Neglect</a:t>
            </a:r>
            <a:endParaRPr lang="en-GB" sz="3600" dirty="0">
              <a:latin typeface="Avenir Book" panose="02000503020000020003" pitchFamily="2" charset="0"/>
              <a:ea typeface="Meiryo" panose="020B0604030504040204" pitchFamily="34" charset="-128"/>
              <a:cs typeface="Calibri" panose="020F0502020204030204" pitchFamily="34" charset="0"/>
            </a:endParaRPr>
          </a:p>
        </p:txBody>
      </p:sp>
      <p:sp>
        <p:nvSpPr>
          <p:cNvPr id="11" name="Rectangle 10">
            <a:extLst>
              <a:ext uri="{FF2B5EF4-FFF2-40B4-BE49-F238E27FC236}">
                <a16:creationId xmlns:a16="http://schemas.microsoft.com/office/drawing/2014/main" id="{8106A445-9A01-432B-9087-7C6E47C182AA}"/>
              </a:ext>
            </a:extLst>
          </p:cNvPr>
          <p:cNvSpPr/>
          <p:nvPr/>
        </p:nvSpPr>
        <p:spPr>
          <a:xfrm>
            <a:off x="3150096" y="1897329"/>
            <a:ext cx="2592288" cy="18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D5531C89-6102-4616-B1FE-D3965CE30502}"/>
              </a:ext>
            </a:extLst>
          </p:cNvPr>
          <p:cNvSpPr/>
          <p:nvPr/>
        </p:nvSpPr>
        <p:spPr>
          <a:xfrm>
            <a:off x="231239" y="4509120"/>
            <a:ext cx="2592288" cy="1800200"/>
          </a:xfrm>
          <a:prstGeom prst="rect">
            <a:avLst/>
          </a:prstGeom>
          <a:noFill/>
          <a:ln w="63500" cmpd="thickThin">
            <a:solidFill>
              <a:schemeClr val="accent1"/>
            </a:solidFill>
            <a:extLst>
              <a:ext uri="{C807C97D-BFC1-408E-A445-0C87EB9F89A2}">
                <ask:lineSketchStyleProps xmlns:ask="http://schemas.microsoft.com/office/drawing/2018/sketchyshapes" sd="1219033472">
                  <a:custGeom>
                    <a:avLst/>
                    <a:gdLst>
                      <a:gd name="connsiteX0" fmla="*/ 0 w 2592288"/>
                      <a:gd name="connsiteY0" fmla="*/ 0 h 1800200"/>
                      <a:gd name="connsiteX1" fmla="*/ 2592288 w 2592288"/>
                      <a:gd name="connsiteY1" fmla="*/ 0 h 1800200"/>
                      <a:gd name="connsiteX2" fmla="*/ 2592288 w 2592288"/>
                      <a:gd name="connsiteY2" fmla="*/ 1800200 h 1800200"/>
                      <a:gd name="connsiteX3" fmla="*/ 0 w 2592288"/>
                      <a:gd name="connsiteY3" fmla="*/ 1800200 h 1800200"/>
                      <a:gd name="connsiteX4" fmla="*/ 0 w 2592288"/>
                      <a:gd name="connsiteY4" fmla="*/ 0 h 180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2288" h="1800200" extrusionOk="0">
                        <a:moveTo>
                          <a:pt x="0" y="0"/>
                        </a:moveTo>
                        <a:cubicBezTo>
                          <a:pt x="1012016" y="118645"/>
                          <a:pt x="1522830" y="116012"/>
                          <a:pt x="2592288" y="0"/>
                        </a:cubicBezTo>
                        <a:cubicBezTo>
                          <a:pt x="2734308" y="593584"/>
                          <a:pt x="2644105" y="1003598"/>
                          <a:pt x="2592288" y="1800200"/>
                        </a:cubicBezTo>
                        <a:cubicBezTo>
                          <a:pt x="2046274" y="1934800"/>
                          <a:pt x="1199362" y="1643004"/>
                          <a:pt x="0" y="1800200"/>
                        </a:cubicBezTo>
                        <a:cubicBezTo>
                          <a:pt x="158643" y="1058612"/>
                          <a:pt x="-145970" y="804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2"/>
                </a:solidFill>
                <a:latin typeface="Avenir Book" panose="02000503020000020003" pitchFamily="2" charset="0"/>
                <a:ea typeface="Meiryo" panose="020B0604030504040204" pitchFamily="34" charset="-128"/>
                <a:cs typeface="Calibri" panose="020F0502020204030204" pitchFamily="34" charset="0"/>
              </a:rPr>
              <a:t>Mental health/Suicide</a:t>
            </a:r>
          </a:p>
        </p:txBody>
      </p:sp>
      <p:sp>
        <p:nvSpPr>
          <p:cNvPr id="13" name="Rectangle 12">
            <a:extLst>
              <a:ext uri="{FF2B5EF4-FFF2-40B4-BE49-F238E27FC236}">
                <a16:creationId xmlns:a16="http://schemas.microsoft.com/office/drawing/2014/main" id="{8C95872E-5BC0-4EA1-93ED-4E3CC82525E2}"/>
              </a:ext>
            </a:extLst>
          </p:cNvPr>
          <p:cNvSpPr/>
          <p:nvPr/>
        </p:nvSpPr>
        <p:spPr>
          <a:xfrm>
            <a:off x="3168519" y="4509120"/>
            <a:ext cx="2592288" cy="1800200"/>
          </a:xfrm>
          <a:prstGeom prst="rect">
            <a:avLst/>
          </a:prstGeom>
          <a:noFill/>
          <a:ln w="63500">
            <a:solidFill>
              <a:schemeClr val="accent1"/>
            </a:solidFill>
            <a:prstDash val="dash"/>
            <a:extLst>
              <a:ext uri="{C807C97D-BFC1-408E-A445-0C87EB9F89A2}">
                <ask:lineSketchStyleProps xmlns:ask="http://schemas.microsoft.com/office/drawing/2018/sketchyshapes" sd="1219033472">
                  <a:custGeom>
                    <a:avLst/>
                    <a:gdLst>
                      <a:gd name="connsiteX0" fmla="*/ 0 w 2592288"/>
                      <a:gd name="connsiteY0" fmla="*/ 0 h 1800200"/>
                      <a:gd name="connsiteX1" fmla="*/ 2592288 w 2592288"/>
                      <a:gd name="connsiteY1" fmla="*/ 0 h 1800200"/>
                      <a:gd name="connsiteX2" fmla="*/ 2592288 w 2592288"/>
                      <a:gd name="connsiteY2" fmla="*/ 1800200 h 1800200"/>
                      <a:gd name="connsiteX3" fmla="*/ 0 w 2592288"/>
                      <a:gd name="connsiteY3" fmla="*/ 1800200 h 1800200"/>
                      <a:gd name="connsiteX4" fmla="*/ 0 w 2592288"/>
                      <a:gd name="connsiteY4" fmla="*/ 0 h 180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2288" h="1800200" extrusionOk="0">
                        <a:moveTo>
                          <a:pt x="0" y="0"/>
                        </a:moveTo>
                        <a:cubicBezTo>
                          <a:pt x="1012016" y="118645"/>
                          <a:pt x="1522830" y="116012"/>
                          <a:pt x="2592288" y="0"/>
                        </a:cubicBezTo>
                        <a:cubicBezTo>
                          <a:pt x="2734308" y="593584"/>
                          <a:pt x="2644105" y="1003598"/>
                          <a:pt x="2592288" y="1800200"/>
                        </a:cubicBezTo>
                        <a:cubicBezTo>
                          <a:pt x="2046274" y="1934800"/>
                          <a:pt x="1199362" y="1643004"/>
                          <a:pt x="0" y="1800200"/>
                        </a:cubicBezTo>
                        <a:cubicBezTo>
                          <a:pt x="158643" y="1058612"/>
                          <a:pt x="-145970" y="804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2"/>
                </a:solidFill>
                <a:latin typeface="Avenir Book" panose="02000503020000020003" pitchFamily="2" charset="0"/>
                <a:ea typeface="Meiryo" panose="020B0604030504040204" pitchFamily="34" charset="-128"/>
                <a:cs typeface="Calibri" panose="020F0502020204030204" pitchFamily="34" charset="0"/>
              </a:rPr>
              <a:t>Carers/Relatives </a:t>
            </a:r>
          </a:p>
        </p:txBody>
      </p:sp>
      <p:sp>
        <p:nvSpPr>
          <p:cNvPr id="14" name="Rectangle 13">
            <a:extLst>
              <a:ext uri="{FF2B5EF4-FFF2-40B4-BE49-F238E27FC236}">
                <a16:creationId xmlns:a16="http://schemas.microsoft.com/office/drawing/2014/main" id="{ABF71472-1A1D-4FFD-B2FC-F5C664406EE7}"/>
              </a:ext>
            </a:extLst>
          </p:cNvPr>
          <p:cNvSpPr/>
          <p:nvPr/>
        </p:nvSpPr>
        <p:spPr>
          <a:xfrm>
            <a:off x="6003617" y="4509120"/>
            <a:ext cx="2592288" cy="1800200"/>
          </a:xfrm>
          <a:prstGeom prst="rect">
            <a:avLst/>
          </a:prstGeom>
          <a:noFill/>
          <a:ln w="63500">
            <a:solidFill>
              <a:schemeClr val="accent1"/>
            </a:solidFill>
            <a:extLst>
              <a:ext uri="{C807C97D-BFC1-408E-A445-0C87EB9F89A2}">
                <ask:lineSketchStyleProps xmlns:ask="http://schemas.microsoft.com/office/drawing/2018/sketchyshapes" sd="1219033472">
                  <a:custGeom>
                    <a:avLst/>
                    <a:gdLst>
                      <a:gd name="connsiteX0" fmla="*/ 0 w 2592288"/>
                      <a:gd name="connsiteY0" fmla="*/ 0 h 1800200"/>
                      <a:gd name="connsiteX1" fmla="*/ 2592288 w 2592288"/>
                      <a:gd name="connsiteY1" fmla="*/ 0 h 1800200"/>
                      <a:gd name="connsiteX2" fmla="*/ 2592288 w 2592288"/>
                      <a:gd name="connsiteY2" fmla="*/ 1800200 h 1800200"/>
                      <a:gd name="connsiteX3" fmla="*/ 0 w 2592288"/>
                      <a:gd name="connsiteY3" fmla="*/ 1800200 h 1800200"/>
                      <a:gd name="connsiteX4" fmla="*/ 0 w 2592288"/>
                      <a:gd name="connsiteY4" fmla="*/ 0 h 180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2288" h="1800200" extrusionOk="0">
                        <a:moveTo>
                          <a:pt x="0" y="0"/>
                        </a:moveTo>
                        <a:cubicBezTo>
                          <a:pt x="1012016" y="118645"/>
                          <a:pt x="1522830" y="116012"/>
                          <a:pt x="2592288" y="0"/>
                        </a:cubicBezTo>
                        <a:cubicBezTo>
                          <a:pt x="2734308" y="593584"/>
                          <a:pt x="2644105" y="1003598"/>
                          <a:pt x="2592288" y="1800200"/>
                        </a:cubicBezTo>
                        <a:cubicBezTo>
                          <a:pt x="2046274" y="1934800"/>
                          <a:pt x="1199362" y="1643004"/>
                          <a:pt x="0" y="1800200"/>
                        </a:cubicBezTo>
                        <a:cubicBezTo>
                          <a:pt x="158643" y="1058612"/>
                          <a:pt x="-145970" y="804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2"/>
                </a:solidFill>
                <a:latin typeface="Avenir Book" panose="02000503020000020003" pitchFamily="2" charset="0"/>
                <a:ea typeface="Meiryo" panose="020B0604030504040204" pitchFamily="34" charset="-128"/>
                <a:cs typeface="Calibri" panose="020F0502020204030204" pitchFamily="34" charset="0"/>
              </a:rPr>
              <a:t>Coercion/ exploitation</a:t>
            </a:r>
          </a:p>
        </p:txBody>
      </p:sp>
      <p:sp>
        <p:nvSpPr>
          <p:cNvPr id="15" name="Rectangle 14">
            <a:extLst>
              <a:ext uri="{FF2B5EF4-FFF2-40B4-BE49-F238E27FC236}">
                <a16:creationId xmlns:a16="http://schemas.microsoft.com/office/drawing/2014/main" id="{85BB0817-ECBA-4ACE-A57E-CCDCB4D0CABD}"/>
              </a:ext>
            </a:extLst>
          </p:cNvPr>
          <p:cNvSpPr/>
          <p:nvPr/>
        </p:nvSpPr>
        <p:spPr>
          <a:xfrm>
            <a:off x="6003617" y="1881220"/>
            <a:ext cx="2592288" cy="18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C2579806-77B8-4763-A915-F7BCA16D3F1D}"/>
              </a:ext>
            </a:extLst>
          </p:cNvPr>
          <p:cNvSpPr/>
          <p:nvPr/>
        </p:nvSpPr>
        <p:spPr>
          <a:xfrm>
            <a:off x="3092149" y="1672237"/>
            <a:ext cx="2592288" cy="1800200"/>
          </a:xfrm>
          <a:prstGeom prst="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accent2"/>
                </a:solidFill>
                <a:latin typeface="Avenir Book" panose="02000503020000020003" pitchFamily="2" charset="0"/>
                <a:ea typeface="Meiryo" panose="020B0604030504040204" pitchFamily="34" charset="-128"/>
                <a:cs typeface="Calibri" panose="020F0502020204030204" pitchFamily="34" charset="0"/>
              </a:rPr>
              <a:t>Transition</a:t>
            </a:r>
          </a:p>
        </p:txBody>
      </p:sp>
      <p:sp>
        <p:nvSpPr>
          <p:cNvPr id="17" name="Rectangle 16">
            <a:extLst>
              <a:ext uri="{FF2B5EF4-FFF2-40B4-BE49-F238E27FC236}">
                <a16:creationId xmlns:a16="http://schemas.microsoft.com/office/drawing/2014/main" id="{F3D6FE0C-7B21-4B9D-B139-EC714EC0FB90}"/>
              </a:ext>
            </a:extLst>
          </p:cNvPr>
          <p:cNvSpPr/>
          <p:nvPr/>
        </p:nvSpPr>
        <p:spPr>
          <a:xfrm>
            <a:off x="5990725" y="1672237"/>
            <a:ext cx="2592288" cy="1800200"/>
          </a:xfrm>
          <a:prstGeom prst="rect">
            <a:avLst/>
          </a:prstGeom>
          <a:noFill/>
          <a:ln w="63500" cmpd="tri">
            <a:solidFill>
              <a:schemeClr val="accent1"/>
            </a:solidFill>
            <a:extLst>
              <a:ext uri="{C807C97D-BFC1-408E-A445-0C87EB9F89A2}">
                <ask:lineSketchStyleProps xmlns:ask="http://schemas.microsoft.com/office/drawing/2018/sketchyshapes" sd="1219033472">
                  <a:custGeom>
                    <a:avLst/>
                    <a:gdLst>
                      <a:gd name="connsiteX0" fmla="*/ 0 w 2592288"/>
                      <a:gd name="connsiteY0" fmla="*/ 0 h 1800200"/>
                      <a:gd name="connsiteX1" fmla="*/ 2592288 w 2592288"/>
                      <a:gd name="connsiteY1" fmla="*/ 0 h 1800200"/>
                      <a:gd name="connsiteX2" fmla="*/ 2592288 w 2592288"/>
                      <a:gd name="connsiteY2" fmla="*/ 1800200 h 1800200"/>
                      <a:gd name="connsiteX3" fmla="*/ 0 w 2592288"/>
                      <a:gd name="connsiteY3" fmla="*/ 1800200 h 1800200"/>
                      <a:gd name="connsiteX4" fmla="*/ 0 w 2592288"/>
                      <a:gd name="connsiteY4" fmla="*/ 0 h 180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2288" h="1800200" extrusionOk="0">
                        <a:moveTo>
                          <a:pt x="0" y="0"/>
                        </a:moveTo>
                        <a:cubicBezTo>
                          <a:pt x="1012016" y="118645"/>
                          <a:pt x="1522830" y="116012"/>
                          <a:pt x="2592288" y="0"/>
                        </a:cubicBezTo>
                        <a:cubicBezTo>
                          <a:pt x="2734308" y="593584"/>
                          <a:pt x="2644105" y="1003598"/>
                          <a:pt x="2592288" y="1800200"/>
                        </a:cubicBezTo>
                        <a:cubicBezTo>
                          <a:pt x="2046274" y="1934800"/>
                          <a:pt x="1199362" y="1643004"/>
                          <a:pt x="0" y="1800200"/>
                        </a:cubicBezTo>
                        <a:cubicBezTo>
                          <a:pt x="158643" y="1058612"/>
                          <a:pt x="-145970" y="804233"/>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2"/>
                </a:solidFill>
                <a:latin typeface="Avenir Book" panose="02000503020000020003" pitchFamily="2" charset="0"/>
                <a:ea typeface="Meiryo" panose="020B0604030504040204" pitchFamily="34" charset="-128"/>
                <a:cs typeface="Calibri" panose="020F0502020204030204" pitchFamily="34" charset="0"/>
              </a:rPr>
              <a:t> Substance Misuse</a:t>
            </a:r>
          </a:p>
        </p:txBody>
      </p:sp>
      <p:sp>
        <p:nvSpPr>
          <p:cNvPr id="2" name="TextBox 1">
            <a:extLst>
              <a:ext uri="{FF2B5EF4-FFF2-40B4-BE49-F238E27FC236}">
                <a16:creationId xmlns:a16="http://schemas.microsoft.com/office/drawing/2014/main" id="{048EF4EC-A4F9-49B1-99BB-4E6B021994DC}"/>
              </a:ext>
            </a:extLst>
          </p:cNvPr>
          <p:cNvSpPr txBox="1"/>
          <p:nvPr/>
        </p:nvSpPr>
        <p:spPr>
          <a:xfrm>
            <a:off x="1619672" y="3636835"/>
            <a:ext cx="5472608" cy="707886"/>
          </a:xfrm>
          <a:prstGeom prst="rect">
            <a:avLst/>
          </a:prstGeom>
          <a:solidFill>
            <a:srgbClr val="AE2573">
              <a:alpha val="20000"/>
            </a:srgbClr>
          </a:solidFill>
          <a:ln w="57150">
            <a:solidFill>
              <a:schemeClr val="accent2"/>
            </a:solidFill>
          </a:ln>
        </p:spPr>
        <p:txBody>
          <a:bodyPr wrap="square" rtlCol="0">
            <a:spAutoFit/>
          </a:bodyPr>
          <a:lstStyle/>
          <a:p>
            <a:pPr algn="ctr"/>
            <a:r>
              <a:rPr lang="en-GB" sz="4000" b="1" dirty="0">
                <a:solidFill>
                  <a:schemeClr val="accent3"/>
                </a:solidFill>
                <a:effectLst>
                  <a:outerShdw blurRad="38100" dist="38100" dir="2700000" algn="tl">
                    <a:srgbClr val="000000">
                      <a:alpha val="43137"/>
                    </a:srgbClr>
                  </a:outerShdw>
                </a:effectLst>
                <a:latin typeface="Avenir Book" panose="02000503020000020003" pitchFamily="2" charset="0"/>
                <a:cs typeface="Calibri" panose="020F0502020204030204" pitchFamily="34" charset="0"/>
              </a:rPr>
              <a:t>ACEs/TRAUMA</a:t>
            </a:r>
          </a:p>
        </p:txBody>
      </p:sp>
    </p:spTree>
    <p:extLst>
      <p:ext uri="{BB962C8B-B14F-4D97-AF65-F5344CB8AC3E}">
        <p14:creationId xmlns:p14="http://schemas.microsoft.com/office/powerpoint/2010/main" val="2660529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venir Book" panose="02000503020000020003" pitchFamily="2" charset="0"/>
              </a:rPr>
              <a:t>Housekeeping</a:t>
            </a:r>
          </a:p>
        </p:txBody>
      </p:sp>
      <p:sp>
        <p:nvSpPr>
          <p:cNvPr id="3" name="Content Placeholder 2"/>
          <p:cNvSpPr>
            <a:spLocks noGrp="1"/>
          </p:cNvSpPr>
          <p:nvPr>
            <p:ph idx="1"/>
          </p:nvPr>
        </p:nvSpPr>
        <p:spPr>
          <a:xfrm>
            <a:off x="539552" y="1538799"/>
            <a:ext cx="7794000" cy="4410481"/>
          </a:xfrm>
        </p:spPr>
        <p:txBody>
          <a:bodyPr/>
          <a:lstStyle/>
          <a:p>
            <a:endParaRPr lang="en-GB" dirty="0"/>
          </a:p>
          <a:p>
            <a:endParaRPr lang="en-GB" dirty="0"/>
          </a:p>
          <a:p>
            <a:endParaRPr lang="en-GB" dirty="0"/>
          </a:p>
        </p:txBody>
      </p:sp>
      <p:sp>
        <p:nvSpPr>
          <p:cNvPr id="4" name="TextBox 3">
            <a:extLst>
              <a:ext uri="{FF2B5EF4-FFF2-40B4-BE49-F238E27FC236}">
                <a16:creationId xmlns:a16="http://schemas.microsoft.com/office/drawing/2014/main" id="{23516025-29FC-75B0-BDA2-1935FD0E3D8D}"/>
              </a:ext>
            </a:extLst>
          </p:cNvPr>
          <p:cNvSpPr txBox="1"/>
          <p:nvPr/>
        </p:nvSpPr>
        <p:spPr>
          <a:xfrm>
            <a:off x="470605" y="1515938"/>
            <a:ext cx="7857440" cy="4524315"/>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venir Book" panose="02000503020000020003" pitchFamily="2" charset="0"/>
              </a:rPr>
              <a:t>Please keep your microphones on mute when you’re not speaking</a:t>
            </a:r>
          </a:p>
          <a:p>
            <a:pPr marL="285750" indent="-285750">
              <a:buFont typeface="Arial" panose="020B0604020202020204" pitchFamily="34" charset="0"/>
              <a:buChar char="•"/>
            </a:pPr>
            <a:r>
              <a:rPr lang="en-US" dirty="0">
                <a:latin typeface="Avenir Book" panose="02000503020000020003" pitchFamily="2" charset="0"/>
              </a:rPr>
              <a:t>Feel free to have your cameras off during the presentation</a:t>
            </a:r>
          </a:p>
          <a:p>
            <a:pPr marL="285750" indent="-285750">
              <a:buFont typeface="Arial" panose="020B0604020202020204" pitchFamily="34" charset="0"/>
              <a:buChar char="•"/>
            </a:pPr>
            <a:r>
              <a:rPr lang="en-US" dirty="0">
                <a:latin typeface="Avenir Book" panose="02000503020000020003" pitchFamily="2" charset="0"/>
              </a:rPr>
              <a:t>Please turn cameras on during the small-group break-out sessions for case-based discussion </a:t>
            </a:r>
          </a:p>
          <a:p>
            <a:pPr marL="285750" indent="-285750">
              <a:buFont typeface="Arial" panose="020B0604020202020204" pitchFamily="34" charset="0"/>
              <a:buChar char="•"/>
            </a:pPr>
            <a:r>
              <a:rPr lang="en-US" dirty="0">
                <a:latin typeface="Avenir Book" panose="02000503020000020003" pitchFamily="2" charset="0"/>
              </a:rPr>
              <a:t>If you have a question, please ‘raise your hand’ digitally or ask questions in the chat box, which we will keep an eye on</a:t>
            </a:r>
          </a:p>
          <a:p>
            <a:pPr marL="285750" indent="-285750">
              <a:buFont typeface="Arial" panose="020B0604020202020204" pitchFamily="34" charset="0"/>
              <a:buChar char="•"/>
            </a:pPr>
            <a:r>
              <a:rPr lang="en-US" dirty="0">
                <a:latin typeface="Avenir Book" panose="02000503020000020003" pitchFamily="2" charset="0"/>
              </a:rPr>
              <a:t>The session will be recorded – please turn your camera off if you do not wish to be recorded. </a:t>
            </a:r>
          </a:p>
          <a:p>
            <a:pPr marL="285750" indent="-285750">
              <a:buFont typeface="Arial" panose="020B0604020202020204" pitchFamily="34" charset="0"/>
              <a:buChar char="•"/>
            </a:pPr>
            <a:endParaRPr lang="en-US" dirty="0">
              <a:latin typeface="Avenir Book" panose="02000503020000020003" pitchFamily="2" charset="0"/>
            </a:endParaRPr>
          </a:p>
          <a:p>
            <a:pPr marL="285750" indent="-285750">
              <a:buFont typeface="Arial" panose="020B0604020202020204" pitchFamily="34" charset="0"/>
              <a:buChar char="•"/>
            </a:pPr>
            <a:endParaRPr lang="en-US" dirty="0">
              <a:latin typeface="Avenir Book" panose="02000503020000020003" pitchFamily="2" charset="0"/>
            </a:endParaRPr>
          </a:p>
          <a:p>
            <a:pPr marL="285750" indent="-285750">
              <a:buFont typeface="Arial" panose="020B0604020202020204" pitchFamily="34" charset="0"/>
              <a:buChar char="•"/>
            </a:pPr>
            <a:endParaRPr lang="en-US" dirty="0">
              <a:latin typeface="Avenir Book" panose="02000503020000020003" pitchFamily="2" charset="0"/>
            </a:endParaRPr>
          </a:p>
          <a:p>
            <a:pPr marL="285750" indent="-285750">
              <a:buFont typeface="Arial" panose="020B0604020202020204" pitchFamily="34" charset="0"/>
              <a:buChar char="•"/>
            </a:pPr>
            <a:endParaRPr lang="en-US" dirty="0">
              <a:latin typeface="Avenir Book" panose="02000503020000020003" pitchFamily="2" charset="0"/>
            </a:endParaRPr>
          </a:p>
          <a:p>
            <a:pPr marL="285750" indent="-285750">
              <a:buFont typeface="Arial" panose="020B0604020202020204" pitchFamily="34" charset="0"/>
              <a:buChar char="•"/>
            </a:pPr>
            <a:endParaRPr lang="en-US" dirty="0">
              <a:latin typeface="Avenir Book" panose="02000503020000020003" pitchFamily="2" charset="0"/>
            </a:endParaRPr>
          </a:p>
          <a:p>
            <a:pPr marL="285750" indent="-285750">
              <a:buFont typeface="Arial" panose="020B0604020202020204" pitchFamily="34" charset="0"/>
              <a:buChar char="•"/>
            </a:pPr>
            <a:endParaRPr lang="en-US" dirty="0">
              <a:latin typeface="Avenir Book" panose="02000503020000020003" pitchFamily="2" charset="0"/>
            </a:endParaRPr>
          </a:p>
          <a:p>
            <a:pPr marL="285750" indent="-285750">
              <a:buFont typeface="Arial" panose="020B0604020202020204" pitchFamily="34" charset="0"/>
              <a:buChar char="•"/>
            </a:pPr>
            <a:endParaRPr lang="en-US" dirty="0">
              <a:latin typeface="Avenir Book" panose="02000503020000020003" pitchFamily="2" charset="0"/>
            </a:endParaRPr>
          </a:p>
          <a:p>
            <a:endParaRPr lang="en-US" dirty="0">
              <a:latin typeface="Avenir Book" panose="02000503020000020003" pitchFamily="2" charset="0"/>
            </a:endParaRPr>
          </a:p>
        </p:txBody>
      </p:sp>
      <p:pic>
        <p:nvPicPr>
          <p:cNvPr id="1028" name="Picture 4" descr="Teams Housekeeping for beginners – Ellen's Digital Workplace">
            <a:extLst>
              <a:ext uri="{FF2B5EF4-FFF2-40B4-BE49-F238E27FC236}">
                <a16:creationId xmlns:a16="http://schemas.microsoft.com/office/drawing/2014/main" id="{9384B9F5-6674-79DD-7D7E-BFD9E41CF7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2975" y="4143433"/>
            <a:ext cx="2552700"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48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B3091-8B33-62B9-768A-8D144532D54E}"/>
              </a:ext>
            </a:extLst>
          </p:cNvPr>
          <p:cNvSpPr>
            <a:spLocks noGrp="1"/>
          </p:cNvSpPr>
          <p:nvPr>
            <p:ph type="title"/>
          </p:nvPr>
        </p:nvSpPr>
        <p:spPr/>
        <p:txBody>
          <a:bodyPr/>
          <a:lstStyle/>
          <a:p>
            <a:r>
              <a:rPr lang="en-GB" dirty="0">
                <a:latin typeface="Avenir Book" panose="02000503020000020003" pitchFamily="2" charset="0"/>
              </a:rPr>
              <a:t>Summary </a:t>
            </a:r>
          </a:p>
        </p:txBody>
      </p:sp>
      <p:sp>
        <p:nvSpPr>
          <p:cNvPr id="3" name="Content Placeholder 2">
            <a:extLst>
              <a:ext uri="{FF2B5EF4-FFF2-40B4-BE49-F238E27FC236}">
                <a16:creationId xmlns:a16="http://schemas.microsoft.com/office/drawing/2014/main" id="{189E1A8C-85B0-7591-6A4B-00B97D0FFAFC}"/>
              </a:ext>
            </a:extLst>
          </p:cNvPr>
          <p:cNvSpPr>
            <a:spLocks noGrp="1"/>
          </p:cNvSpPr>
          <p:nvPr>
            <p:ph idx="1"/>
          </p:nvPr>
        </p:nvSpPr>
        <p:spPr>
          <a:xfrm>
            <a:off x="539552" y="1538799"/>
            <a:ext cx="7794000" cy="4626505"/>
          </a:xfrm>
        </p:spPr>
        <p:txBody>
          <a:bodyPr/>
          <a:lstStyle/>
          <a:p>
            <a:r>
              <a:rPr lang="en-GB" b="1" dirty="0">
                <a:latin typeface="Avenir Book" panose="02000503020000020003" pitchFamily="2" charset="0"/>
              </a:rPr>
              <a:t>Victims</a:t>
            </a:r>
            <a:r>
              <a:rPr lang="en-GB" dirty="0">
                <a:latin typeface="Avenir Book" panose="02000503020000020003" pitchFamily="2" charset="0"/>
              </a:rPr>
              <a:t>: Female = 13	Male = 15</a:t>
            </a:r>
          </a:p>
          <a:p>
            <a:endParaRPr lang="en-GB" b="1" dirty="0">
              <a:latin typeface="Avenir Book" panose="02000503020000020003" pitchFamily="2" charset="0"/>
            </a:endParaRPr>
          </a:p>
          <a:p>
            <a:r>
              <a:rPr lang="en-GB" b="1" dirty="0">
                <a:latin typeface="Avenir Book" panose="02000503020000020003" pitchFamily="2" charset="0"/>
              </a:rPr>
              <a:t>Age range of victims</a:t>
            </a:r>
            <a:r>
              <a:rPr lang="en-GB" dirty="0">
                <a:latin typeface="Avenir Book" panose="02000503020000020003" pitchFamily="2" charset="0"/>
              </a:rPr>
              <a:t>: Aged in their 20’s – 90’s </a:t>
            </a:r>
          </a:p>
          <a:p>
            <a:endParaRPr lang="en-GB" b="1" dirty="0">
              <a:latin typeface="Avenir Book" panose="02000503020000020003" pitchFamily="2" charset="0"/>
            </a:endParaRPr>
          </a:p>
          <a:p>
            <a:r>
              <a:rPr lang="en-GB" b="1" dirty="0">
                <a:latin typeface="Avenir Book" panose="02000503020000020003" pitchFamily="2" charset="0"/>
              </a:rPr>
              <a:t>Main cause of death</a:t>
            </a:r>
            <a:r>
              <a:rPr lang="en-GB" dirty="0">
                <a:latin typeface="Avenir Book" panose="02000503020000020003" pitchFamily="2" charset="0"/>
              </a:rPr>
              <a:t>: Suicide and self neglect</a:t>
            </a:r>
          </a:p>
          <a:p>
            <a:endParaRPr lang="en-GB" dirty="0">
              <a:latin typeface="Avenir Book" panose="02000503020000020003" pitchFamily="2" charset="0"/>
            </a:endParaRPr>
          </a:p>
          <a:p>
            <a:r>
              <a:rPr lang="en-GB" b="1" dirty="0">
                <a:latin typeface="Avenir Book" panose="02000503020000020003" pitchFamily="2" charset="0"/>
              </a:rPr>
              <a:t>Predominate themes</a:t>
            </a:r>
            <a:r>
              <a:rPr lang="en-GB" dirty="0">
                <a:latin typeface="Avenir Book" panose="02000503020000020003" pitchFamily="2" charset="0"/>
              </a:rPr>
              <a:t>: Suicide, self neglect, childhood abuse and trauma impacts, coercive control, hoarding, complex mental health, substance misuse and need for  pathways, fluctuating mental capacity sexual abuse, financial abuse, lack of multiagency meetings</a:t>
            </a:r>
          </a:p>
          <a:p>
            <a:endParaRPr lang="en-GB" dirty="0">
              <a:latin typeface="Avenir Book" panose="02000503020000020003" pitchFamily="2" charset="0"/>
            </a:endParaRPr>
          </a:p>
          <a:p>
            <a:r>
              <a:rPr lang="en-GB" b="1" dirty="0">
                <a:latin typeface="Avenir Book" panose="02000503020000020003" pitchFamily="2" charset="0"/>
              </a:rPr>
              <a:t>Some of the main challenges: </a:t>
            </a:r>
            <a:r>
              <a:rPr lang="en-GB" dirty="0">
                <a:latin typeface="Avenir Book" panose="02000503020000020003" pitchFamily="2" charset="0"/>
              </a:rPr>
              <a:t>SAR processes different across 3 SABs, processes not always clear, delay in SARs due to Covid-19 or criminal/other investigations, delayed learning</a:t>
            </a:r>
          </a:p>
          <a:p>
            <a:r>
              <a:rPr lang="en-GB" dirty="0">
                <a:latin typeface="Avenir Book" panose="02000503020000020003" pitchFamily="2" charset="0"/>
              </a:rPr>
              <a:t> </a:t>
            </a:r>
          </a:p>
        </p:txBody>
      </p:sp>
    </p:spTree>
    <p:extLst>
      <p:ext uri="{BB962C8B-B14F-4D97-AF65-F5344CB8AC3E}">
        <p14:creationId xmlns:p14="http://schemas.microsoft.com/office/powerpoint/2010/main" val="285096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40000" y="3619624"/>
            <a:ext cx="7794000" cy="1154162"/>
          </a:xfrm>
        </p:spPr>
        <p:txBody>
          <a:bodyPr/>
          <a:lstStyle/>
          <a:p>
            <a:r>
              <a:rPr lang="en-GB" dirty="0">
                <a:latin typeface="Avenir Book" panose="02000503020000020003" pitchFamily="2" charset="0"/>
              </a:rPr>
              <a:t>What Happened?</a:t>
            </a:r>
          </a:p>
          <a:p>
            <a:r>
              <a:rPr lang="en-GB" dirty="0">
                <a:latin typeface="Avenir Book" panose="02000503020000020003" pitchFamily="2" charset="0"/>
              </a:rPr>
              <a:t>What is the learning?</a:t>
            </a:r>
          </a:p>
          <a:p>
            <a:r>
              <a:rPr lang="en-GB" dirty="0">
                <a:latin typeface="Avenir Book" panose="02000503020000020003" pitchFamily="2" charset="0"/>
              </a:rPr>
              <a:t>What does this mean for Primary Care?</a:t>
            </a:r>
          </a:p>
        </p:txBody>
      </p:sp>
      <p:sp>
        <p:nvSpPr>
          <p:cNvPr id="3" name="Title 2"/>
          <p:cNvSpPr>
            <a:spLocks noGrp="1"/>
          </p:cNvSpPr>
          <p:nvPr>
            <p:ph type="title"/>
          </p:nvPr>
        </p:nvSpPr>
        <p:spPr>
          <a:xfrm>
            <a:off x="540000" y="1957726"/>
            <a:ext cx="7794000" cy="789447"/>
          </a:xfrm>
        </p:spPr>
        <p:txBody>
          <a:bodyPr/>
          <a:lstStyle/>
          <a:p>
            <a:r>
              <a:rPr lang="en-GB" sz="5400" dirty="0">
                <a:latin typeface="Avenir Book" panose="02000503020000020003" pitchFamily="2" charset="0"/>
              </a:rPr>
              <a:t>Case Study 1: Mr D</a:t>
            </a:r>
          </a:p>
        </p:txBody>
      </p:sp>
    </p:spTree>
    <p:extLst>
      <p:ext uri="{BB962C8B-B14F-4D97-AF65-F5344CB8AC3E}">
        <p14:creationId xmlns:p14="http://schemas.microsoft.com/office/powerpoint/2010/main" val="2458324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2DA72-D4C6-2A3B-4147-DB4B24414D94}"/>
              </a:ext>
            </a:extLst>
          </p:cNvPr>
          <p:cNvSpPr>
            <a:spLocks noGrp="1"/>
          </p:cNvSpPr>
          <p:nvPr>
            <p:ph type="title"/>
          </p:nvPr>
        </p:nvSpPr>
        <p:spPr/>
        <p:txBody>
          <a:bodyPr/>
          <a:lstStyle/>
          <a:p>
            <a:r>
              <a:rPr lang="en-GB" dirty="0">
                <a:latin typeface="Avenir Book" panose="02000503020000020003" pitchFamily="2" charset="0"/>
              </a:rPr>
              <a:t>Case Study 1: Mr D</a:t>
            </a:r>
          </a:p>
        </p:txBody>
      </p:sp>
      <p:sp>
        <p:nvSpPr>
          <p:cNvPr id="3" name="Content Placeholder 2">
            <a:extLst>
              <a:ext uri="{FF2B5EF4-FFF2-40B4-BE49-F238E27FC236}">
                <a16:creationId xmlns:a16="http://schemas.microsoft.com/office/drawing/2014/main" id="{AE195365-034D-367E-2C57-BDBC952602C0}"/>
              </a:ext>
            </a:extLst>
          </p:cNvPr>
          <p:cNvSpPr>
            <a:spLocks noGrp="1"/>
          </p:cNvSpPr>
          <p:nvPr>
            <p:ph idx="1"/>
          </p:nvPr>
        </p:nvSpPr>
        <p:spPr>
          <a:xfrm>
            <a:off x="539552" y="1538799"/>
            <a:ext cx="7794000" cy="4626505"/>
          </a:xfrm>
        </p:spPr>
        <p:txBody>
          <a:bodyPr/>
          <a:lstStyle/>
          <a:p>
            <a:r>
              <a:rPr lang="en-GB" b="1" dirty="0">
                <a:solidFill>
                  <a:schemeClr val="accent2">
                    <a:lumMod val="75000"/>
                  </a:schemeClr>
                </a:solidFill>
                <a:latin typeface="Avenir Book" panose="02000503020000020003" pitchFamily="2" charset="0"/>
              </a:rPr>
              <a:t>What Happened? </a:t>
            </a:r>
          </a:p>
          <a:p>
            <a:endParaRPr lang="en-GB" dirty="0">
              <a:solidFill>
                <a:schemeClr val="accent4">
                  <a:lumMod val="60000"/>
                  <a:lumOff val="40000"/>
                </a:schemeClr>
              </a:solidFill>
              <a:latin typeface="Avenir Book" panose="02000503020000020003" pitchFamily="2" charset="0"/>
            </a:endParaRPr>
          </a:p>
          <a:p>
            <a:r>
              <a:rPr lang="en-GB" dirty="0">
                <a:latin typeface="Avenir Book" panose="02000503020000020003" pitchFamily="2" charset="0"/>
              </a:rPr>
              <a:t>The Safeguarding Adults Review (SAR) Sub group received a referral for Mr D a man in his late 50s who died by suicide in 2021. </a:t>
            </a:r>
          </a:p>
          <a:p>
            <a:r>
              <a:rPr lang="en-GB" dirty="0">
                <a:latin typeface="Avenir Book" panose="02000503020000020003" pitchFamily="2" charset="0"/>
              </a:rPr>
              <a:t>It was agreed that the learning about Mr D met the criteria for a SAR to take place. </a:t>
            </a:r>
          </a:p>
          <a:p>
            <a:r>
              <a:rPr lang="en-GB" dirty="0">
                <a:latin typeface="Avenir Book" panose="02000503020000020003" pitchFamily="2" charset="0"/>
              </a:rPr>
              <a:t>Mr D had a diagnosis of paranoid schizophrenia and depression &amp; struggled with back pain. </a:t>
            </a:r>
          </a:p>
          <a:p>
            <a:r>
              <a:rPr lang="en-GB" dirty="0">
                <a:latin typeface="Avenir Book" panose="02000503020000020003" pitchFamily="2" charset="0"/>
              </a:rPr>
              <a:t>Although he lived in South </a:t>
            </a:r>
            <a:r>
              <a:rPr lang="en-GB" dirty="0" err="1">
                <a:latin typeface="Avenir Book" panose="02000503020000020003" pitchFamily="2" charset="0"/>
              </a:rPr>
              <a:t>Glos</a:t>
            </a:r>
            <a:r>
              <a:rPr lang="en-GB" dirty="0">
                <a:latin typeface="Avenir Book" panose="02000503020000020003" pitchFamily="2" charset="0"/>
              </a:rPr>
              <a:t>, he was keen to return to Swindon where his family live.</a:t>
            </a:r>
          </a:p>
          <a:p>
            <a:r>
              <a:rPr lang="en-GB" dirty="0">
                <a:latin typeface="Avenir Book" panose="02000503020000020003" pitchFamily="2" charset="0"/>
              </a:rPr>
              <a:t>There was evidence of self-neglect but these factors were not recognised by those working with him at the time.</a:t>
            </a:r>
          </a:p>
        </p:txBody>
      </p:sp>
    </p:spTree>
    <p:extLst>
      <p:ext uri="{BB962C8B-B14F-4D97-AF65-F5344CB8AC3E}">
        <p14:creationId xmlns:p14="http://schemas.microsoft.com/office/powerpoint/2010/main" val="2158228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2DA72-D4C6-2A3B-4147-DB4B24414D94}"/>
              </a:ext>
            </a:extLst>
          </p:cNvPr>
          <p:cNvSpPr>
            <a:spLocks noGrp="1"/>
          </p:cNvSpPr>
          <p:nvPr>
            <p:ph type="title"/>
          </p:nvPr>
        </p:nvSpPr>
        <p:spPr/>
        <p:txBody>
          <a:bodyPr/>
          <a:lstStyle/>
          <a:p>
            <a:r>
              <a:rPr lang="en-GB" dirty="0">
                <a:latin typeface="Avenir Book" panose="02000503020000020003" pitchFamily="2" charset="0"/>
              </a:rPr>
              <a:t>Case Study 1: Mr D</a:t>
            </a:r>
          </a:p>
        </p:txBody>
      </p:sp>
      <p:sp>
        <p:nvSpPr>
          <p:cNvPr id="3" name="Content Placeholder 2">
            <a:extLst>
              <a:ext uri="{FF2B5EF4-FFF2-40B4-BE49-F238E27FC236}">
                <a16:creationId xmlns:a16="http://schemas.microsoft.com/office/drawing/2014/main" id="{AE195365-034D-367E-2C57-BDBC952602C0}"/>
              </a:ext>
            </a:extLst>
          </p:cNvPr>
          <p:cNvSpPr>
            <a:spLocks noGrp="1"/>
          </p:cNvSpPr>
          <p:nvPr>
            <p:ph idx="1"/>
          </p:nvPr>
        </p:nvSpPr>
        <p:spPr>
          <a:xfrm>
            <a:off x="224532" y="1340768"/>
            <a:ext cx="8424936" cy="5041777"/>
          </a:xfrm>
        </p:spPr>
        <p:txBody>
          <a:bodyPr/>
          <a:lstStyle/>
          <a:p>
            <a:pPr lvl="1"/>
            <a:r>
              <a:rPr lang="en-GB" sz="2050" b="1" dirty="0">
                <a:solidFill>
                  <a:srgbClr val="0070C0"/>
                </a:solidFill>
                <a:latin typeface="Avenir Book" panose="02000503020000020003" pitchFamily="2" charset="0"/>
              </a:rPr>
              <a:t>Key Learning Points </a:t>
            </a:r>
            <a:endParaRPr lang="en-GB" sz="1800" b="1" dirty="0">
              <a:solidFill>
                <a:srgbClr val="0070C0"/>
              </a:solidFill>
              <a:latin typeface="Avenir Book" panose="02000503020000020003" pitchFamily="2" charset="0"/>
            </a:endParaRPr>
          </a:p>
          <a:p>
            <a:pPr marL="285750" indent="-285750">
              <a:buFont typeface="Arial" panose="020B0604020202020204" pitchFamily="34" charset="0"/>
              <a:buChar char="•"/>
            </a:pPr>
            <a:r>
              <a:rPr lang="en-GB" sz="1800" b="1" dirty="0">
                <a:latin typeface="Avenir Book" panose="02000503020000020003" pitchFamily="2" charset="0"/>
              </a:rPr>
              <a:t>It should be an expected practice within all agencies to acknowledge receipt when a referral is made by a partner organisation. If no acknowledgement is received, this should always be followed up by the referrer </a:t>
            </a:r>
            <a:r>
              <a:rPr lang="en-GB" sz="1800" dirty="0">
                <a:solidFill>
                  <a:schemeClr val="accent2">
                    <a:lumMod val="75000"/>
                  </a:schemeClr>
                </a:solidFill>
                <a:latin typeface="Avenir Book" panose="02000503020000020003" pitchFamily="2" charset="0"/>
              </a:rPr>
              <a:t>– what’s your practice process for following up referrals &amp; ongoing case discussion/review at safeguarding meetings?</a:t>
            </a:r>
          </a:p>
          <a:p>
            <a:pPr marL="285750" indent="-285750">
              <a:buFont typeface="Arial" panose="020B0604020202020204" pitchFamily="34" charset="0"/>
              <a:buChar char="•"/>
            </a:pPr>
            <a:endParaRPr lang="en-GB" sz="1800" dirty="0">
              <a:solidFill>
                <a:schemeClr val="accent2">
                  <a:lumMod val="75000"/>
                </a:schemeClr>
              </a:solidFill>
              <a:latin typeface="Avenir Book" panose="02000503020000020003" pitchFamily="2" charset="0"/>
            </a:endParaRPr>
          </a:p>
          <a:p>
            <a:pPr marL="285750" indent="-285750">
              <a:buFont typeface="Arial" panose="020B0604020202020204" pitchFamily="34" charset="0"/>
              <a:buChar char="•"/>
            </a:pPr>
            <a:r>
              <a:rPr lang="en-GB" sz="1800" b="1" dirty="0">
                <a:latin typeface="Avenir Book" panose="02000503020000020003" pitchFamily="2" charset="0"/>
              </a:rPr>
              <a:t>Be careful not to consider new information in isolation, add this to what is already known </a:t>
            </a:r>
            <a:r>
              <a:rPr lang="en-GB" sz="1800" dirty="0">
                <a:solidFill>
                  <a:schemeClr val="accent2">
                    <a:lumMod val="75000"/>
                  </a:schemeClr>
                </a:solidFill>
                <a:latin typeface="Avenir Book" panose="02000503020000020003" pitchFamily="2" charset="0"/>
              </a:rPr>
              <a:t>- what’s your practice process for linking together key bits of information coming in from different places &amp; times? How is coding and linking of problems used to build on the previous documentation &amp; build the holistic view to reach your threshold for referral / escalation?</a:t>
            </a:r>
          </a:p>
          <a:p>
            <a:pPr marL="285750" indent="-285750">
              <a:buFont typeface="Arial" panose="020B0604020202020204" pitchFamily="34" charset="0"/>
              <a:buChar char="•"/>
            </a:pPr>
            <a:endParaRPr lang="en-GB" sz="1800" dirty="0">
              <a:solidFill>
                <a:schemeClr val="accent2">
                  <a:lumMod val="75000"/>
                </a:schemeClr>
              </a:solidFill>
              <a:latin typeface="Avenir Book" panose="02000503020000020003" pitchFamily="2" charset="0"/>
            </a:endParaRPr>
          </a:p>
          <a:p>
            <a:pPr marL="285750" indent="-285750">
              <a:buFont typeface="Arial" panose="020B0604020202020204" pitchFamily="34" charset="0"/>
              <a:buChar char="•"/>
            </a:pPr>
            <a:r>
              <a:rPr lang="en-GB" sz="1800" b="1" dirty="0">
                <a:latin typeface="Avenir Book" panose="02000503020000020003" pitchFamily="2" charset="0"/>
              </a:rPr>
              <a:t>All agencies to familiarise staff with the self-neglect guidance and provide more detailed training to relevant practitioners so that, when self-neglect indicators are identified, they are fully aware of the importance of coordinating and involving partners in multi-agency meetings</a:t>
            </a:r>
            <a:r>
              <a:rPr lang="en-GB" sz="1800" b="1" dirty="0">
                <a:solidFill>
                  <a:srgbClr val="FF0000"/>
                </a:solidFill>
                <a:latin typeface="Avenir Book" panose="02000503020000020003" pitchFamily="2" charset="0"/>
              </a:rPr>
              <a:t> </a:t>
            </a:r>
            <a:r>
              <a:rPr lang="en-GB" sz="1800" dirty="0">
                <a:solidFill>
                  <a:schemeClr val="accent2">
                    <a:lumMod val="75000"/>
                  </a:schemeClr>
                </a:solidFill>
                <a:latin typeface="Avenir Book" panose="02000503020000020003" pitchFamily="2" charset="0"/>
              </a:rPr>
              <a:t>– are staff familiar/confident with self-neglect indicators? How are SN cases presenting and what are the barriers to escalation/referral for this?</a:t>
            </a:r>
          </a:p>
        </p:txBody>
      </p:sp>
    </p:spTree>
    <p:extLst>
      <p:ext uri="{BB962C8B-B14F-4D97-AF65-F5344CB8AC3E}">
        <p14:creationId xmlns:p14="http://schemas.microsoft.com/office/powerpoint/2010/main" val="53186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2DA72-D4C6-2A3B-4147-DB4B24414D94}"/>
              </a:ext>
            </a:extLst>
          </p:cNvPr>
          <p:cNvSpPr>
            <a:spLocks noGrp="1"/>
          </p:cNvSpPr>
          <p:nvPr>
            <p:ph type="title"/>
          </p:nvPr>
        </p:nvSpPr>
        <p:spPr/>
        <p:txBody>
          <a:bodyPr/>
          <a:lstStyle/>
          <a:p>
            <a:r>
              <a:rPr lang="en-GB" dirty="0">
                <a:latin typeface="Avenir Book" panose="02000503020000020003" pitchFamily="2" charset="0"/>
              </a:rPr>
              <a:t>Case Study 1: Mr D</a:t>
            </a:r>
          </a:p>
        </p:txBody>
      </p:sp>
      <p:sp>
        <p:nvSpPr>
          <p:cNvPr id="3" name="Content Placeholder 2">
            <a:extLst>
              <a:ext uri="{FF2B5EF4-FFF2-40B4-BE49-F238E27FC236}">
                <a16:creationId xmlns:a16="http://schemas.microsoft.com/office/drawing/2014/main" id="{AE195365-034D-367E-2C57-BDBC952602C0}"/>
              </a:ext>
            </a:extLst>
          </p:cNvPr>
          <p:cNvSpPr>
            <a:spLocks noGrp="1"/>
          </p:cNvSpPr>
          <p:nvPr>
            <p:ph idx="1"/>
          </p:nvPr>
        </p:nvSpPr>
        <p:spPr>
          <a:xfrm>
            <a:off x="251520" y="1484783"/>
            <a:ext cx="8082032" cy="4968553"/>
          </a:xfrm>
        </p:spPr>
        <p:txBody>
          <a:bodyPr/>
          <a:lstStyle/>
          <a:p>
            <a:pPr marL="342900" indent="-342900">
              <a:buFont typeface="Arial" panose="020B0604020202020204" pitchFamily="34" charset="0"/>
              <a:buChar char="•"/>
            </a:pPr>
            <a:r>
              <a:rPr lang="en-GB" sz="1800" b="1" dirty="0">
                <a:latin typeface="Avenir Book" panose="02000503020000020003" pitchFamily="2" charset="0"/>
              </a:rPr>
              <a:t>Using a multi agency meeting can lead to a more coordinated approach. Any professional can call a multi-agency meeting. Always consider this when working with self neglect</a:t>
            </a:r>
            <a:r>
              <a:rPr lang="en-GB" sz="1800" b="1" dirty="0">
                <a:solidFill>
                  <a:srgbClr val="FF0000"/>
                </a:solidFill>
                <a:latin typeface="Avenir Book" panose="02000503020000020003" pitchFamily="2" charset="0"/>
              </a:rPr>
              <a:t> </a:t>
            </a:r>
            <a:r>
              <a:rPr lang="en-GB" sz="1800" dirty="0">
                <a:solidFill>
                  <a:schemeClr val="accent2">
                    <a:lumMod val="75000"/>
                  </a:schemeClr>
                </a:solidFill>
                <a:latin typeface="Avenir Book" panose="02000503020000020003" pitchFamily="2" charset="0"/>
              </a:rPr>
              <a:t>– are staff aware of how to action this? When would you want to &amp; should we make more use of this to get a SW allocated to these complex cases for support/case-coordination?</a:t>
            </a:r>
          </a:p>
          <a:p>
            <a:endParaRPr lang="en-GB" sz="1800" dirty="0">
              <a:solidFill>
                <a:srgbClr val="FF0000"/>
              </a:solidFill>
              <a:latin typeface="Avenir Book" panose="02000503020000020003" pitchFamily="2" charset="0"/>
            </a:endParaRPr>
          </a:p>
          <a:p>
            <a:r>
              <a:rPr lang="en-GB" sz="1800" b="1" dirty="0">
                <a:solidFill>
                  <a:srgbClr val="0070C0"/>
                </a:solidFill>
                <a:latin typeface="Avenir Book" panose="02000503020000020003" pitchFamily="2" charset="0"/>
              </a:rPr>
              <a:t>Further learning points from other self-neglect SAR:</a:t>
            </a:r>
          </a:p>
          <a:p>
            <a:pPr marL="342900" indent="-342900">
              <a:buFont typeface="Arial" panose="020B0604020202020204" pitchFamily="34" charset="0"/>
              <a:buChar char="•"/>
            </a:pPr>
            <a:r>
              <a:rPr lang="en-GB" sz="1800" b="1" dirty="0">
                <a:latin typeface="Avenir Book" panose="02000503020000020003" pitchFamily="2" charset="0"/>
              </a:rPr>
              <a:t>Fresh pair of eyes of paramedic led to a referral and were clear not managing</a:t>
            </a:r>
            <a:r>
              <a:rPr lang="en-GB" sz="1800" b="1" dirty="0">
                <a:solidFill>
                  <a:srgbClr val="FF0000"/>
                </a:solidFill>
                <a:latin typeface="Avenir Book" panose="02000503020000020003" pitchFamily="2" charset="0"/>
              </a:rPr>
              <a:t> </a:t>
            </a:r>
            <a:r>
              <a:rPr lang="en-GB" sz="1800" dirty="0">
                <a:solidFill>
                  <a:schemeClr val="accent2">
                    <a:lumMod val="75000"/>
                  </a:schemeClr>
                </a:solidFill>
                <a:latin typeface="Avenir Book" panose="02000503020000020003" pitchFamily="2" charset="0"/>
              </a:rPr>
              <a:t>– how are letters/documents from other agencies and especially paramedic home visits being used to code/highlight risks and concerns in the GP record… e.g. coding for hoarding or at risk of self-neglect, etc </a:t>
            </a:r>
          </a:p>
          <a:p>
            <a:pPr marL="342900" indent="-342900">
              <a:buFont typeface="Arial" panose="020B0604020202020204" pitchFamily="34" charset="0"/>
              <a:buChar char="•"/>
            </a:pPr>
            <a:r>
              <a:rPr lang="en-GB" sz="1800" b="1" dirty="0">
                <a:latin typeface="Avenir Book" panose="02000503020000020003" pitchFamily="2" charset="0"/>
              </a:rPr>
              <a:t>Consider if a carers assessment would be helpful for family members with the adult – even if there are professional carers involved </a:t>
            </a:r>
            <a:r>
              <a:rPr lang="en-GB" sz="1800" dirty="0">
                <a:solidFill>
                  <a:schemeClr val="accent2">
                    <a:lumMod val="75000"/>
                  </a:schemeClr>
                </a:solidFill>
                <a:latin typeface="Avenir Book" panose="02000503020000020003" pitchFamily="2" charset="0"/>
              </a:rPr>
              <a:t>– how are carers being linked/highlighted in the records, how is their role and the stress/strain on them being reviewed? Are they being supported and accessing further services? </a:t>
            </a:r>
          </a:p>
        </p:txBody>
      </p:sp>
    </p:spTree>
    <p:extLst>
      <p:ext uri="{BB962C8B-B14F-4D97-AF65-F5344CB8AC3E}">
        <p14:creationId xmlns:p14="http://schemas.microsoft.com/office/powerpoint/2010/main" val="28441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2DA72-D4C6-2A3B-4147-DB4B24414D94}"/>
              </a:ext>
            </a:extLst>
          </p:cNvPr>
          <p:cNvSpPr>
            <a:spLocks noGrp="1"/>
          </p:cNvSpPr>
          <p:nvPr>
            <p:ph type="title"/>
          </p:nvPr>
        </p:nvSpPr>
        <p:spPr/>
        <p:txBody>
          <a:bodyPr/>
          <a:lstStyle/>
          <a:p>
            <a:r>
              <a:rPr lang="en-GB" dirty="0">
                <a:latin typeface="Avenir Book" panose="02000503020000020003" pitchFamily="2" charset="0"/>
              </a:rPr>
              <a:t>Case Study 1: Mr D</a:t>
            </a:r>
          </a:p>
        </p:txBody>
      </p:sp>
      <p:sp>
        <p:nvSpPr>
          <p:cNvPr id="3" name="Content Placeholder 2">
            <a:extLst>
              <a:ext uri="{FF2B5EF4-FFF2-40B4-BE49-F238E27FC236}">
                <a16:creationId xmlns:a16="http://schemas.microsoft.com/office/drawing/2014/main" id="{AE195365-034D-367E-2C57-BDBC952602C0}"/>
              </a:ext>
            </a:extLst>
          </p:cNvPr>
          <p:cNvSpPr>
            <a:spLocks noGrp="1"/>
          </p:cNvSpPr>
          <p:nvPr>
            <p:ph idx="1"/>
          </p:nvPr>
        </p:nvSpPr>
        <p:spPr>
          <a:xfrm>
            <a:off x="539552" y="1484783"/>
            <a:ext cx="7794000" cy="4968553"/>
          </a:xfrm>
        </p:spPr>
        <p:txBody>
          <a:bodyPr/>
          <a:lstStyle/>
          <a:p>
            <a:r>
              <a:rPr lang="en-GB" dirty="0">
                <a:solidFill>
                  <a:schemeClr val="accent1">
                    <a:lumMod val="60000"/>
                    <a:lumOff val="40000"/>
                  </a:schemeClr>
                </a:solidFill>
                <a:latin typeface="Avenir Book" panose="02000503020000020003" pitchFamily="2" charset="0"/>
              </a:rPr>
              <a:t>Recommended additional training for self-neglect:</a:t>
            </a:r>
          </a:p>
          <a:p>
            <a:endParaRPr lang="en-GB" dirty="0">
              <a:latin typeface="Avenir Book" panose="02000503020000020003" pitchFamily="2" charset="0"/>
            </a:endParaRPr>
          </a:p>
          <a:p>
            <a:r>
              <a:rPr lang="en-GB" dirty="0">
                <a:latin typeface="Avenir Book" panose="02000503020000020003" pitchFamily="2" charset="0"/>
              </a:rPr>
              <a:t>Webinar: self-neglect</a:t>
            </a:r>
          </a:p>
          <a:p>
            <a:r>
              <a:rPr lang="en-GB" u="sng" dirty="0">
                <a:latin typeface="Avenir Book" panose="02000503020000020003" pitchFamily="2" charset="0"/>
                <a:hlinkClick r:id="rId2"/>
              </a:rPr>
              <a:t>South Glos SAB: </a:t>
            </a:r>
            <a:r>
              <a:rPr lang="en-GB" dirty="0">
                <a:latin typeface="Avenir Book" panose="02000503020000020003" pitchFamily="2" charset="0"/>
                <a:hlinkClick r:id="rId2"/>
              </a:rPr>
              <a:t>Bitesize Self Neglect</a:t>
            </a:r>
            <a:endParaRPr lang="en-GB" dirty="0">
              <a:latin typeface="Avenir Book" panose="02000503020000020003" pitchFamily="2" charset="0"/>
            </a:endParaRPr>
          </a:p>
          <a:p>
            <a:endParaRPr lang="en-GB" dirty="0">
              <a:latin typeface="Avenir Book" panose="02000503020000020003" pitchFamily="2" charset="0"/>
            </a:endParaRPr>
          </a:p>
          <a:p>
            <a:r>
              <a:rPr lang="en-GB" dirty="0">
                <a:latin typeface="Avenir Book" panose="02000503020000020003" pitchFamily="2" charset="0"/>
              </a:rPr>
              <a:t>Course: Motivational interviewing training </a:t>
            </a:r>
          </a:p>
          <a:p>
            <a:r>
              <a:rPr lang="en-GB" dirty="0">
                <a:latin typeface="Avenir Book" panose="02000503020000020003" pitchFamily="2" charset="0"/>
                <a:hlinkClick r:id="rId3"/>
              </a:rPr>
              <a:t>South Gloucestershire CPD Online</a:t>
            </a:r>
            <a:endParaRPr lang="en-GB" dirty="0">
              <a:latin typeface="Avenir Book" panose="02000503020000020003" pitchFamily="2" charset="0"/>
            </a:endParaRPr>
          </a:p>
          <a:p>
            <a:endParaRPr lang="en-GB" dirty="0">
              <a:latin typeface="Avenir Book" panose="02000503020000020003" pitchFamily="2" charset="0"/>
            </a:endParaRPr>
          </a:p>
          <a:p>
            <a:r>
              <a:rPr lang="en-GB" dirty="0">
                <a:latin typeface="Avenir Book" panose="02000503020000020003" pitchFamily="2" charset="0"/>
              </a:rPr>
              <a:t>South </a:t>
            </a:r>
            <a:r>
              <a:rPr lang="en-GB" dirty="0" err="1">
                <a:latin typeface="Avenir Book" panose="02000503020000020003" pitchFamily="2" charset="0"/>
              </a:rPr>
              <a:t>Glos</a:t>
            </a:r>
            <a:r>
              <a:rPr lang="en-GB" dirty="0">
                <a:latin typeface="Avenir Book" panose="02000503020000020003" pitchFamily="2" charset="0"/>
              </a:rPr>
              <a:t> SAB self neglect toolkit</a:t>
            </a:r>
          </a:p>
          <a:p>
            <a:r>
              <a:rPr lang="en-GB" dirty="0">
                <a:latin typeface="Avenir Book" panose="02000503020000020003" pitchFamily="2" charset="0"/>
                <a:hlinkClick r:id="rId4"/>
              </a:rPr>
              <a:t>Toolkit / Guidance document</a:t>
            </a:r>
            <a:endParaRPr lang="en-GB" dirty="0">
              <a:latin typeface="Avenir Book" panose="02000503020000020003" pitchFamily="2" charset="0"/>
            </a:endParaRPr>
          </a:p>
        </p:txBody>
      </p:sp>
    </p:spTree>
    <p:extLst>
      <p:ext uri="{BB962C8B-B14F-4D97-AF65-F5344CB8AC3E}">
        <p14:creationId xmlns:p14="http://schemas.microsoft.com/office/powerpoint/2010/main" val="53522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BBF9A-768F-F466-69E2-2B64CE08A830}"/>
              </a:ext>
            </a:extLst>
          </p:cNvPr>
          <p:cNvSpPr>
            <a:spLocks noGrp="1"/>
          </p:cNvSpPr>
          <p:nvPr>
            <p:ph type="title"/>
          </p:nvPr>
        </p:nvSpPr>
        <p:spPr>
          <a:xfrm>
            <a:off x="467544" y="404664"/>
            <a:ext cx="7794000" cy="553998"/>
          </a:xfrm>
        </p:spPr>
        <p:txBody>
          <a:bodyPr/>
          <a:lstStyle/>
          <a:p>
            <a:r>
              <a:rPr lang="en-GB" sz="2000" dirty="0">
                <a:latin typeface="Avenir Book" panose="02000503020000020003" pitchFamily="2" charset="0"/>
              </a:rPr>
              <a:t>⭐️ </a:t>
            </a:r>
            <a:r>
              <a:rPr lang="en-GB" dirty="0">
                <a:latin typeface="Avenir Book" panose="02000503020000020003" pitchFamily="2" charset="0"/>
              </a:rPr>
              <a:t>Hot Topics: Self neglect</a:t>
            </a:r>
          </a:p>
        </p:txBody>
      </p:sp>
      <p:sp>
        <p:nvSpPr>
          <p:cNvPr id="3" name="Content Placeholder 2">
            <a:extLst>
              <a:ext uri="{FF2B5EF4-FFF2-40B4-BE49-F238E27FC236}">
                <a16:creationId xmlns:a16="http://schemas.microsoft.com/office/drawing/2014/main" id="{C12BB221-0BA6-911D-39B6-CD0BC91E3F92}"/>
              </a:ext>
            </a:extLst>
          </p:cNvPr>
          <p:cNvSpPr>
            <a:spLocks noGrp="1"/>
          </p:cNvSpPr>
          <p:nvPr>
            <p:ph idx="1"/>
          </p:nvPr>
        </p:nvSpPr>
        <p:spPr>
          <a:xfrm>
            <a:off x="467544" y="1102678"/>
            <a:ext cx="8136904" cy="5494674"/>
          </a:xfrm>
        </p:spPr>
        <p:txBody>
          <a:bodyPr/>
          <a:lstStyle/>
          <a:p>
            <a:r>
              <a:rPr lang="en-GB" sz="1800" b="1" dirty="0">
                <a:solidFill>
                  <a:schemeClr val="accent2">
                    <a:lumMod val="75000"/>
                  </a:schemeClr>
                </a:solidFill>
                <a:latin typeface="Avenir Book" panose="02000503020000020003" pitchFamily="2" charset="0"/>
              </a:rPr>
              <a:t>Types of self-neglect: </a:t>
            </a:r>
          </a:p>
          <a:p>
            <a:r>
              <a:rPr lang="en-GB" sz="1800" dirty="0">
                <a:latin typeface="Avenir Book" panose="02000503020000020003" pitchFamily="2" charset="0"/>
              </a:rPr>
              <a:t>• lack of self-care to an extent that it threatens personal health and safety </a:t>
            </a:r>
          </a:p>
          <a:p>
            <a:r>
              <a:rPr lang="en-GB" sz="1800" dirty="0">
                <a:latin typeface="Avenir Book" panose="02000503020000020003" pitchFamily="2" charset="0"/>
              </a:rPr>
              <a:t>• neglecting to care for one’s personal hygiene, health or surroundings </a:t>
            </a:r>
          </a:p>
          <a:p>
            <a:r>
              <a:rPr lang="en-GB" sz="1800" dirty="0">
                <a:latin typeface="Avenir Book" panose="02000503020000020003" pitchFamily="2" charset="0"/>
              </a:rPr>
              <a:t>• inability to avoid self-harm </a:t>
            </a:r>
          </a:p>
          <a:p>
            <a:r>
              <a:rPr lang="en-GB" sz="1800" dirty="0">
                <a:latin typeface="Avenir Book" panose="02000503020000020003" pitchFamily="2" charset="0"/>
              </a:rPr>
              <a:t>• failure to seek help or access services to meet health and social care needs </a:t>
            </a:r>
          </a:p>
          <a:p>
            <a:r>
              <a:rPr lang="en-GB" sz="1800" dirty="0">
                <a:latin typeface="Avenir Book" panose="02000503020000020003" pitchFamily="2" charset="0"/>
              </a:rPr>
              <a:t>• inability or unwillingness to manage one’s personal affairs.</a:t>
            </a:r>
          </a:p>
          <a:p>
            <a:endParaRPr lang="en-GB" sz="1800" dirty="0">
              <a:latin typeface="Avenir Book" panose="02000503020000020003" pitchFamily="2" charset="0"/>
            </a:endParaRPr>
          </a:p>
          <a:p>
            <a:r>
              <a:rPr lang="en-GB" sz="1800" b="1" dirty="0">
                <a:solidFill>
                  <a:schemeClr val="accent2">
                    <a:lumMod val="75000"/>
                  </a:schemeClr>
                </a:solidFill>
                <a:latin typeface="Avenir Book" panose="02000503020000020003" pitchFamily="2" charset="0"/>
              </a:rPr>
              <a:t>Indicators of self-neglect: </a:t>
            </a:r>
          </a:p>
          <a:p>
            <a:r>
              <a:rPr lang="en-GB" sz="1800" dirty="0">
                <a:latin typeface="Avenir Book" panose="02000503020000020003" pitchFamily="2" charset="0"/>
              </a:rPr>
              <a:t>• very poor personal hygiene </a:t>
            </a:r>
          </a:p>
          <a:p>
            <a:r>
              <a:rPr lang="en-GB" sz="1800" dirty="0">
                <a:latin typeface="Avenir Book" panose="02000503020000020003" pitchFamily="2" charset="0"/>
              </a:rPr>
              <a:t>• unkempt appearance </a:t>
            </a:r>
          </a:p>
          <a:p>
            <a:r>
              <a:rPr lang="en-GB" sz="1800" dirty="0">
                <a:latin typeface="Avenir Book" panose="02000503020000020003" pitchFamily="2" charset="0"/>
              </a:rPr>
              <a:t>• lack of essential food, clothing or shelter </a:t>
            </a:r>
          </a:p>
          <a:p>
            <a:r>
              <a:rPr lang="en-GB" sz="1800" dirty="0">
                <a:latin typeface="Avenir Book" panose="02000503020000020003" pitchFamily="2" charset="0"/>
              </a:rPr>
              <a:t>• malnutrition and/ or dehydration </a:t>
            </a:r>
          </a:p>
          <a:p>
            <a:r>
              <a:rPr lang="en-GB" sz="1800" dirty="0">
                <a:latin typeface="Avenir Book" panose="02000503020000020003" pitchFamily="2" charset="0"/>
              </a:rPr>
              <a:t>• living in squalid or unsanitary conditions </a:t>
            </a:r>
          </a:p>
          <a:p>
            <a:r>
              <a:rPr lang="en-GB" sz="1800" dirty="0">
                <a:latin typeface="Avenir Book" panose="02000503020000020003" pitchFamily="2" charset="0"/>
              </a:rPr>
              <a:t>• neglecting household maintenance </a:t>
            </a:r>
          </a:p>
          <a:p>
            <a:r>
              <a:rPr lang="en-GB" sz="1800" dirty="0">
                <a:latin typeface="Avenir Book" panose="02000503020000020003" pitchFamily="2" charset="0"/>
              </a:rPr>
              <a:t>• hoarding </a:t>
            </a:r>
          </a:p>
          <a:p>
            <a:r>
              <a:rPr lang="en-GB" sz="1800" dirty="0">
                <a:latin typeface="Avenir Book" panose="02000503020000020003" pitchFamily="2" charset="0"/>
              </a:rPr>
              <a:t>• collecting a large number of animals in inappropriate conditions </a:t>
            </a:r>
          </a:p>
          <a:p>
            <a:r>
              <a:rPr lang="en-GB" sz="1800" dirty="0">
                <a:latin typeface="Avenir Book" panose="02000503020000020003" pitchFamily="2" charset="0"/>
              </a:rPr>
              <a:t>• non-compliance with health or care services </a:t>
            </a:r>
          </a:p>
          <a:p>
            <a:r>
              <a:rPr lang="en-GB" sz="1800" dirty="0">
                <a:latin typeface="Avenir Book" panose="02000503020000020003" pitchFamily="2" charset="0"/>
              </a:rPr>
              <a:t>• inability or unwillingness to take medication or treat illness or injury</a:t>
            </a:r>
          </a:p>
          <a:p>
            <a:endParaRPr lang="en-GB" sz="1600" dirty="0">
              <a:latin typeface="Avenir Book" panose="02000503020000020003" pitchFamily="2" charset="0"/>
            </a:endParaRPr>
          </a:p>
          <a:p>
            <a:r>
              <a:rPr lang="en-GB" sz="1600" dirty="0">
                <a:latin typeface="Avenir Book" panose="02000503020000020003" pitchFamily="2" charset="0"/>
              </a:rPr>
              <a:t>Links:	</a:t>
            </a:r>
            <a:r>
              <a:rPr lang="en-GB" sz="1600" dirty="0">
                <a:solidFill>
                  <a:schemeClr val="accent5">
                    <a:lumMod val="75000"/>
                  </a:schemeClr>
                </a:solidFill>
                <a:latin typeface="Avenir Book" panose="02000503020000020003" pitchFamily="2" charset="0"/>
                <a:hlinkClick r:id="rId2">
                  <a:extLst>
                    <a:ext uri="{A12FA001-AC4F-418D-AE19-62706E023703}">
                      <ahyp:hlinkClr xmlns:ahyp="http://schemas.microsoft.com/office/drawing/2018/hyperlinkcolor" val="tx"/>
                    </a:ext>
                  </a:extLst>
                </a:hlinkClick>
              </a:rPr>
              <a:t>Bristol</a:t>
            </a:r>
            <a:r>
              <a:rPr lang="en-GB" sz="1600" dirty="0">
                <a:solidFill>
                  <a:schemeClr val="accent5">
                    <a:lumMod val="75000"/>
                  </a:schemeClr>
                </a:solidFill>
                <a:latin typeface="Avenir Book" panose="02000503020000020003" pitchFamily="2" charset="0"/>
              </a:rPr>
              <a:t>	</a:t>
            </a:r>
            <a:r>
              <a:rPr lang="en-GB" sz="1600" dirty="0">
                <a:solidFill>
                  <a:schemeClr val="accent5">
                    <a:lumMod val="75000"/>
                  </a:schemeClr>
                </a:solidFill>
                <a:latin typeface="Avenir Book" panose="02000503020000020003" pitchFamily="2" charset="0"/>
                <a:hlinkClick r:id="rId3">
                  <a:extLst>
                    <a:ext uri="{A12FA001-AC4F-418D-AE19-62706E023703}">
                      <ahyp:hlinkClr xmlns:ahyp="http://schemas.microsoft.com/office/drawing/2018/hyperlinkcolor" val="tx"/>
                    </a:ext>
                  </a:extLst>
                </a:hlinkClick>
              </a:rPr>
              <a:t>South </a:t>
            </a:r>
            <a:r>
              <a:rPr lang="en-GB" sz="1600" dirty="0" err="1">
                <a:solidFill>
                  <a:schemeClr val="accent5">
                    <a:lumMod val="75000"/>
                  </a:schemeClr>
                </a:solidFill>
                <a:latin typeface="Avenir Book" panose="02000503020000020003" pitchFamily="2" charset="0"/>
                <a:hlinkClick r:id="rId3">
                  <a:extLst>
                    <a:ext uri="{A12FA001-AC4F-418D-AE19-62706E023703}">
                      <ahyp:hlinkClr xmlns:ahyp="http://schemas.microsoft.com/office/drawing/2018/hyperlinkcolor" val="tx"/>
                    </a:ext>
                  </a:extLst>
                </a:hlinkClick>
              </a:rPr>
              <a:t>Glos</a:t>
            </a:r>
            <a:r>
              <a:rPr lang="en-GB" sz="1600" dirty="0">
                <a:solidFill>
                  <a:schemeClr val="accent5">
                    <a:lumMod val="75000"/>
                  </a:schemeClr>
                </a:solidFill>
                <a:latin typeface="Avenir Book" panose="02000503020000020003" pitchFamily="2" charset="0"/>
              </a:rPr>
              <a:t>	</a:t>
            </a:r>
            <a:r>
              <a:rPr lang="en-GB" sz="1600" dirty="0">
                <a:solidFill>
                  <a:schemeClr val="accent5">
                    <a:lumMod val="75000"/>
                  </a:schemeClr>
                </a:solidFill>
                <a:latin typeface="Avenir Book" panose="02000503020000020003" pitchFamily="2" charset="0"/>
                <a:hlinkClick r:id="rId4">
                  <a:extLst>
                    <a:ext uri="{A12FA001-AC4F-418D-AE19-62706E023703}">
                      <ahyp:hlinkClr xmlns:ahyp="http://schemas.microsoft.com/office/drawing/2018/hyperlinkcolor" val="tx"/>
                    </a:ext>
                  </a:extLst>
                </a:hlinkClick>
              </a:rPr>
              <a:t>North </a:t>
            </a:r>
            <a:r>
              <a:rPr lang="en-GB" sz="1600" dirty="0" err="1">
                <a:solidFill>
                  <a:schemeClr val="accent5">
                    <a:lumMod val="75000"/>
                  </a:schemeClr>
                </a:solidFill>
                <a:latin typeface="Avenir Book" panose="02000503020000020003" pitchFamily="2" charset="0"/>
                <a:hlinkClick r:id="rId4">
                  <a:extLst>
                    <a:ext uri="{A12FA001-AC4F-418D-AE19-62706E023703}">
                      <ahyp:hlinkClr xmlns:ahyp="http://schemas.microsoft.com/office/drawing/2018/hyperlinkcolor" val="tx"/>
                    </a:ext>
                  </a:extLst>
                </a:hlinkClick>
              </a:rPr>
              <a:t>Som</a:t>
            </a:r>
            <a:endParaRPr lang="en-GB" sz="1600" dirty="0">
              <a:solidFill>
                <a:schemeClr val="accent5">
                  <a:lumMod val="75000"/>
                </a:schemeClr>
              </a:solidFill>
              <a:latin typeface="Avenir Book" panose="02000503020000020003" pitchFamily="2" charset="0"/>
            </a:endParaRPr>
          </a:p>
        </p:txBody>
      </p:sp>
    </p:spTree>
    <p:extLst>
      <p:ext uri="{BB962C8B-B14F-4D97-AF65-F5344CB8AC3E}">
        <p14:creationId xmlns:p14="http://schemas.microsoft.com/office/powerpoint/2010/main" val="1979988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40000" y="3619624"/>
            <a:ext cx="7794000" cy="1154162"/>
          </a:xfrm>
        </p:spPr>
        <p:txBody>
          <a:bodyPr/>
          <a:lstStyle/>
          <a:p>
            <a:r>
              <a:rPr lang="en-GB" dirty="0">
                <a:latin typeface="Avenir Book" panose="02000503020000020003" pitchFamily="2" charset="0"/>
              </a:rPr>
              <a:t>What Happened?</a:t>
            </a:r>
          </a:p>
          <a:p>
            <a:r>
              <a:rPr lang="en-GB" dirty="0">
                <a:latin typeface="Avenir Book" panose="02000503020000020003" pitchFamily="2" charset="0"/>
              </a:rPr>
              <a:t>What is the learning?</a:t>
            </a:r>
          </a:p>
          <a:p>
            <a:r>
              <a:rPr lang="en-GB" dirty="0">
                <a:latin typeface="Avenir Book" panose="02000503020000020003" pitchFamily="2" charset="0"/>
              </a:rPr>
              <a:t>What does this mean for Primary Care?</a:t>
            </a:r>
          </a:p>
        </p:txBody>
      </p:sp>
      <p:sp>
        <p:nvSpPr>
          <p:cNvPr id="3" name="Title 2"/>
          <p:cNvSpPr>
            <a:spLocks noGrp="1"/>
          </p:cNvSpPr>
          <p:nvPr>
            <p:ph type="title"/>
          </p:nvPr>
        </p:nvSpPr>
        <p:spPr>
          <a:xfrm>
            <a:off x="540000" y="1957726"/>
            <a:ext cx="7794000" cy="789447"/>
          </a:xfrm>
        </p:spPr>
        <p:txBody>
          <a:bodyPr/>
          <a:lstStyle/>
          <a:p>
            <a:r>
              <a:rPr lang="en-GB" sz="5400" dirty="0">
                <a:latin typeface="Avenir Book" panose="02000503020000020003" pitchFamily="2" charset="0"/>
              </a:rPr>
              <a:t>Case Study 2: Holly</a:t>
            </a:r>
          </a:p>
        </p:txBody>
      </p:sp>
    </p:spTree>
    <p:extLst>
      <p:ext uri="{BB962C8B-B14F-4D97-AF65-F5344CB8AC3E}">
        <p14:creationId xmlns:p14="http://schemas.microsoft.com/office/powerpoint/2010/main" val="2299934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8D508-96DC-B535-C58D-63A284225899}"/>
              </a:ext>
            </a:extLst>
          </p:cNvPr>
          <p:cNvSpPr>
            <a:spLocks noGrp="1"/>
          </p:cNvSpPr>
          <p:nvPr>
            <p:ph type="title"/>
          </p:nvPr>
        </p:nvSpPr>
        <p:spPr/>
        <p:txBody>
          <a:bodyPr/>
          <a:lstStyle/>
          <a:p>
            <a:r>
              <a:rPr lang="en-GB" dirty="0">
                <a:latin typeface="Avenir Book" panose="02000503020000020003" pitchFamily="2" charset="0"/>
              </a:rPr>
              <a:t>Case Study 2: Holly</a:t>
            </a:r>
          </a:p>
        </p:txBody>
      </p:sp>
      <p:sp>
        <p:nvSpPr>
          <p:cNvPr id="4" name="Content Placeholder 3">
            <a:extLst>
              <a:ext uri="{FF2B5EF4-FFF2-40B4-BE49-F238E27FC236}">
                <a16:creationId xmlns:a16="http://schemas.microsoft.com/office/drawing/2014/main" id="{1CD0188F-ABFD-E28A-4F15-7FD4D8828D1D}"/>
              </a:ext>
            </a:extLst>
          </p:cNvPr>
          <p:cNvSpPr>
            <a:spLocks noGrp="1"/>
          </p:cNvSpPr>
          <p:nvPr>
            <p:ph idx="1"/>
          </p:nvPr>
        </p:nvSpPr>
        <p:spPr/>
        <p:txBody>
          <a:bodyPr/>
          <a:lstStyle/>
          <a:p>
            <a:r>
              <a:rPr lang="en-GB" sz="1800" b="1" dirty="0">
                <a:solidFill>
                  <a:schemeClr val="accent2">
                    <a:lumMod val="75000"/>
                  </a:schemeClr>
                </a:solidFill>
                <a:latin typeface="Avenir Book" panose="02000503020000020003" pitchFamily="2" charset="0"/>
              </a:rPr>
              <a:t>What Happened? </a:t>
            </a:r>
          </a:p>
          <a:p>
            <a:endParaRPr lang="en-GB" sz="1800" dirty="0">
              <a:latin typeface="Avenir Book" panose="02000503020000020003" pitchFamily="2" charset="0"/>
            </a:endParaRPr>
          </a:p>
          <a:p>
            <a:r>
              <a:rPr lang="en-GB" sz="1800" dirty="0">
                <a:latin typeface="Avenir Book" panose="02000503020000020003" pitchFamily="2" charset="0"/>
              </a:rPr>
              <a:t>The Safeguarding Adults Review (SAR) Sub group received a referral for Holly, a lady in her late 50s who had died by suicide. </a:t>
            </a:r>
          </a:p>
          <a:p>
            <a:r>
              <a:rPr lang="en-GB" sz="1800" dirty="0">
                <a:latin typeface="Avenir Book" panose="02000503020000020003" pitchFamily="2" charset="0"/>
              </a:rPr>
              <a:t>The group reviewed records from the organisations who had worked with Holly and although there was some learning identified this did not meet the criteria for a SAR under the Care Act, however the Independent Chair of the Safeguarding Adults Board agreed with the SAR sub group that there should be a discretionary SAR – to help share the learning. </a:t>
            </a:r>
          </a:p>
          <a:p>
            <a:r>
              <a:rPr lang="en-GB" sz="1800" dirty="0">
                <a:latin typeface="Avenir Book" panose="02000503020000020003" pitchFamily="2" charset="0"/>
              </a:rPr>
              <a:t>A practitioner event took place in October 2021. </a:t>
            </a:r>
          </a:p>
        </p:txBody>
      </p:sp>
    </p:spTree>
    <p:extLst>
      <p:ext uri="{BB962C8B-B14F-4D97-AF65-F5344CB8AC3E}">
        <p14:creationId xmlns:p14="http://schemas.microsoft.com/office/powerpoint/2010/main" val="169007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798FC-9E08-358F-90D9-10FCB5CDEAD7}"/>
              </a:ext>
            </a:extLst>
          </p:cNvPr>
          <p:cNvSpPr>
            <a:spLocks noGrp="1"/>
          </p:cNvSpPr>
          <p:nvPr>
            <p:ph type="title"/>
          </p:nvPr>
        </p:nvSpPr>
        <p:spPr/>
        <p:txBody>
          <a:bodyPr/>
          <a:lstStyle/>
          <a:p>
            <a:r>
              <a:rPr lang="en-GB" dirty="0">
                <a:latin typeface="Avenir Book" panose="02000503020000020003" pitchFamily="2" charset="0"/>
              </a:rPr>
              <a:t>Case Study 2: Holly</a:t>
            </a:r>
          </a:p>
        </p:txBody>
      </p:sp>
      <p:sp>
        <p:nvSpPr>
          <p:cNvPr id="3" name="Content Placeholder 2">
            <a:extLst>
              <a:ext uri="{FF2B5EF4-FFF2-40B4-BE49-F238E27FC236}">
                <a16:creationId xmlns:a16="http://schemas.microsoft.com/office/drawing/2014/main" id="{C9428C1A-D337-3F61-1370-EA39E60E3474}"/>
              </a:ext>
            </a:extLst>
          </p:cNvPr>
          <p:cNvSpPr>
            <a:spLocks noGrp="1"/>
          </p:cNvSpPr>
          <p:nvPr>
            <p:ph idx="1"/>
          </p:nvPr>
        </p:nvSpPr>
        <p:spPr>
          <a:xfrm>
            <a:off x="251520" y="1340768"/>
            <a:ext cx="8424936" cy="5328592"/>
          </a:xfrm>
        </p:spPr>
        <p:txBody>
          <a:bodyPr/>
          <a:lstStyle/>
          <a:p>
            <a:pPr lvl="1">
              <a:lnSpc>
                <a:spcPct val="150000"/>
              </a:lnSpc>
            </a:pPr>
            <a:r>
              <a:rPr lang="en-GB" b="1" dirty="0">
                <a:solidFill>
                  <a:srgbClr val="0070C0"/>
                </a:solidFill>
                <a:latin typeface="Avenir Book" panose="02000503020000020003" pitchFamily="2" charset="0"/>
              </a:rPr>
              <a:t>Key Learning Points </a:t>
            </a:r>
            <a:endParaRPr lang="en-GB" b="1" dirty="0">
              <a:latin typeface="Avenir Book" panose="02000503020000020003" pitchFamily="2" charset="0"/>
            </a:endParaRPr>
          </a:p>
          <a:p>
            <a:pPr marL="342900" indent="-342900">
              <a:buFont typeface="Arial" panose="020B0604020202020204" pitchFamily="34" charset="0"/>
              <a:buChar char="•"/>
            </a:pPr>
            <a:r>
              <a:rPr lang="en-GB" sz="1800" b="1" dirty="0">
                <a:latin typeface="Avenir Book" panose="02000503020000020003" pitchFamily="2" charset="0"/>
              </a:rPr>
              <a:t>Evidence that organisations kept consistent practitioners working with Holly to help build a relationship with her </a:t>
            </a:r>
            <a:r>
              <a:rPr lang="en-GB" sz="1800" dirty="0">
                <a:solidFill>
                  <a:schemeClr val="accent2">
                    <a:lumMod val="75000"/>
                  </a:schemeClr>
                </a:solidFill>
                <a:latin typeface="Avenir Book" panose="02000503020000020003" pitchFamily="2" charset="0"/>
              </a:rPr>
              <a:t>– how does your practice facilitate continuity of care for vulnerable adults identified as at risk? What coding/alerts are in the notes for appointments to be booked with named GP, etc? </a:t>
            </a:r>
          </a:p>
          <a:p>
            <a:pPr marL="342900" indent="-342900">
              <a:buFont typeface="Arial" panose="020B0604020202020204" pitchFamily="34" charset="0"/>
              <a:buChar char="•"/>
            </a:pPr>
            <a:endParaRPr lang="en-GB" sz="1800" dirty="0">
              <a:solidFill>
                <a:schemeClr val="accent2">
                  <a:lumMod val="75000"/>
                </a:schemeClr>
              </a:solidFill>
              <a:latin typeface="Avenir Book" panose="02000503020000020003" pitchFamily="2" charset="0"/>
            </a:endParaRPr>
          </a:p>
          <a:p>
            <a:pPr marL="342900" indent="-342900">
              <a:buFont typeface="Arial" panose="020B0604020202020204" pitchFamily="34" charset="0"/>
              <a:buChar char="•"/>
            </a:pPr>
            <a:r>
              <a:rPr lang="en-GB" sz="1800" b="1" dirty="0">
                <a:latin typeface="Avenir Book" panose="02000503020000020003" pitchFamily="2" charset="0"/>
              </a:rPr>
              <a:t>When Holly transitioned from hospital to home the mental health risk assessment was not updated or shared </a:t>
            </a:r>
            <a:r>
              <a:rPr lang="en-GB" sz="1800" dirty="0">
                <a:solidFill>
                  <a:schemeClr val="accent2">
                    <a:lumMod val="75000"/>
                  </a:schemeClr>
                </a:solidFill>
                <a:latin typeface="Avenir Book" panose="02000503020000020003" pitchFamily="2" charset="0"/>
              </a:rPr>
              <a:t>– how are discharge summaries and mental health plans being processed in the practice? How are these clinical updates being highlighted to clinicians where there is a vulnerable adult with escalating risks? </a:t>
            </a:r>
          </a:p>
          <a:p>
            <a:endParaRPr lang="en-GB" sz="1800" dirty="0">
              <a:solidFill>
                <a:schemeClr val="accent2">
                  <a:lumMod val="75000"/>
                </a:schemeClr>
              </a:solidFill>
              <a:latin typeface="Avenir Book" panose="02000503020000020003" pitchFamily="2" charset="0"/>
            </a:endParaRPr>
          </a:p>
          <a:p>
            <a:pPr marL="342900" indent="-342900">
              <a:buFont typeface="Arial" panose="020B0604020202020204" pitchFamily="34" charset="0"/>
              <a:buChar char="•"/>
            </a:pPr>
            <a:r>
              <a:rPr lang="en-GB" sz="1800" b="1" dirty="0">
                <a:latin typeface="Avenir Book" panose="02000503020000020003" pitchFamily="2" charset="0"/>
              </a:rPr>
              <a:t>Holly had told professionals she was worried about medication increasing her suicidal thoughts – make sure the adults voice is heard clearly and acted on</a:t>
            </a:r>
            <a:r>
              <a:rPr lang="en-GB" sz="1800" b="1" dirty="0">
                <a:solidFill>
                  <a:srgbClr val="FF0000"/>
                </a:solidFill>
                <a:latin typeface="Avenir Book" panose="02000503020000020003" pitchFamily="2" charset="0"/>
              </a:rPr>
              <a:t> </a:t>
            </a:r>
            <a:r>
              <a:rPr lang="en-GB" sz="1800" dirty="0">
                <a:solidFill>
                  <a:schemeClr val="accent2">
                    <a:lumMod val="75000"/>
                  </a:schemeClr>
                </a:solidFill>
                <a:latin typeface="Avenir Book" panose="02000503020000020003" pitchFamily="2" charset="0"/>
              </a:rPr>
              <a:t>– how are medication queries processed in your practice? What’s the mechanism for assessing this holistically, taking into account the wider concerns/impact for this patient, e.g. compliance and escalating risks/MH deterioration. </a:t>
            </a:r>
          </a:p>
          <a:p>
            <a:endParaRPr lang="en-GB" dirty="0">
              <a:solidFill>
                <a:srgbClr val="FF0000"/>
              </a:solidFill>
              <a:latin typeface="Avenir Book" panose="02000503020000020003" pitchFamily="2" charset="0"/>
            </a:endParaRPr>
          </a:p>
        </p:txBody>
      </p:sp>
    </p:spTree>
    <p:extLst>
      <p:ext uri="{BB962C8B-B14F-4D97-AF65-F5344CB8AC3E}">
        <p14:creationId xmlns:p14="http://schemas.microsoft.com/office/powerpoint/2010/main" val="3655704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999" y="518856"/>
            <a:ext cx="7794000" cy="553998"/>
          </a:xfrm>
        </p:spPr>
        <p:txBody>
          <a:bodyPr/>
          <a:lstStyle/>
          <a:p>
            <a:r>
              <a:rPr lang="en-GB" dirty="0">
                <a:latin typeface="Avenir Book" panose="02000503020000020003" pitchFamily="2" charset="0"/>
              </a:rPr>
              <a:t>Agenda for the Day</a:t>
            </a:r>
          </a:p>
        </p:txBody>
      </p:sp>
      <p:sp>
        <p:nvSpPr>
          <p:cNvPr id="3" name="Content Placeholder 2"/>
          <p:cNvSpPr>
            <a:spLocks noGrp="1"/>
          </p:cNvSpPr>
          <p:nvPr>
            <p:ph idx="1"/>
          </p:nvPr>
        </p:nvSpPr>
        <p:spPr>
          <a:xfrm>
            <a:off x="540000" y="1268760"/>
            <a:ext cx="7632399" cy="5184575"/>
          </a:xfrm>
        </p:spPr>
        <p:txBody>
          <a:bodyPr/>
          <a:lstStyle/>
          <a:p>
            <a:endParaRPr lang="en-GB" dirty="0">
              <a:latin typeface="Avenir Book" panose="02000503020000020003" pitchFamily="2" charset="0"/>
            </a:endParaRPr>
          </a:p>
          <a:p>
            <a:endParaRPr lang="en-GB" dirty="0">
              <a:latin typeface="Avenir Book" panose="02000503020000020003" pitchFamily="2" charset="0"/>
            </a:endParaRPr>
          </a:p>
          <a:p>
            <a:endParaRPr lang="en-GB" dirty="0">
              <a:latin typeface="Avenir Book" panose="02000503020000020003" pitchFamily="2" charset="0"/>
            </a:endParaRPr>
          </a:p>
          <a:p>
            <a:endParaRPr lang="en-GB" dirty="0"/>
          </a:p>
        </p:txBody>
      </p:sp>
      <p:graphicFrame>
        <p:nvGraphicFramePr>
          <p:cNvPr id="4" name="Table 4">
            <a:extLst>
              <a:ext uri="{FF2B5EF4-FFF2-40B4-BE49-F238E27FC236}">
                <a16:creationId xmlns:a16="http://schemas.microsoft.com/office/drawing/2014/main" id="{FC002076-EC06-9760-5020-1175577BC0F2}"/>
              </a:ext>
            </a:extLst>
          </p:cNvPr>
          <p:cNvGraphicFramePr>
            <a:graphicFrameLocks noGrp="1"/>
          </p:cNvGraphicFramePr>
          <p:nvPr>
            <p:extLst>
              <p:ext uri="{D42A27DB-BD31-4B8C-83A1-F6EECF244321}">
                <p14:modId xmlns:p14="http://schemas.microsoft.com/office/powerpoint/2010/main" val="3389764348"/>
              </p:ext>
            </p:extLst>
          </p:nvPr>
        </p:nvGraphicFramePr>
        <p:xfrm>
          <a:off x="539999" y="1226524"/>
          <a:ext cx="7632399" cy="5262341"/>
        </p:xfrm>
        <a:graphic>
          <a:graphicData uri="http://schemas.openxmlformats.org/drawingml/2006/table">
            <a:tbl>
              <a:tblPr firstRow="1" bandRow="1">
                <a:tableStyleId>{5C22544A-7EE6-4342-B048-85BDC9FD1C3A}</a:tableStyleId>
              </a:tblPr>
              <a:tblGrid>
                <a:gridCol w="2185526">
                  <a:extLst>
                    <a:ext uri="{9D8B030D-6E8A-4147-A177-3AD203B41FA5}">
                      <a16:colId xmlns:a16="http://schemas.microsoft.com/office/drawing/2014/main" val="1483978109"/>
                    </a:ext>
                  </a:extLst>
                </a:gridCol>
                <a:gridCol w="5446873">
                  <a:extLst>
                    <a:ext uri="{9D8B030D-6E8A-4147-A177-3AD203B41FA5}">
                      <a16:colId xmlns:a16="http://schemas.microsoft.com/office/drawing/2014/main" val="676694765"/>
                    </a:ext>
                  </a:extLst>
                </a:gridCol>
              </a:tblGrid>
              <a:tr h="394296">
                <a:tc>
                  <a:txBody>
                    <a:bodyPr/>
                    <a:lstStyle/>
                    <a:p>
                      <a:r>
                        <a:rPr lang="en-GB" dirty="0"/>
                        <a:t>Time</a:t>
                      </a:r>
                    </a:p>
                  </a:txBody>
                  <a:tcPr/>
                </a:tc>
                <a:tc>
                  <a:txBody>
                    <a:bodyPr/>
                    <a:lstStyle/>
                    <a:p>
                      <a:r>
                        <a:rPr lang="en-GB" dirty="0"/>
                        <a:t>Activity</a:t>
                      </a:r>
                    </a:p>
                  </a:txBody>
                  <a:tcPr/>
                </a:tc>
                <a:extLst>
                  <a:ext uri="{0D108BD9-81ED-4DB2-BD59-A6C34878D82A}">
                    <a16:rowId xmlns:a16="http://schemas.microsoft.com/office/drawing/2014/main" val="3423670221"/>
                  </a:ext>
                </a:extLst>
              </a:tr>
              <a:tr h="228547">
                <a:tc>
                  <a:txBody>
                    <a:bodyPr/>
                    <a:lstStyle/>
                    <a:p>
                      <a:r>
                        <a:rPr lang="en-GB" dirty="0"/>
                        <a:t>10 mins</a:t>
                      </a:r>
                    </a:p>
                  </a:txBody>
                  <a:tcPr/>
                </a:tc>
                <a:tc>
                  <a:txBody>
                    <a:bodyPr/>
                    <a:lstStyle/>
                    <a:p>
                      <a:r>
                        <a:rPr lang="en-GB" dirty="0"/>
                        <a:t>Introductions, Housekeeping, Aims &amp; objectives</a:t>
                      </a:r>
                    </a:p>
                  </a:txBody>
                  <a:tcPr/>
                </a:tc>
                <a:extLst>
                  <a:ext uri="{0D108BD9-81ED-4DB2-BD59-A6C34878D82A}">
                    <a16:rowId xmlns:a16="http://schemas.microsoft.com/office/drawing/2014/main" val="4002775924"/>
                  </a:ext>
                </a:extLst>
              </a:tr>
              <a:tr h="1115014">
                <a:tc>
                  <a:txBody>
                    <a:bodyPr/>
                    <a:lstStyle/>
                    <a:p>
                      <a:r>
                        <a:rPr lang="en-GB" dirty="0"/>
                        <a:t>40 mins</a:t>
                      </a:r>
                    </a:p>
                  </a:txBody>
                  <a:tcPr/>
                </a:tc>
                <a:tc>
                  <a:txBody>
                    <a:bodyPr/>
                    <a:lstStyle/>
                    <a:p>
                      <a:r>
                        <a:rPr lang="en-GB" dirty="0"/>
                        <a:t>Adult Safeguarding in Primary Care</a:t>
                      </a:r>
                    </a:p>
                    <a:p>
                      <a:r>
                        <a:rPr lang="en-GB" sz="1400" dirty="0">
                          <a:solidFill>
                            <a:schemeClr val="accent3">
                              <a:lumMod val="60000"/>
                              <a:lumOff val="40000"/>
                            </a:schemeClr>
                          </a:solidFill>
                        </a:rPr>
                        <a:t> Safeguarding Principles</a:t>
                      </a:r>
                    </a:p>
                    <a:p>
                      <a:r>
                        <a:rPr lang="en-GB" sz="1400" dirty="0">
                          <a:solidFill>
                            <a:schemeClr val="accent3">
                              <a:lumMod val="60000"/>
                              <a:lumOff val="40000"/>
                            </a:schemeClr>
                          </a:solidFill>
                        </a:rPr>
                        <a:t>  DA, MARAC, DRIVE, DAPP</a:t>
                      </a:r>
                    </a:p>
                    <a:p>
                      <a:r>
                        <a:rPr lang="en-GB" sz="1400" dirty="0">
                          <a:solidFill>
                            <a:schemeClr val="accent3">
                              <a:lumMod val="60000"/>
                              <a:lumOff val="40000"/>
                            </a:schemeClr>
                          </a:solidFill>
                        </a:rPr>
                        <a:t>   PREVENT</a:t>
                      </a:r>
                      <a:br>
                        <a:rPr lang="en-GB" sz="1400" dirty="0">
                          <a:solidFill>
                            <a:schemeClr val="accent3">
                              <a:lumMod val="60000"/>
                              <a:lumOff val="40000"/>
                            </a:schemeClr>
                          </a:solidFill>
                        </a:rPr>
                      </a:br>
                      <a:r>
                        <a:rPr lang="en-GB" sz="1400" dirty="0">
                          <a:solidFill>
                            <a:schemeClr val="accent3">
                              <a:lumMod val="60000"/>
                              <a:lumOff val="40000"/>
                            </a:schemeClr>
                          </a:solidFill>
                        </a:rPr>
                        <a:t>   Care Act &amp; Safeguarding Adult Boards</a:t>
                      </a:r>
                    </a:p>
                    <a:p>
                      <a:r>
                        <a:rPr lang="en-GB" sz="1400" dirty="0">
                          <a:solidFill>
                            <a:schemeClr val="accent3">
                              <a:lumMod val="60000"/>
                              <a:lumOff val="40000"/>
                            </a:schemeClr>
                          </a:solidFill>
                        </a:rPr>
                        <a:t>   MCA 2005</a:t>
                      </a:r>
                    </a:p>
                    <a:p>
                      <a:r>
                        <a:rPr lang="en-GB" sz="1400" dirty="0">
                          <a:solidFill>
                            <a:schemeClr val="accent3">
                              <a:lumMod val="60000"/>
                              <a:lumOff val="40000"/>
                            </a:schemeClr>
                          </a:solidFill>
                        </a:rPr>
                        <a:t>  Capacity &amp; Best interests &amp; IMCA</a:t>
                      </a:r>
                    </a:p>
                  </a:txBody>
                  <a:tcPr/>
                </a:tc>
                <a:extLst>
                  <a:ext uri="{0D108BD9-81ED-4DB2-BD59-A6C34878D82A}">
                    <a16:rowId xmlns:a16="http://schemas.microsoft.com/office/drawing/2014/main" val="3302777829"/>
                  </a:ext>
                </a:extLst>
              </a:tr>
              <a:tr h="258843">
                <a:tc>
                  <a:txBody>
                    <a:bodyPr/>
                    <a:lstStyle/>
                    <a:p>
                      <a:r>
                        <a:rPr lang="en-GB" dirty="0"/>
                        <a:t>10 mins</a:t>
                      </a:r>
                    </a:p>
                  </a:txBody>
                  <a:tcPr/>
                </a:tc>
                <a:tc>
                  <a:txBody>
                    <a:bodyPr/>
                    <a:lstStyle/>
                    <a:p>
                      <a:r>
                        <a:rPr lang="en-GB" dirty="0"/>
                        <a:t>Safeguarding Adult Reviews (SARs)</a:t>
                      </a:r>
                    </a:p>
                  </a:txBody>
                  <a:tcPr/>
                </a:tc>
                <a:extLst>
                  <a:ext uri="{0D108BD9-81ED-4DB2-BD59-A6C34878D82A}">
                    <a16:rowId xmlns:a16="http://schemas.microsoft.com/office/drawing/2014/main" val="524334246"/>
                  </a:ext>
                </a:extLst>
              </a:tr>
              <a:tr h="253123">
                <a:tc>
                  <a:txBody>
                    <a:bodyPr/>
                    <a:lstStyle/>
                    <a:p>
                      <a:r>
                        <a:rPr lang="en-GB" dirty="0"/>
                        <a:t>10 mins</a:t>
                      </a:r>
                    </a:p>
                  </a:txBody>
                  <a:tcPr/>
                </a:tc>
                <a:tc>
                  <a:txBody>
                    <a:bodyPr/>
                    <a:lstStyle/>
                    <a:p>
                      <a:r>
                        <a:rPr lang="en-GB" dirty="0">
                          <a:solidFill>
                            <a:schemeClr val="accent2"/>
                          </a:solidFill>
                        </a:rPr>
                        <a:t>Tea break</a:t>
                      </a:r>
                    </a:p>
                  </a:txBody>
                  <a:tcPr/>
                </a:tc>
                <a:extLst>
                  <a:ext uri="{0D108BD9-81ED-4DB2-BD59-A6C34878D82A}">
                    <a16:rowId xmlns:a16="http://schemas.microsoft.com/office/drawing/2014/main" val="554609536"/>
                  </a:ext>
                </a:extLst>
              </a:tr>
              <a:tr h="1296443">
                <a:tc>
                  <a:txBody>
                    <a:bodyPr/>
                    <a:lstStyle/>
                    <a:p>
                      <a:r>
                        <a:rPr lang="en-GB" dirty="0"/>
                        <a:t>80 mins</a:t>
                      </a:r>
                    </a:p>
                  </a:txBody>
                  <a:tcPr/>
                </a:tc>
                <a:tc>
                  <a:txBody>
                    <a:bodyPr/>
                    <a:lstStyle/>
                    <a:p>
                      <a:r>
                        <a:rPr lang="en-GB" dirty="0"/>
                        <a:t>Case studies &amp; discussions</a:t>
                      </a:r>
                    </a:p>
                  </a:txBody>
                  <a:tcPr/>
                </a:tc>
                <a:extLst>
                  <a:ext uri="{0D108BD9-81ED-4DB2-BD59-A6C34878D82A}">
                    <a16:rowId xmlns:a16="http://schemas.microsoft.com/office/drawing/2014/main" val="2482177081"/>
                  </a:ext>
                </a:extLst>
              </a:tr>
              <a:tr h="213147">
                <a:tc>
                  <a:txBody>
                    <a:bodyPr/>
                    <a:lstStyle/>
                    <a:p>
                      <a:r>
                        <a:rPr lang="en-GB" dirty="0"/>
                        <a:t>10 mins</a:t>
                      </a:r>
                    </a:p>
                  </a:txBody>
                  <a:tcPr/>
                </a:tc>
                <a:tc>
                  <a:txBody>
                    <a:bodyPr/>
                    <a:lstStyle/>
                    <a:p>
                      <a:r>
                        <a:rPr lang="en-GB" dirty="0">
                          <a:solidFill>
                            <a:schemeClr val="accent2"/>
                          </a:solidFill>
                        </a:rPr>
                        <a:t>Tea break</a:t>
                      </a:r>
                    </a:p>
                  </a:txBody>
                  <a:tcPr/>
                </a:tc>
                <a:extLst>
                  <a:ext uri="{0D108BD9-81ED-4DB2-BD59-A6C34878D82A}">
                    <a16:rowId xmlns:a16="http://schemas.microsoft.com/office/drawing/2014/main" val="655589539"/>
                  </a:ext>
                </a:extLst>
              </a:tr>
              <a:tr h="462642">
                <a:tc>
                  <a:txBody>
                    <a:bodyPr/>
                    <a:lstStyle/>
                    <a:p>
                      <a:r>
                        <a:rPr lang="en-GB" dirty="0"/>
                        <a:t>20 mins</a:t>
                      </a:r>
                    </a:p>
                  </a:txBody>
                  <a:tcPr/>
                </a:tc>
                <a:tc>
                  <a:txBody>
                    <a:bodyPr/>
                    <a:lstStyle/>
                    <a:p>
                      <a:r>
                        <a:rPr lang="en-GB" dirty="0"/>
                        <a:t>Referrals, Policies, Storing information</a:t>
                      </a:r>
                    </a:p>
                  </a:txBody>
                  <a:tcPr/>
                </a:tc>
                <a:extLst>
                  <a:ext uri="{0D108BD9-81ED-4DB2-BD59-A6C34878D82A}">
                    <a16:rowId xmlns:a16="http://schemas.microsoft.com/office/drawing/2014/main" val="1942245401"/>
                  </a:ext>
                </a:extLst>
              </a:tr>
            </a:tbl>
          </a:graphicData>
        </a:graphic>
      </p:graphicFrame>
    </p:spTree>
    <p:extLst>
      <p:ext uri="{BB962C8B-B14F-4D97-AF65-F5344CB8AC3E}">
        <p14:creationId xmlns:p14="http://schemas.microsoft.com/office/powerpoint/2010/main" val="1790751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DA7F9-B9EE-B066-5F86-8C7C6A982D5C}"/>
              </a:ext>
            </a:extLst>
          </p:cNvPr>
          <p:cNvSpPr>
            <a:spLocks noGrp="1"/>
          </p:cNvSpPr>
          <p:nvPr>
            <p:ph type="title"/>
          </p:nvPr>
        </p:nvSpPr>
        <p:spPr>
          <a:xfrm>
            <a:off x="557080" y="476672"/>
            <a:ext cx="7794000" cy="553998"/>
          </a:xfrm>
        </p:spPr>
        <p:txBody>
          <a:bodyPr/>
          <a:lstStyle/>
          <a:p>
            <a:r>
              <a:rPr lang="en-GB" sz="2000" dirty="0">
                <a:latin typeface="Avenir Book" panose="02000503020000020003" pitchFamily="2" charset="0"/>
              </a:rPr>
              <a:t>⭐️ </a:t>
            </a:r>
            <a:r>
              <a:rPr lang="en-GB" dirty="0">
                <a:latin typeface="Avenir Book" panose="02000503020000020003" pitchFamily="2" charset="0"/>
              </a:rPr>
              <a:t>Hot Topics: Suicide Prevention</a:t>
            </a:r>
          </a:p>
        </p:txBody>
      </p:sp>
      <p:sp>
        <p:nvSpPr>
          <p:cNvPr id="3" name="Content Placeholder 2">
            <a:extLst>
              <a:ext uri="{FF2B5EF4-FFF2-40B4-BE49-F238E27FC236}">
                <a16:creationId xmlns:a16="http://schemas.microsoft.com/office/drawing/2014/main" id="{24FED6EF-16A5-2BFB-EC67-B16FEFFFA264}"/>
              </a:ext>
            </a:extLst>
          </p:cNvPr>
          <p:cNvSpPr>
            <a:spLocks noGrp="1"/>
          </p:cNvSpPr>
          <p:nvPr>
            <p:ph idx="1"/>
          </p:nvPr>
        </p:nvSpPr>
        <p:spPr>
          <a:xfrm>
            <a:off x="539552" y="1196752"/>
            <a:ext cx="7794000" cy="5389566"/>
          </a:xfrm>
        </p:spPr>
        <p:txBody>
          <a:bodyPr/>
          <a:lstStyle/>
          <a:p>
            <a:r>
              <a:rPr lang="en-GB" sz="1800" b="1" dirty="0">
                <a:solidFill>
                  <a:schemeClr val="accent2">
                    <a:lumMod val="75000"/>
                  </a:schemeClr>
                </a:solidFill>
                <a:latin typeface="Avenir Book" panose="02000503020000020003" pitchFamily="2" charset="0"/>
              </a:rPr>
              <a:t>Suicide prevention action plan</a:t>
            </a:r>
          </a:p>
          <a:p>
            <a:r>
              <a:rPr lang="en-GB" sz="1800" dirty="0">
                <a:latin typeface="Avenir Book" panose="02000503020000020003" pitchFamily="2" charset="0"/>
              </a:rPr>
              <a:t>Each local authority has a suicide prevention plan and publishes an annual report with local statistics and explaining what we're doing to achieve the suicide prevention strategy for England. </a:t>
            </a:r>
          </a:p>
          <a:p>
            <a:endParaRPr lang="en-GB" sz="1800" dirty="0">
              <a:latin typeface="Avenir Book" panose="02000503020000020003" pitchFamily="2" charset="0"/>
            </a:endParaRPr>
          </a:p>
          <a:p>
            <a:r>
              <a:rPr lang="en-GB" sz="1800" dirty="0">
                <a:solidFill>
                  <a:schemeClr val="accent2">
                    <a:lumMod val="75000"/>
                  </a:schemeClr>
                </a:solidFill>
                <a:latin typeface="Avenir Book" panose="02000503020000020003" pitchFamily="2" charset="0"/>
              </a:rPr>
              <a:t>The plan has 7 themes:</a:t>
            </a:r>
          </a:p>
          <a:p>
            <a:pPr marL="285750" indent="-285750">
              <a:buFont typeface="Arial" panose="020B0604020202020204" pitchFamily="34" charset="0"/>
              <a:buChar char="•"/>
            </a:pPr>
            <a:r>
              <a:rPr lang="en-GB" sz="1800" dirty="0">
                <a:latin typeface="Avenir Book" panose="02000503020000020003" pitchFamily="2" charset="0"/>
              </a:rPr>
              <a:t>support for bereaved people</a:t>
            </a:r>
          </a:p>
          <a:p>
            <a:pPr marL="285750" indent="-285750">
              <a:buFont typeface="Arial" panose="020B0604020202020204" pitchFamily="34" charset="0"/>
              <a:buChar char="•"/>
            </a:pPr>
            <a:r>
              <a:rPr lang="en-GB" sz="1800" dirty="0">
                <a:latin typeface="Avenir Book" panose="02000503020000020003" pitchFamily="2" charset="0"/>
              </a:rPr>
              <a:t>reduce risk in high risk groups </a:t>
            </a:r>
          </a:p>
          <a:p>
            <a:pPr marL="285750" indent="-285750">
              <a:buFont typeface="Arial" panose="020B0604020202020204" pitchFamily="34" charset="0"/>
              <a:buChar char="•"/>
            </a:pPr>
            <a:r>
              <a:rPr lang="en-GB" sz="1800" dirty="0">
                <a:latin typeface="Avenir Book" panose="02000503020000020003" pitchFamily="2" charset="0"/>
              </a:rPr>
              <a:t>improve mental health in specific groups, including children and young people and users of drugs and alcohol </a:t>
            </a:r>
          </a:p>
          <a:p>
            <a:pPr marL="285750" indent="-285750">
              <a:buFont typeface="Arial" panose="020B0604020202020204" pitchFamily="34" charset="0"/>
              <a:buChar char="•"/>
            </a:pPr>
            <a:r>
              <a:rPr lang="en-GB" sz="1800" dirty="0">
                <a:latin typeface="Avenir Book" panose="02000503020000020003" pitchFamily="2" charset="0"/>
              </a:rPr>
              <a:t>reduce access to things that people can use to end their own life</a:t>
            </a:r>
          </a:p>
          <a:p>
            <a:pPr marL="285750" indent="-285750">
              <a:buFont typeface="Arial" panose="020B0604020202020204" pitchFamily="34" charset="0"/>
              <a:buChar char="•"/>
            </a:pPr>
            <a:r>
              <a:rPr lang="en-GB" sz="1800" dirty="0">
                <a:latin typeface="Avenir Book" panose="02000503020000020003" pitchFamily="2" charset="0"/>
              </a:rPr>
              <a:t>work with local news media to make sure suicide and suicidal behaviour is reported responsibly</a:t>
            </a:r>
          </a:p>
          <a:p>
            <a:pPr marL="285750" indent="-285750">
              <a:buFont typeface="Arial" panose="020B0604020202020204" pitchFamily="34" charset="0"/>
              <a:buChar char="•"/>
            </a:pPr>
            <a:r>
              <a:rPr lang="en-GB" sz="1800" dirty="0">
                <a:latin typeface="Avenir Book" panose="02000503020000020003" pitchFamily="2" charset="0"/>
              </a:rPr>
              <a:t>collect and monitor research and data</a:t>
            </a:r>
          </a:p>
          <a:p>
            <a:pPr marL="285750" indent="-285750">
              <a:buFont typeface="Arial" panose="020B0604020202020204" pitchFamily="34" charset="0"/>
              <a:buChar char="•"/>
            </a:pPr>
            <a:r>
              <a:rPr lang="en-GB" sz="1800" dirty="0">
                <a:latin typeface="Avenir Book" panose="02000503020000020003" pitchFamily="2" charset="0"/>
              </a:rPr>
              <a:t>reduce rates of self harm</a:t>
            </a:r>
            <a:endParaRPr lang="en-GB" sz="1800" dirty="0">
              <a:solidFill>
                <a:schemeClr val="accent5">
                  <a:lumMod val="75000"/>
                </a:schemeClr>
              </a:solidFill>
              <a:latin typeface="Avenir Book" panose="02000503020000020003" pitchFamily="2" charset="0"/>
            </a:endParaRPr>
          </a:p>
          <a:p>
            <a:endParaRPr lang="en-GB" sz="1800" dirty="0">
              <a:solidFill>
                <a:schemeClr val="accent5">
                  <a:lumMod val="75000"/>
                </a:schemeClr>
              </a:solidFill>
              <a:latin typeface="Avenir Book" panose="02000503020000020003" pitchFamily="2" charset="0"/>
            </a:endParaRPr>
          </a:p>
          <a:p>
            <a:r>
              <a:rPr lang="en-GB" sz="1800" dirty="0">
                <a:solidFill>
                  <a:schemeClr val="accent5">
                    <a:lumMod val="75000"/>
                  </a:schemeClr>
                </a:solidFill>
                <a:latin typeface="Avenir Book" panose="02000503020000020003" pitchFamily="2" charset="0"/>
              </a:rPr>
              <a:t>Additional training for suicide prevention: </a:t>
            </a:r>
          </a:p>
          <a:p>
            <a:r>
              <a:rPr lang="en-GB" sz="1800" dirty="0">
                <a:latin typeface="Avenir Book" panose="02000503020000020003" pitchFamily="2" charset="0"/>
                <a:hlinkClick r:id="rId2"/>
              </a:rPr>
              <a:t>zero suicide alliance training</a:t>
            </a:r>
            <a:endParaRPr lang="en-GB" sz="1800" dirty="0">
              <a:latin typeface="Avenir Book" panose="02000503020000020003" pitchFamily="2" charset="0"/>
            </a:endParaRPr>
          </a:p>
          <a:p>
            <a:r>
              <a:rPr lang="en-GB" sz="1800" dirty="0">
                <a:latin typeface="Avenir Book" panose="02000503020000020003" pitchFamily="2" charset="0"/>
                <a:hlinkClick r:id="rId3"/>
              </a:rPr>
              <a:t>Suicide Prevention - </a:t>
            </a:r>
            <a:r>
              <a:rPr lang="en-GB" sz="1800" dirty="0" err="1">
                <a:latin typeface="Avenir Book" panose="02000503020000020003" pitchFamily="2" charset="0"/>
                <a:hlinkClick r:id="rId3"/>
              </a:rPr>
              <a:t>elearning</a:t>
            </a:r>
            <a:r>
              <a:rPr lang="en-GB" sz="1800" dirty="0">
                <a:latin typeface="Avenir Book" panose="02000503020000020003" pitchFamily="2" charset="0"/>
                <a:hlinkClick r:id="rId3"/>
              </a:rPr>
              <a:t> for healthcare (e-lfh.org.uk)</a:t>
            </a:r>
            <a:endParaRPr lang="en-GB" sz="1800" dirty="0">
              <a:highlight>
                <a:srgbClr val="FFFF00"/>
              </a:highlight>
              <a:latin typeface="Avenir Book" panose="02000503020000020003" pitchFamily="2" charset="0"/>
            </a:endParaRPr>
          </a:p>
          <a:p>
            <a:endParaRPr lang="en-GB" sz="1800" dirty="0">
              <a:highlight>
                <a:srgbClr val="FFFF00"/>
              </a:highlight>
              <a:latin typeface="Avenir Book" panose="02000503020000020003" pitchFamily="2" charset="0"/>
            </a:endParaRPr>
          </a:p>
          <a:p>
            <a:endParaRPr lang="en-GB" sz="1800" dirty="0">
              <a:latin typeface="Avenir Book" panose="02000503020000020003" pitchFamily="2" charset="0"/>
            </a:endParaRPr>
          </a:p>
          <a:p>
            <a:endParaRPr lang="en-GB" sz="1800" dirty="0">
              <a:latin typeface="Avenir Book" panose="02000503020000020003" pitchFamily="2" charset="0"/>
            </a:endParaRPr>
          </a:p>
          <a:p>
            <a:endParaRPr lang="en-GB" sz="1800" dirty="0">
              <a:highlight>
                <a:srgbClr val="FFFF00"/>
              </a:highlight>
              <a:latin typeface="Avenir Book" panose="02000503020000020003" pitchFamily="2" charset="0"/>
            </a:endParaRPr>
          </a:p>
          <a:p>
            <a:endParaRPr lang="en-GB" sz="1800" dirty="0">
              <a:latin typeface="Avenir Book" panose="02000503020000020003" pitchFamily="2" charset="0"/>
            </a:endParaRPr>
          </a:p>
          <a:p>
            <a:endParaRPr lang="en-GB" sz="1800" dirty="0">
              <a:latin typeface="Avenir Book" panose="02000503020000020003" pitchFamily="2" charset="0"/>
            </a:endParaRPr>
          </a:p>
          <a:p>
            <a:endParaRPr lang="en-GB" sz="1800" dirty="0">
              <a:latin typeface="Avenir Book" panose="02000503020000020003" pitchFamily="2" charset="0"/>
            </a:endParaRPr>
          </a:p>
        </p:txBody>
      </p:sp>
    </p:spTree>
    <p:extLst>
      <p:ext uri="{BB962C8B-B14F-4D97-AF65-F5344CB8AC3E}">
        <p14:creationId xmlns:p14="http://schemas.microsoft.com/office/powerpoint/2010/main" val="1717347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40000" y="3619624"/>
            <a:ext cx="7794000" cy="1154162"/>
          </a:xfrm>
        </p:spPr>
        <p:txBody>
          <a:bodyPr/>
          <a:lstStyle/>
          <a:p>
            <a:r>
              <a:rPr lang="en-GB" dirty="0">
                <a:latin typeface="Avenir Book" panose="02000503020000020003" pitchFamily="2" charset="0"/>
              </a:rPr>
              <a:t>What Happened?</a:t>
            </a:r>
          </a:p>
          <a:p>
            <a:r>
              <a:rPr lang="en-GB" dirty="0">
                <a:latin typeface="Avenir Book" panose="02000503020000020003" pitchFamily="2" charset="0"/>
              </a:rPr>
              <a:t>What is the learning?</a:t>
            </a:r>
          </a:p>
          <a:p>
            <a:r>
              <a:rPr lang="en-GB" dirty="0">
                <a:latin typeface="Avenir Book" panose="02000503020000020003" pitchFamily="2" charset="0"/>
              </a:rPr>
              <a:t>What does this mean for Primary Care?</a:t>
            </a:r>
          </a:p>
        </p:txBody>
      </p:sp>
      <p:sp>
        <p:nvSpPr>
          <p:cNvPr id="3" name="Title 2"/>
          <p:cNvSpPr>
            <a:spLocks noGrp="1"/>
          </p:cNvSpPr>
          <p:nvPr>
            <p:ph type="title"/>
          </p:nvPr>
        </p:nvSpPr>
        <p:spPr>
          <a:xfrm>
            <a:off x="540000" y="1957726"/>
            <a:ext cx="7794000" cy="789447"/>
          </a:xfrm>
        </p:spPr>
        <p:txBody>
          <a:bodyPr/>
          <a:lstStyle/>
          <a:p>
            <a:r>
              <a:rPr lang="en-GB" sz="5400" dirty="0">
                <a:latin typeface="Avenir Book" panose="02000503020000020003" pitchFamily="2" charset="0"/>
              </a:rPr>
              <a:t>Case Study 3: Adult B</a:t>
            </a:r>
          </a:p>
        </p:txBody>
      </p:sp>
    </p:spTree>
    <p:extLst>
      <p:ext uri="{BB962C8B-B14F-4D97-AF65-F5344CB8AC3E}">
        <p14:creationId xmlns:p14="http://schemas.microsoft.com/office/powerpoint/2010/main" val="180574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6361C-8740-FE94-DB2A-6D5416E66311}"/>
              </a:ext>
            </a:extLst>
          </p:cNvPr>
          <p:cNvSpPr>
            <a:spLocks noGrp="1"/>
          </p:cNvSpPr>
          <p:nvPr>
            <p:ph type="title"/>
          </p:nvPr>
        </p:nvSpPr>
        <p:spPr/>
        <p:txBody>
          <a:bodyPr/>
          <a:lstStyle/>
          <a:p>
            <a:r>
              <a:rPr lang="en-GB" dirty="0">
                <a:latin typeface="Avenir Book" panose="02000503020000020003" pitchFamily="2" charset="0"/>
              </a:rPr>
              <a:t>Case Study 3: Adult B</a:t>
            </a:r>
          </a:p>
        </p:txBody>
      </p:sp>
      <p:sp>
        <p:nvSpPr>
          <p:cNvPr id="3" name="Content Placeholder 2">
            <a:extLst>
              <a:ext uri="{FF2B5EF4-FFF2-40B4-BE49-F238E27FC236}">
                <a16:creationId xmlns:a16="http://schemas.microsoft.com/office/drawing/2014/main" id="{85351F29-2C92-3952-BF54-2908A1D1727B}"/>
              </a:ext>
            </a:extLst>
          </p:cNvPr>
          <p:cNvSpPr>
            <a:spLocks noGrp="1"/>
          </p:cNvSpPr>
          <p:nvPr>
            <p:ph idx="1"/>
          </p:nvPr>
        </p:nvSpPr>
        <p:spPr>
          <a:xfrm>
            <a:off x="539552" y="1538799"/>
            <a:ext cx="7794000" cy="4626505"/>
          </a:xfrm>
        </p:spPr>
        <p:txBody>
          <a:bodyPr/>
          <a:lstStyle/>
          <a:p>
            <a:r>
              <a:rPr lang="en-GB" sz="1800" b="1" dirty="0">
                <a:solidFill>
                  <a:schemeClr val="accent2">
                    <a:lumMod val="75000"/>
                  </a:schemeClr>
                </a:solidFill>
                <a:latin typeface="Avenir Book"/>
              </a:rPr>
              <a:t>What Happened?</a:t>
            </a:r>
          </a:p>
          <a:p>
            <a:endParaRPr lang="en-GB" sz="1800" dirty="0">
              <a:latin typeface="Avenir Book"/>
            </a:endParaRPr>
          </a:p>
          <a:p>
            <a:r>
              <a:rPr lang="en-GB" sz="1800" dirty="0">
                <a:latin typeface="Avenir Book"/>
              </a:rPr>
              <a:t>Adult B died in November 2019. In March 2020 a meeting was held to determine whether her death met the criteria of a Domestic Homicide Review (DHR). While it did not meet the criteria a learning review was undertaken. </a:t>
            </a:r>
          </a:p>
          <a:p>
            <a:r>
              <a:rPr lang="en-GB" sz="1800" dirty="0">
                <a:latin typeface="Avenir Book"/>
              </a:rPr>
              <a:t>Police data showed a long history of domestic abuse towards Adult B from her family, mainly from her son. There is also a history in the police reports of alcohol misuse by Adult B and family members. </a:t>
            </a:r>
          </a:p>
          <a:p>
            <a:r>
              <a:rPr lang="en-GB" sz="1800" dirty="0">
                <a:latin typeface="Avenir Book"/>
              </a:rPr>
              <a:t>Adult B was working with DHI for support around her alcohol use and had just completed a detox prior to her death. Although she had been referred to </a:t>
            </a:r>
            <a:r>
              <a:rPr lang="en-GB" sz="1800" dirty="0" err="1">
                <a:latin typeface="Avenir Book"/>
              </a:rPr>
              <a:t>NextLink</a:t>
            </a:r>
            <a:r>
              <a:rPr lang="en-GB" sz="1800" dirty="0">
                <a:latin typeface="Avenir Book"/>
              </a:rPr>
              <a:t>, and they had made some contact with her both through hospital attendances and via the telephone, she was not an open case at the time of her death. </a:t>
            </a:r>
          </a:p>
          <a:p>
            <a:r>
              <a:rPr lang="en-GB" sz="1800" dirty="0">
                <a:latin typeface="Avenir Book"/>
              </a:rPr>
              <a:t>There had been referrals to MARAC and Adult Social Care but nothing had progressed past initial investigation stage.</a:t>
            </a:r>
          </a:p>
        </p:txBody>
      </p:sp>
    </p:spTree>
    <p:extLst>
      <p:ext uri="{BB962C8B-B14F-4D97-AF65-F5344CB8AC3E}">
        <p14:creationId xmlns:p14="http://schemas.microsoft.com/office/powerpoint/2010/main" val="3496136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99D1C-2523-C4A6-F501-683FFF40A67F}"/>
              </a:ext>
            </a:extLst>
          </p:cNvPr>
          <p:cNvSpPr>
            <a:spLocks noGrp="1"/>
          </p:cNvSpPr>
          <p:nvPr>
            <p:ph type="title"/>
          </p:nvPr>
        </p:nvSpPr>
        <p:spPr/>
        <p:txBody>
          <a:bodyPr/>
          <a:lstStyle/>
          <a:p>
            <a:r>
              <a:rPr lang="en-GB" dirty="0">
                <a:latin typeface="Avenir Book" panose="02000503020000020003" pitchFamily="2" charset="0"/>
              </a:rPr>
              <a:t>Case Study 3: Adult B</a:t>
            </a:r>
          </a:p>
        </p:txBody>
      </p:sp>
      <p:sp>
        <p:nvSpPr>
          <p:cNvPr id="3" name="Content Placeholder 2">
            <a:extLst>
              <a:ext uri="{FF2B5EF4-FFF2-40B4-BE49-F238E27FC236}">
                <a16:creationId xmlns:a16="http://schemas.microsoft.com/office/drawing/2014/main" id="{3F35C46E-040F-6EEE-4B33-86DF9B4B9DF1}"/>
              </a:ext>
            </a:extLst>
          </p:cNvPr>
          <p:cNvSpPr>
            <a:spLocks noGrp="1"/>
          </p:cNvSpPr>
          <p:nvPr>
            <p:ph idx="1"/>
          </p:nvPr>
        </p:nvSpPr>
        <p:spPr>
          <a:xfrm>
            <a:off x="539552" y="1268760"/>
            <a:ext cx="7794000" cy="4752528"/>
          </a:xfrm>
        </p:spPr>
        <p:txBody>
          <a:bodyPr/>
          <a:lstStyle/>
          <a:p>
            <a:pPr lvl="1">
              <a:lnSpc>
                <a:spcPct val="107000"/>
              </a:lnSpc>
            </a:pPr>
            <a:r>
              <a:rPr lang="en-GB" b="1" dirty="0">
                <a:solidFill>
                  <a:srgbClr val="0070C0"/>
                </a:solidFill>
                <a:effectLst/>
                <a:latin typeface="Avenir Book" panose="02000503020000020003" pitchFamily="2" charset="0"/>
                <a:ea typeface="Calibri" panose="020F0502020204030204" pitchFamily="34" charset="0"/>
                <a:cs typeface="Times New Roman" panose="02020603050405020304" pitchFamily="18" charset="0"/>
              </a:rPr>
              <a:t>Key Learning Points:</a:t>
            </a:r>
          </a:p>
          <a:p>
            <a:pPr marL="342900" indent="-342900">
              <a:lnSpc>
                <a:spcPct val="107000"/>
              </a:lnSpc>
              <a:buFont typeface="Arial" panose="020B0604020202020204" pitchFamily="34" charset="0"/>
              <a:buChar char="•"/>
            </a:pPr>
            <a:r>
              <a:rPr lang="en-GB" sz="1800" b="1" dirty="0">
                <a:effectLst/>
                <a:latin typeface="Avenir Book" panose="02000503020000020003" pitchFamily="2" charset="0"/>
                <a:ea typeface="Calibri" panose="020F0502020204030204" pitchFamily="34" charset="0"/>
                <a:cs typeface="Times New Roman" panose="02020603050405020304" pitchFamily="18" charset="0"/>
              </a:rPr>
              <a:t>Agencies should be flexible and work creatively where consent is not given to escalate concerns and share information. Practitioners also need to be clear when their concern for someone’s safety overrides their lack of consent and act accordingly. </a:t>
            </a:r>
            <a:r>
              <a:rPr lang="en-GB" sz="1800" dirty="0">
                <a:solidFill>
                  <a:schemeClr val="accent2">
                    <a:lumMod val="75000"/>
                  </a:schemeClr>
                </a:solidFill>
                <a:latin typeface="Avenir Book" panose="02000503020000020003" pitchFamily="2" charset="0"/>
                <a:ea typeface="Calibri" panose="020F0502020204030204" pitchFamily="34" charset="0"/>
                <a:cs typeface="Times New Roman" panose="02020603050405020304" pitchFamily="18" charset="0"/>
              </a:rPr>
              <a:t>- </a:t>
            </a:r>
            <a:r>
              <a:rPr lang="en-GB" sz="1800" b="0" dirty="0">
                <a:solidFill>
                  <a:schemeClr val="accent2">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How would you move forward if a patient hasn’t consented, but you are still concerned? How would you escalate your concerns? </a:t>
            </a:r>
          </a:p>
          <a:p>
            <a:pPr>
              <a:lnSpc>
                <a:spcPct val="107000"/>
              </a:lnSpc>
            </a:pPr>
            <a:endParaRPr lang="en-GB" sz="1600" dirty="0">
              <a:effectLst/>
              <a:latin typeface="Avenir Book" panose="02000503020000020003" pitchFamily="2"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en-GB" sz="1800" b="1" dirty="0">
                <a:effectLst/>
                <a:latin typeface="Avenir Book" panose="02000503020000020003" pitchFamily="2" charset="0"/>
                <a:ea typeface="Calibri" panose="020F0502020204030204" pitchFamily="34" charset="0"/>
                <a:cs typeface="Times New Roman" panose="02020603050405020304" pitchFamily="18" charset="0"/>
              </a:rPr>
              <a:t>Practitioners should explore barriers to people accepting support in full. That practitioners should explore the barriers to people accepting support in full. They should directly ask service users about their reluctance to accept help, the reasons for their lack of engagement with services and actively look at whether there is someone in the professional and/or support network who has a good relationship with the service user and could access help, advice and guidance on that person’s behalf</a:t>
            </a:r>
            <a:r>
              <a:rPr lang="en-GB" sz="1800" dirty="0">
                <a:effectLst/>
                <a:latin typeface="Avenir Book" panose="02000503020000020003" pitchFamily="2" charset="0"/>
                <a:ea typeface="Calibri" panose="020F0502020204030204" pitchFamily="34" charset="0"/>
                <a:cs typeface="Times New Roman" panose="02020603050405020304" pitchFamily="18" charset="0"/>
              </a:rPr>
              <a:t>. </a:t>
            </a:r>
            <a:r>
              <a:rPr lang="en-GB" sz="1800" dirty="0">
                <a:solidFill>
                  <a:schemeClr val="accent2">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r>
              <a:rPr lang="en-GB" sz="1800" b="0" dirty="0">
                <a:solidFill>
                  <a:schemeClr val="accent2">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What barriers may be present that may hinder patients accepting support? </a:t>
            </a:r>
            <a:r>
              <a:rPr lang="en-GB" sz="1800" b="0" dirty="0">
                <a:solidFill>
                  <a:schemeClr val="accent2">
                    <a:lumMod val="75000"/>
                  </a:schemeClr>
                </a:solidFill>
                <a:latin typeface="Avenir Book" panose="02000503020000020003" pitchFamily="2" charset="0"/>
                <a:ea typeface="Calibri" panose="020F0502020204030204" pitchFamily="34" charset="0"/>
                <a:cs typeface="Times New Roman" panose="02020603050405020304" pitchFamily="18" charset="0"/>
              </a:rPr>
              <a:t>How could this be explored? Are there any barriers in your own practice for support</a:t>
            </a:r>
            <a:r>
              <a:rPr lang="en-GB" sz="1800" dirty="0">
                <a:solidFill>
                  <a:schemeClr val="accent2">
                    <a:lumMod val="75000"/>
                  </a:schemeClr>
                </a:solidFill>
                <a:latin typeface="Avenir Book" panose="02000503020000020003" pitchFamily="2" charset="0"/>
                <a:ea typeface="Calibri" panose="020F0502020204030204" pitchFamily="34" charset="0"/>
                <a:cs typeface="Times New Roman" panose="02020603050405020304" pitchFamily="18" charset="0"/>
              </a:rPr>
              <a:t>?</a:t>
            </a:r>
            <a:endParaRPr lang="en-GB" sz="1800" b="0" dirty="0">
              <a:solidFill>
                <a:schemeClr val="accent2">
                  <a:lumMod val="75000"/>
                </a:schemeClr>
              </a:solidFill>
              <a:effectLst/>
              <a:latin typeface="Avenir Book" panose="02000503020000020003"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509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825E8-8FA4-F764-AD91-5E0325E9AA24}"/>
              </a:ext>
            </a:extLst>
          </p:cNvPr>
          <p:cNvSpPr>
            <a:spLocks noGrp="1"/>
          </p:cNvSpPr>
          <p:nvPr>
            <p:ph type="title"/>
          </p:nvPr>
        </p:nvSpPr>
        <p:spPr/>
        <p:txBody>
          <a:bodyPr/>
          <a:lstStyle/>
          <a:p>
            <a:r>
              <a:rPr lang="en-GB" dirty="0">
                <a:latin typeface="Avenir Book" panose="02000503020000020003" pitchFamily="2" charset="0"/>
              </a:rPr>
              <a:t>Case Study 3: Adult B</a:t>
            </a:r>
          </a:p>
        </p:txBody>
      </p:sp>
      <p:sp>
        <p:nvSpPr>
          <p:cNvPr id="3" name="Content Placeholder 2">
            <a:extLst>
              <a:ext uri="{FF2B5EF4-FFF2-40B4-BE49-F238E27FC236}">
                <a16:creationId xmlns:a16="http://schemas.microsoft.com/office/drawing/2014/main" id="{63D1CCB8-650F-E5F9-46EA-FC3BC9FB3920}"/>
              </a:ext>
            </a:extLst>
          </p:cNvPr>
          <p:cNvSpPr>
            <a:spLocks noGrp="1"/>
          </p:cNvSpPr>
          <p:nvPr>
            <p:ph idx="1"/>
          </p:nvPr>
        </p:nvSpPr>
        <p:spPr>
          <a:xfrm>
            <a:off x="251520" y="1412775"/>
            <a:ext cx="8352928" cy="4752529"/>
          </a:xfrm>
        </p:spPr>
        <p:txBody>
          <a:bodyPr/>
          <a:lstStyle/>
          <a:p>
            <a:pPr marL="285750" lvl="0" indent="-285750">
              <a:lnSpc>
                <a:spcPct val="107000"/>
              </a:lnSpc>
              <a:buFont typeface="Arial" panose="020B0604020202020204" pitchFamily="34" charset="0"/>
              <a:buChar char="•"/>
            </a:pPr>
            <a:r>
              <a:rPr lang="en-GB" sz="1800" b="1" dirty="0">
                <a:effectLst/>
                <a:latin typeface="Avenir Book" panose="02000503020000020003"/>
                <a:ea typeface="Calibri" panose="020F0502020204030204" pitchFamily="34" charset="0"/>
                <a:cs typeface="Times New Roman" panose="02020603050405020304" pitchFamily="18" charset="0"/>
              </a:rPr>
              <a:t>That the MARAC process be reviewed to ensure that actions are robust, comprehensive and include all agencies that might be involved and that there is follow up to those actions. </a:t>
            </a:r>
            <a:r>
              <a:rPr lang="en-GB" sz="1800" b="1" dirty="0">
                <a:solidFill>
                  <a:schemeClr val="accent2">
                    <a:lumMod val="75000"/>
                  </a:schemeClr>
                </a:solidFill>
                <a:latin typeface="Avenir Book" panose="02000503020000020003"/>
                <a:ea typeface="Calibri" panose="020F0502020204030204" pitchFamily="34" charset="0"/>
                <a:cs typeface="Times New Roman" panose="02020603050405020304" pitchFamily="18" charset="0"/>
              </a:rPr>
              <a:t>- </a:t>
            </a:r>
            <a:r>
              <a:rPr lang="en-GB" sz="1800" b="0" dirty="0">
                <a:solidFill>
                  <a:schemeClr val="accent2">
                    <a:lumMod val="75000"/>
                  </a:schemeClr>
                </a:solidFill>
                <a:effectLst/>
                <a:latin typeface="Avenir Book" panose="02000503020000020003"/>
                <a:ea typeface="Calibri" panose="020F0502020204030204" pitchFamily="34" charset="0"/>
                <a:cs typeface="Times New Roman" panose="02020603050405020304" pitchFamily="18" charset="0"/>
              </a:rPr>
              <a:t>How is MARAC information disseminated in the practice? Who is responsible and what mechanisms in place to ensure appropriate information sharing and actions are completed in Primary Care? </a:t>
            </a:r>
          </a:p>
          <a:p>
            <a:pPr marL="1085850" indent="-171450">
              <a:lnSpc>
                <a:spcPct val="107000"/>
              </a:lnSpc>
              <a:buFont typeface="Arial" panose="020B0604020202020204" pitchFamily="34" charset="0"/>
              <a:buChar char="•"/>
            </a:pPr>
            <a:endParaRPr lang="en-GB" sz="1800" dirty="0">
              <a:effectLst/>
              <a:latin typeface="Avenir Book" panose="02000503020000020003"/>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en-GB" sz="1800" b="1" dirty="0">
                <a:effectLst/>
                <a:latin typeface="Avenir Book" panose="02000503020000020003"/>
                <a:ea typeface="Calibri" panose="020F0502020204030204" pitchFamily="34" charset="0"/>
                <a:cs typeface="Times New Roman" panose="02020603050405020304" pitchFamily="18" charset="0"/>
              </a:rPr>
              <a:t>That a person’s supportive network should be included in safety planning rather than just the risks they are subject to. </a:t>
            </a:r>
            <a:r>
              <a:rPr lang="en-GB" sz="1800" b="1" dirty="0">
                <a:solidFill>
                  <a:schemeClr val="accent2">
                    <a:lumMod val="75000"/>
                  </a:schemeClr>
                </a:solidFill>
                <a:latin typeface="Avenir Book" panose="02000503020000020003"/>
                <a:ea typeface="Calibri" panose="020F0502020204030204" pitchFamily="34" charset="0"/>
                <a:cs typeface="Times New Roman" panose="02020603050405020304" pitchFamily="18" charset="0"/>
              </a:rPr>
              <a:t>- </a:t>
            </a:r>
            <a:r>
              <a:rPr lang="en-GB" sz="1800" b="0" dirty="0">
                <a:solidFill>
                  <a:schemeClr val="accent2">
                    <a:lumMod val="75000"/>
                  </a:schemeClr>
                </a:solidFill>
                <a:effectLst/>
                <a:latin typeface="Avenir Book" panose="02000503020000020003"/>
                <a:ea typeface="Calibri" panose="020F0502020204030204" pitchFamily="34" charset="0"/>
                <a:cs typeface="Times New Roman" panose="02020603050405020304" pitchFamily="18" charset="0"/>
              </a:rPr>
              <a:t>If a patient’s support network is registered at the same practice, how does this translate on their records? What support is/can be offered to them?</a:t>
            </a:r>
          </a:p>
          <a:p>
            <a:pPr lvl="0">
              <a:lnSpc>
                <a:spcPct val="107000"/>
              </a:lnSpc>
            </a:pPr>
            <a:endParaRPr lang="en-GB" sz="1800" dirty="0">
              <a:effectLst/>
              <a:latin typeface="Avenir Book" panose="02000503020000020003"/>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GB" sz="1800" b="1" dirty="0">
                <a:effectLst/>
                <a:latin typeface="Avenir Book" panose="02000503020000020003"/>
                <a:ea typeface="Calibri" panose="020F0502020204030204" pitchFamily="34" charset="0"/>
                <a:cs typeface="Times New Roman" panose="02020603050405020304" pitchFamily="18" charset="0"/>
              </a:rPr>
              <a:t>For all agencies to ensure improved record keeping of DVA cases and discuss with other involved practitioners to ensure that all agencies have the same level of risk recorded. </a:t>
            </a:r>
            <a:r>
              <a:rPr lang="en-GB" sz="1800" b="1" dirty="0">
                <a:solidFill>
                  <a:schemeClr val="accent2">
                    <a:lumMod val="75000"/>
                  </a:schemeClr>
                </a:solidFill>
                <a:latin typeface="Avenir Book" panose="02000503020000020003"/>
                <a:ea typeface="Calibri" panose="020F0502020204030204" pitchFamily="34" charset="0"/>
                <a:cs typeface="Times New Roman" panose="02020603050405020304" pitchFamily="18" charset="0"/>
              </a:rPr>
              <a:t>- </a:t>
            </a:r>
            <a:r>
              <a:rPr lang="en-GB" sz="1800" dirty="0">
                <a:solidFill>
                  <a:schemeClr val="accent2">
                    <a:lumMod val="75000"/>
                  </a:schemeClr>
                </a:solidFill>
                <a:effectLst/>
                <a:latin typeface="Avenir Book" panose="02000503020000020003"/>
                <a:ea typeface="Calibri" panose="020F0502020204030204" pitchFamily="34" charset="0"/>
                <a:cs typeface="Times New Roman" panose="02020603050405020304" pitchFamily="18" charset="0"/>
              </a:rPr>
              <a:t>In light of patients accessing their own records, how can we keep victims of DVA safe? How will you code these patients? How to record problems? What does your practice say to do?</a:t>
            </a:r>
          </a:p>
          <a:p>
            <a:endParaRPr lang="en-GB" dirty="0"/>
          </a:p>
        </p:txBody>
      </p:sp>
    </p:spTree>
    <p:extLst>
      <p:ext uri="{BB962C8B-B14F-4D97-AF65-F5344CB8AC3E}">
        <p14:creationId xmlns:p14="http://schemas.microsoft.com/office/powerpoint/2010/main" val="1083824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BD2AE-7714-A5CB-99E2-29044CCD387D}"/>
              </a:ext>
            </a:extLst>
          </p:cNvPr>
          <p:cNvSpPr>
            <a:spLocks noGrp="1"/>
          </p:cNvSpPr>
          <p:nvPr>
            <p:ph type="title"/>
          </p:nvPr>
        </p:nvSpPr>
        <p:spPr>
          <a:xfrm>
            <a:off x="540000" y="548680"/>
            <a:ext cx="7794000" cy="553998"/>
          </a:xfrm>
        </p:spPr>
        <p:txBody>
          <a:bodyPr/>
          <a:lstStyle/>
          <a:p>
            <a:r>
              <a:rPr lang="en-GB" dirty="0">
                <a:latin typeface="Avenir Book" panose="02000503020000020003" pitchFamily="2" charset="0"/>
              </a:rPr>
              <a:t>Case Study 3: Adult B</a:t>
            </a:r>
          </a:p>
        </p:txBody>
      </p:sp>
      <p:sp>
        <p:nvSpPr>
          <p:cNvPr id="3" name="Content Placeholder 2">
            <a:extLst>
              <a:ext uri="{FF2B5EF4-FFF2-40B4-BE49-F238E27FC236}">
                <a16:creationId xmlns:a16="http://schemas.microsoft.com/office/drawing/2014/main" id="{C399F9B3-8D86-6A86-C7B4-CD2EFB8DC875}"/>
              </a:ext>
            </a:extLst>
          </p:cNvPr>
          <p:cNvSpPr>
            <a:spLocks noGrp="1"/>
          </p:cNvSpPr>
          <p:nvPr>
            <p:ph idx="1"/>
          </p:nvPr>
        </p:nvSpPr>
        <p:spPr>
          <a:xfrm>
            <a:off x="539552" y="1484784"/>
            <a:ext cx="7632848" cy="4320480"/>
          </a:xfrm>
        </p:spPr>
        <p:txBody>
          <a:bodyPr/>
          <a:lstStyle/>
          <a:p>
            <a:r>
              <a:rPr lang="en-GB" sz="1800" b="1" i="0" u="none" strike="noStrike" baseline="0" dirty="0" err="1">
                <a:solidFill>
                  <a:schemeClr val="accent2"/>
                </a:solidFill>
                <a:latin typeface="Avenir Book" panose="02000503020000020003"/>
              </a:rPr>
              <a:t>SafeLives</a:t>
            </a:r>
            <a:r>
              <a:rPr lang="en-GB" sz="1800" b="1" i="0" u="none" strike="noStrike" baseline="0" dirty="0">
                <a:solidFill>
                  <a:schemeClr val="accent2"/>
                </a:solidFill>
                <a:latin typeface="Avenir Book" panose="02000503020000020003"/>
              </a:rPr>
              <a:t> Strategic Principles: </a:t>
            </a:r>
          </a:p>
          <a:p>
            <a:endParaRPr lang="en-GB" sz="1800" b="0" i="0" u="none" strike="noStrike" baseline="0" dirty="0">
              <a:solidFill>
                <a:schemeClr val="accent2"/>
              </a:solidFill>
              <a:latin typeface="Avenir Book" panose="02000503020000020003"/>
            </a:endParaRPr>
          </a:p>
          <a:p>
            <a:pPr marL="285750" indent="-285750">
              <a:buFont typeface="Arial" panose="020B0604020202020204" pitchFamily="34" charset="0"/>
              <a:buChar char="•"/>
            </a:pPr>
            <a:r>
              <a:rPr lang="en-GB" sz="1800" b="0" i="0" u="none" strike="noStrike" baseline="0" dirty="0">
                <a:solidFill>
                  <a:srgbClr val="000000"/>
                </a:solidFill>
                <a:latin typeface="Avenir Book" panose="02000503020000020003"/>
              </a:rPr>
              <a:t>Act before somebody harms or is harmed </a:t>
            </a:r>
          </a:p>
          <a:p>
            <a:pPr marL="285750" indent="-285750">
              <a:buFont typeface="Arial" panose="020B0604020202020204" pitchFamily="34" charset="0"/>
              <a:buChar char="•"/>
            </a:pPr>
            <a:r>
              <a:rPr lang="en-GB" sz="1800" b="0" i="0" u="none" strike="noStrike" baseline="0" dirty="0">
                <a:solidFill>
                  <a:srgbClr val="000000"/>
                </a:solidFill>
                <a:latin typeface="Avenir Book" panose="02000503020000020003"/>
              </a:rPr>
              <a:t>Identify and stop harmful behaviour </a:t>
            </a:r>
          </a:p>
          <a:p>
            <a:pPr marL="285750" indent="-285750">
              <a:buFont typeface="Arial" panose="020B0604020202020204" pitchFamily="34" charset="0"/>
              <a:buChar char="•"/>
            </a:pPr>
            <a:r>
              <a:rPr lang="en-GB" sz="1800" b="0" i="0" u="none" strike="noStrike" baseline="0" dirty="0">
                <a:solidFill>
                  <a:srgbClr val="000000"/>
                </a:solidFill>
                <a:latin typeface="Avenir Book" panose="02000503020000020003"/>
              </a:rPr>
              <a:t>Increase safety for all those at risk </a:t>
            </a:r>
          </a:p>
          <a:p>
            <a:pPr marL="285750" indent="-285750">
              <a:buFont typeface="Arial" panose="020B0604020202020204" pitchFamily="34" charset="0"/>
              <a:buChar char="•"/>
            </a:pPr>
            <a:r>
              <a:rPr lang="en-GB" sz="1800" b="0" i="0" u="none" strike="noStrike" baseline="0" dirty="0">
                <a:solidFill>
                  <a:srgbClr val="000000"/>
                </a:solidFill>
                <a:latin typeface="Avenir Book" panose="02000503020000020003"/>
              </a:rPr>
              <a:t>Support people to live the lives they want after harm occurs </a:t>
            </a:r>
          </a:p>
          <a:p>
            <a:pPr marL="285750" indent="-285750">
              <a:buFont typeface="Arial" panose="020B0604020202020204" pitchFamily="34" charset="0"/>
              <a:buChar char="•"/>
            </a:pPr>
            <a:r>
              <a:rPr lang="en-GB" sz="1800" b="0" i="0" u="none" strike="noStrike" baseline="0" dirty="0">
                <a:solidFill>
                  <a:srgbClr val="000000"/>
                </a:solidFill>
                <a:latin typeface="Avenir Book" panose="02000503020000020003"/>
              </a:rPr>
              <a:t>An effective and sustainable organisation </a:t>
            </a:r>
          </a:p>
          <a:p>
            <a:endParaRPr lang="en-GB" sz="1800" dirty="0">
              <a:latin typeface="Avenir Book" panose="02000503020000020003" pitchFamily="2" charset="0"/>
            </a:endParaRPr>
          </a:p>
          <a:p>
            <a:r>
              <a:rPr lang="en-GB" sz="1800" b="1" i="0" u="none" strike="noStrike" baseline="0" dirty="0">
                <a:solidFill>
                  <a:schemeClr val="accent5">
                    <a:lumMod val="75000"/>
                  </a:schemeClr>
                </a:solidFill>
                <a:latin typeface="Avenir Book" panose="02000503020000020003"/>
              </a:rPr>
              <a:t>Resources &amp; additional training:</a:t>
            </a:r>
          </a:p>
          <a:p>
            <a:endParaRPr lang="en-GB" sz="1800" b="0" i="0" u="none" strike="noStrike" baseline="0" dirty="0">
              <a:solidFill>
                <a:srgbClr val="000000"/>
              </a:solidFill>
              <a:latin typeface="Avenir Book" panose="02000503020000020003"/>
            </a:endParaRPr>
          </a:p>
          <a:p>
            <a:pPr marL="285750" indent="-285750">
              <a:buFont typeface="Arial" panose="020B0604020202020204" pitchFamily="34" charset="0"/>
              <a:buChar char="•"/>
            </a:pPr>
            <a:r>
              <a:rPr lang="en-GB" sz="1800" b="0" i="0" u="none" strike="noStrike" baseline="0" dirty="0">
                <a:solidFill>
                  <a:srgbClr val="000000"/>
                </a:solidFill>
                <a:latin typeface="Avenir Book" panose="02000503020000020003"/>
              </a:rPr>
              <a:t>RCGP: </a:t>
            </a:r>
            <a:r>
              <a:rPr lang="en-GB" sz="1800" b="0" i="0" u="none" strike="noStrike" baseline="0" dirty="0">
                <a:solidFill>
                  <a:srgbClr val="000000"/>
                </a:solidFill>
                <a:latin typeface="Avenir Book" panose="02000503020000020003"/>
                <a:hlinkClick r:id="rId2"/>
              </a:rPr>
              <a:t>MARAC guide for GPs</a:t>
            </a:r>
            <a:r>
              <a:rPr lang="en-GB" sz="1800" b="0" i="0" u="none" strike="noStrike" baseline="0" dirty="0">
                <a:solidFill>
                  <a:srgbClr val="000000"/>
                </a:solidFill>
                <a:latin typeface="Avenir Book" panose="02000503020000020003"/>
              </a:rPr>
              <a:t> [pdf]</a:t>
            </a:r>
          </a:p>
          <a:p>
            <a:pPr marL="285750" indent="-285750">
              <a:buFont typeface="Arial" panose="020B0604020202020204" pitchFamily="34" charset="0"/>
              <a:buChar char="•"/>
            </a:pPr>
            <a:r>
              <a:rPr lang="en-GB" sz="1800" b="0" i="0" u="none" strike="noStrike" baseline="0" dirty="0">
                <a:solidFill>
                  <a:srgbClr val="000000"/>
                </a:solidFill>
                <a:latin typeface="Avenir Book" panose="02000503020000020003"/>
              </a:rPr>
              <a:t>Safe Lives: </a:t>
            </a:r>
            <a:r>
              <a:rPr lang="en-GB" sz="1800" b="0" i="0" u="none" strike="noStrike" baseline="0" dirty="0">
                <a:solidFill>
                  <a:srgbClr val="000000"/>
                </a:solidFill>
                <a:latin typeface="Avenir Book" panose="02000503020000020003"/>
                <a:hlinkClick r:id="rId3"/>
              </a:rPr>
              <a:t>Resources for GPs </a:t>
            </a:r>
            <a:endParaRPr lang="en-GB" sz="1800" b="0" i="0" u="none" strike="noStrike" baseline="0" dirty="0">
              <a:solidFill>
                <a:srgbClr val="000000"/>
              </a:solidFill>
              <a:latin typeface="Avenir Book" panose="02000503020000020003"/>
            </a:endParaRPr>
          </a:p>
          <a:p>
            <a:pPr marL="285750" indent="-285750">
              <a:buFont typeface="Arial" panose="020B0604020202020204" pitchFamily="34" charset="0"/>
              <a:buChar char="•"/>
            </a:pPr>
            <a:r>
              <a:rPr lang="en-GB" sz="1800" b="0" i="0" u="none" strike="noStrike" baseline="0" dirty="0">
                <a:solidFill>
                  <a:srgbClr val="000000"/>
                </a:solidFill>
                <a:latin typeface="Avenir Book" panose="02000503020000020003"/>
              </a:rPr>
              <a:t>IRIS: </a:t>
            </a:r>
            <a:r>
              <a:rPr lang="en-GB" sz="1800" b="0" i="0" u="none" strike="noStrike" baseline="0" dirty="0">
                <a:solidFill>
                  <a:srgbClr val="000000"/>
                </a:solidFill>
                <a:latin typeface="Avenir Book" panose="02000503020000020003"/>
                <a:hlinkClick r:id="rId4"/>
              </a:rPr>
              <a:t>National Report 2020-2021</a:t>
            </a:r>
            <a:endParaRPr lang="en-GB" sz="1800" b="0" i="0" u="none" strike="noStrike" baseline="0" dirty="0">
              <a:solidFill>
                <a:srgbClr val="000000"/>
              </a:solidFill>
              <a:latin typeface="Avenir Book" panose="02000503020000020003"/>
            </a:endParaRPr>
          </a:p>
          <a:p>
            <a:pPr marL="285750" indent="-285750">
              <a:buFont typeface="Arial" panose="020B0604020202020204" pitchFamily="34" charset="0"/>
              <a:buChar char="•"/>
            </a:pPr>
            <a:r>
              <a:rPr lang="en-GB" sz="1800" b="0" i="0" u="none" strike="noStrike" baseline="0" dirty="0">
                <a:solidFill>
                  <a:srgbClr val="000000"/>
                </a:solidFill>
                <a:latin typeface="Avenir Book" panose="02000503020000020003"/>
                <a:hlinkClick r:id="rId5"/>
              </a:rPr>
              <a:t>Changes to online medical records</a:t>
            </a:r>
            <a:r>
              <a:rPr lang="en-GB" sz="1800" b="0" i="0" u="none" strike="noStrike" baseline="0" dirty="0">
                <a:solidFill>
                  <a:srgbClr val="000000"/>
                </a:solidFill>
                <a:latin typeface="Avenir Book" panose="02000503020000020003"/>
              </a:rPr>
              <a:t> if in doubt – document it – then block it out - </a:t>
            </a:r>
            <a:r>
              <a:rPr lang="en-GB" sz="1800" b="0" i="0" u="none" strike="noStrike" baseline="0" dirty="0" err="1">
                <a:solidFill>
                  <a:srgbClr val="000000"/>
                </a:solidFill>
                <a:latin typeface="Avenir Book" panose="02000503020000020003"/>
              </a:rPr>
              <a:t>IRISi</a:t>
            </a:r>
            <a:r>
              <a:rPr lang="en-GB" sz="1800" b="0" i="0" u="none" strike="noStrike" baseline="0" dirty="0">
                <a:solidFill>
                  <a:srgbClr val="000000"/>
                </a:solidFill>
                <a:latin typeface="Avenir Book" panose="02000503020000020003"/>
              </a:rPr>
              <a:t> </a:t>
            </a:r>
            <a:endParaRPr lang="en-GB" sz="1800" dirty="0">
              <a:latin typeface="Avenir Book" panose="02000503020000020003"/>
            </a:endParaRPr>
          </a:p>
        </p:txBody>
      </p:sp>
    </p:spTree>
    <p:extLst>
      <p:ext uri="{BB962C8B-B14F-4D97-AF65-F5344CB8AC3E}">
        <p14:creationId xmlns:p14="http://schemas.microsoft.com/office/powerpoint/2010/main" val="294268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BD2AE-7714-A5CB-99E2-29044CCD387D}"/>
              </a:ext>
            </a:extLst>
          </p:cNvPr>
          <p:cNvSpPr>
            <a:spLocks noGrp="1"/>
          </p:cNvSpPr>
          <p:nvPr>
            <p:ph type="title"/>
          </p:nvPr>
        </p:nvSpPr>
        <p:spPr>
          <a:xfrm>
            <a:off x="540000" y="548680"/>
            <a:ext cx="7794000" cy="553998"/>
          </a:xfrm>
        </p:spPr>
        <p:txBody>
          <a:bodyPr/>
          <a:lstStyle/>
          <a:p>
            <a:r>
              <a:rPr lang="en-GB" sz="2000" dirty="0">
                <a:latin typeface="Avenir Book" panose="02000503020000020003" pitchFamily="2" charset="0"/>
              </a:rPr>
              <a:t>⭐️ </a:t>
            </a:r>
            <a:r>
              <a:rPr lang="en-GB" dirty="0">
                <a:latin typeface="Avenir Book" panose="02000503020000020003" pitchFamily="2" charset="0"/>
              </a:rPr>
              <a:t>Hot Topics: DV</a:t>
            </a:r>
          </a:p>
        </p:txBody>
      </p:sp>
      <p:sp>
        <p:nvSpPr>
          <p:cNvPr id="3" name="Content Placeholder 2">
            <a:extLst>
              <a:ext uri="{FF2B5EF4-FFF2-40B4-BE49-F238E27FC236}">
                <a16:creationId xmlns:a16="http://schemas.microsoft.com/office/drawing/2014/main" id="{C399F9B3-8D86-6A86-C7B4-CD2EFB8DC875}"/>
              </a:ext>
            </a:extLst>
          </p:cNvPr>
          <p:cNvSpPr>
            <a:spLocks noGrp="1"/>
          </p:cNvSpPr>
          <p:nvPr>
            <p:ph idx="1"/>
          </p:nvPr>
        </p:nvSpPr>
        <p:spPr>
          <a:xfrm>
            <a:off x="395536" y="1196752"/>
            <a:ext cx="8352928" cy="5112568"/>
          </a:xfrm>
        </p:spPr>
        <p:txBody>
          <a:bodyPr/>
          <a:lstStyle/>
          <a:p>
            <a:r>
              <a:rPr lang="en-GB" sz="1800" dirty="0">
                <a:latin typeface="Avenir Book" panose="02000503020000020003" pitchFamily="2" charset="0"/>
              </a:rPr>
              <a:t>Sharing information with appropriate agencies can be an important part of keeping people safe. Many people who are subject to abuse are understandably anxious about information being disclosed, in case it gets back to the abuser and puts them at further risk.</a:t>
            </a:r>
          </a:p>
          <a:p>
            <a:endParaRPr lang="en-GB" sz="1800" dirty="0">
              <a:latin typeface="Avenir Book" panose="02000503020000020003" pitchFamily="2" charset="0"/>
            </a:endParaRPr>
          </a:p>
          <a:p>
            <a:r>
              <a:rPr lang="en-GB" sz="1800" dirty="0">
                <a:latin typeface="Avenir Book" panose="02000503020000020003" pitchFamily="2" charset="0"/>
              </a:rPr>
              <a:t>It is therefore vital to be clear that, </a:t>
            </a:r>
            <a:r>
              <a:rPr lang="en-GB" sz="1800" dirty="0">
                <a:solidFill>
                  <a:srgbClr val="0070C0"/>
                </a:solidFill>
                <a:latin typeface="Avenir Book" panose="02000503020000020003" pitchFamily="2" charset="0"/>
              </a:rPr>
              <a:t>in </a:t>
            </a:r>
            <a:r>
              <a:rPr lang="en-GB" sz="1800" b="1" dirty="0">
                <a:solidFill>
                  <a:srgbClr val="0070C0"/>
                </a:solidFill>
                <a:latin typeface="Avenir Book" panose="02000503020000020003" pitchFamily="2" charset="0"/>
              </a:rPr>
              <a:t>almost all circumstances</a:t>
            </a:r>
            <a:r>
              <a:rPr lang="en-GB" sz="1800" dirty="0">
                <a:solidFill>
                  <a:srgbClr val="0070C0"/>
                </a:solidFill>
                <a:latin typeface="Avenir Book" panose="02000503020000020003" pitchFamily="2" charset="0"/>
              </a:rPr>
              <a:t>, the patient’s information will only be disclosed with their </a:t>
            </a:r>
            <a:r>
              <a:rPr lang="en-GB" sz="1800" b="1" dirty="0">
                <a:solidFill>
                  <a:srgbClr val="0070C0"/>
                </a:solidFill>
                <a:latin typeface="Avenir Book" panose="02000503020000020003" pitchFamily="2" charset="0"/>
              </a:rPr>
              <a:t>consent</a:t>
            </a:r>
            <a:r>
              <a:rPr lang="en-GB" sz="1800" dirty="0">
                <a:latin typeface="Avenir Book" panose="02000503020000020003" pitchFamily="2" charset="0"/>
              </a:rPr>
              <a:t>. It may be appropriate for doctors to encourage disclosure where it is necessary for their protection, and this can include warning about the risks of not disclosing, but </a:t>
            </a:r>
            <a:r>
              <a:rPr lang="en-GB" sz="1800" dirty="0">
                <a:solidFill>
                  <a:schemeClr val="accent2">
                    <a:lumMod val="75000"/>
                  </a:schemeClr>
                </a:solidFill>
                <a:latin typeface="Avenir Book" panose="02000503020000020003" pitchFamily="2" charset="0"/>
              </a:rPr>
              <a:t>doctors should ordinarily respect the wishes of adults with capacity, even if their decision leaves them at risk of harm.</a:t>
            </a:r>
          </a:p>
          <a:p>
            <a:endParaRPr lang="en-GB" sz="1800" dirty="0">
              <a:solidFill>
                <a:schemeClr val="accent2">
                  <a:lumMod val="75000"/>
                </a:schemeClr>
              </a:solidFill>
              <a:latin typeface="Avenir Book" panose="02000503020000020003" pitchFamily="2" charset="0"/>
            </a:endParaRPr>
          </a:p>
          <a:p>
            <a:r>
              <a:rPr lang="en-GB" sz="1800" dirty="0">
                <a:latin typeface="Avenir Book" panose="02000503020000020003" pitchFamily="2" charset="0"/>
              </a:rPr>
              <a:t>In </a:t>
            </a:r>
            <a:r>
              <a:rPr lang="en-GB" sz="1800" b="1" dirty="0">
                <a:solidFill>
                  <a:schemeClr val="accent3">
                    <a:lumMod val="60000"/>
                    <a:lumOff val="40000"/>
                  </a:schemeClr>
                </a:solidFill>
                <a:latin typeface="Avenir Book" panose="02000503020000020003" pitchFamily="2" charset="0"/>
              </a:rPr>
              <a:t>exceptional circumstances </a:t>
            </a:r>
            <a:r>
              <a:rPr lang="en-GB" sz="1800" dirty="0">
                <a:solidFill>
                  <a:schemeClr val="accent3">
                    <a:lumMod val="60000"/>
                    <a:lumOff val="40000"/>
                  </a:schemeClr>
                </a:solidFill>
                <a:latin typeface="Avenir Book" panose="02000503020000020003" pitchFamily="2" charset="0"/>
              </a:rPr>
              <a:t>– for example, where a third party such as a child or other adult is at risk of harm – it may be necessary to share information </a:t>
            </a:r>
            <a:r>
              <a:rPr lang="en-GB" sz="1800" b="1" dirty="0">
                <a:solidFill>
                  <a:schemeClr val="accent3">
                    <a:lumMod val="60000"/>
                    <a:lumOff val="40000"/>
                  </a:schemeClr>
                </a:solidFill>
                <a:latin typeface="Avenir Book" panose="02000503020000020003" pitchFamily="2" charset="0"/>
              </a:rPr>
              <a:t>without consent. </a:t>
            </a:r>
          </a:p>
          <a:p>
            <a:r>
              <a:rPr lang="en-GB" sz="1800" dirty="0">
                <a:latin typeface="Avenir Book" panose="02000503020000020003" pitchFamily="2" charset="0"/>
              </a:rPr>
              <a:t>Information should not be disclosed without consent unless there is clear evidence of immediate risk. Some cases considered at multi-agency risk assessment conference (MARAC) meetings may constitute exceptional circumstances because MARACs discuss the most serious cases of alleged or suspected domestic abuse.</a:t>
            </a:r>
            <a:endParaRPr lang="en-GB" sz="1800" dirty="0">
              <a:latin typeface="Avenir Book" panose="02000503020000020003"/>
            </a:endParaRPr>
          </a:p>
        </p:txBody>
      </p:sp>
    </p:spTree>
    <p:extLst>
      <p:ext uri="{BB962C8B-B14F-4D97-AF65-F5344CB8AC3E}">
        <p14:creationId xmlns:p14="http://schemas.microsoft.com/office/powerpoint/2010/main" val="592624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49668-8DCF-57D4-8179-A658B4FE19D5}"/>
              </a:ext>
            </a:extLst>
          </p:cNvPr>
          <p:cNvSpPr>
            <a:spLocks noGrp="1"/>
          </p:cNvSpPr>
          <p:nvPr>
            <p:ph type="title"/>
          </p:nvPr>
        </p:nvSpPr>
        <p:spPr/>
        <p:txBody>
          <a:bodyPr/>
          <a:lstStyle/>
          <a:p>
            <a:r>
              <a:rPr lang="en-GB" sz="2000" dirty="0">
                <a:latin typeface="Avenir Book" panose="02000503020000020003" pitchFamily="2" charset="0"/>
              </a:rPr>
              <a:t>⭐️ </a:t>
            </a:r>
            <a:r>
              <a:rPr lang="en-GB" dirty="0">
                <a:latin typeface="Avenir Book" panose="02000503020000020003" pitchFamily="2" charset="0"/>
              </a:rPr>
              <a:t>Hot Topics: Modern Slavery</a:t>
            </a:r>
          </a:p>
        </p:txBody>
      </p:sp>
      <p:sp>
        <p:nvSpPr>
          <p:cNvPr id="3" name="Content Placeholder 2">
            <a:extLst>
              <a:ext uri="{FF2B5EF4-FFF2-40B4-BE49-F238E27FC236}">
                <a16:creationId xmlns:a16="http://schemas.microsoft.com/office/drawing/2014/main" id="{2D871CB2-6988-1B22-7BBA-4966C9E8A2DF}"/>
              </a:ext>
            </a:extLst>
          </p:cNvPr>
          <p:cNvSpPr>
            <a:spLocks noGrp="1"/>
          </p:cNvSpPr>
          <p:nvPr>
            <p:ph idx="1"/>
          </p:nvPr>
        </p:nvSpPr>
        <p:spPr>
          <a:xfrm>
            <a:off x="539552" y="1196752"/>
            <a:ext cx="8064896" cy="5472608"/>
          </a:xfrm>
        </p:spPr>
        <p:txBody>
          <a:bodyPr/>
          <a:lstStyle/>
          <a:p>
            <a:r>
              <a:rPr lang="en-GB" sz="1800" dirty="0">
                <a:effectLst/>
                <a:latin typeface="Avenir Book" panose="02000503020000020003" pitchFamily="2" charset="0"/>
              </a:rPr>
              <a:t>The International Labour Organisation (ILO) estimate that </a:t>
            </a:r>
            <a:r>
              <a:rPr lang="en-GB" sz="1800" u="sng" dirty="0">
                <a:effectLst/>
                <a:latin typeface="Avenir Book" panose="02000503020000020003" pitchFamily="2" charset="0"/>
              </a:rPr>
              <a:t>40.3 million </a:t>
            </a:r>
            <a:r>
              <a:rPr lang="en-GB" sz="1800" dirty="0">
                <a:effectLst/>
                <a:latin typeface="Avenir Book" panose="02000503020000020003" pitchFamily="2" charset="0"/>
              </a:rPr>
              <a:t>people were victims of modern slavery in 2016 worldwide. </a:t>
            </a:r>
            <a:br>
              <a:rPr lang="en-GB" sz="1800" dirty="0">
                <a:latin typeface="Avenir Book" panose="02000503020000020003" pitchFamily="2" charset="0"/>
              </a:rPr>
            </a:br>
            <a:r>
              <a:rPr lang="en-GB" sz="1800" dirty="0">
                <a:effectLst/>
                <a:latin typeface="Avenir Book" panose="02000503020000020003" pitchFamily="2" charset="0"/>
              </a:rPr>
              <a:t>In 2018, </a:t>
            </a:r>
            <a:r>
              <a:rPr lang="en-GB" sz="1800" u="sng" dirty="0">
                <a:effectLst/>
                <a:latin typeface="Avenir Book" panose="02000503020000020003" pitchFamily="2" charset="0"/>
              </a:rPr>
              <a:t>6993</a:t>
            </a:r>
            <a:r>
              <a:rPr lang="en-GB" sz="1800" dirty="0">
                <a:effectLst/>
                <a:latin typeface="Avenir Book" panose="02000503020000020003" pitchFamily="2" charset="0"/>
              </a:rPr>
              <a:t> potential victims of human trafficking were referred to the UK official framework for identifying victims of human trafficking/modern slavery (</a:t>
            </a:r>
            <a:r>
              <a:rPr lang="en-GB" sz="1800" dirty="0">
                <a:latin typeface="Avenir Book" panose="02000503020000020003" pitchFamily="2" charset="0"/>
              </a:rPr>
              <a:t>n</a:t>
            </a:r>
            <a:r>
              <a:rPr lang="en-GB" sz="1800" dirty="0">
                <a:effectLst/>
                <a:latin typeface="Avenir Book" panose="02000503020000020003" pitchFamily="2" charset="0"/>
              </a:rPr>
              <a:t>ational referral </a:t>
            </a:r>
            <a:r>
              <a:rPr lang="en-GB" sz="1800" dirty="0">
                <a:latin typeface="Avenir Book" panose="02000503020000020003" pitchFamily="2" charset="0"/>
              </a:rPr>
              <a:t>m</a:t>
            </a:r>
            <a:r>
              <a:rPr lang="en-GB" sz="1800" dirty="0">
                <a:effectLst/>
                <a:latin typeface="Avenir Book" panose="02000503020000020003" pitchFamily="2" charset="0"/>
              </a:rPr>
              <a:t>echanism). </a:t>
            </a:r>
          </a:p>
          <a:p>
            <a:r>
              <a:rPr lang="en-GB" sz="1800" dirty="0">
                <a:effectLst/>
                <a:latin typeface="Avenir Book" panose="02000503020000020003" pitchFamily="2" charset="0"/>
              </a:rPr>
              <a:t>This number is likely to be the tip of the iceberg. The Global Slavery Index suggests there may be as many as </a:t>
            </a:r>
            <a:r>
              <a:rPr lang="en-GB" sz="1800" u="sng" dirty="0">
                <a:effectLst/>
                <a:latin typeface="Avenir Book" panose="02000503020000020003" pitchFamily="2" charset="0"/>
              </a:rPr>
              <a:t>136,000</a:t>
            </a:r>
            <a:r>
              <a:rPr lang="en-GB" sz="1800" dirty="0">
                <a:effectLst/>
                <a:latin typeface="Avenir Book" panose="02000503020000020003" pitchFamily="2" charset="0"/>
              </a:rPr>
              <a:t> victims of trafficking in the UK. </a:t>
            </a:r>
          </a:p>
          <a:p>
            <a:endParaRPr lang="en-GB" sz="1800" dirty="0">
              <a:latin typeface="Avenir Book" panose="02000503020000020003" pitchFamily="2" charset="0"/>
            </a:endParaRPr>
          </a:p>
          <a:p>
            <a:r>
              <a:rPr lang="en-GB" sz="1800" dirty="0">
                <a:solidFill>
                  <a:schemeClr val="accent2">
                    <a:lumMod val="75000"/>
                  </a:schemeClr>
                </a:solidFill>
                <a:effectLst/>
                <a:latin typeface="Avenir Book" panose="02000503020000020003" pitchFamily="2" charset="0"/>
              </a:rPr>
              <a:t>Who is at risk?</a:t>
            </a:r>
            <a:br>
              <a:rPr lang="en-GB" sz="1800" dirty="0">
                <a:latin typeface="Avenir Book" panose="02000503020000020003" pitchFamily="2" charset="0"/>
              </a:rPr>
            </a:br>
            <a:r>
              <a:rPr lang="en-GB" sz="1800" u="sng" dirty="0">
                <a:effectLst/>
                <a:latin typeface="Avenir Book" panose="02000503020000020003" pitchFamily="2" charset="0"/>
              </a:rPr>
              <a:t>Anyone who is vulnerable </a:t>
            </a:r>
            <a:r>
              <a:rPr lang="en-GB" sz="1800" dirty="0">
                <a:effectLst/>
                <a:latin typeface="Avenir Book" panose="02000503020000020003" pitchFamily="2" charset="0"/>
              </a:rPr>
              <a:t>may be at risk – victims may be vulnerable due to abuse from their own family, forced marriage, domestic violence, sexual assault/rape, loss of family members/protection, community violence (war, LGBT, other), slavery (often as children), state torture/persecution, or pre-existing physical or mental disability. </a:t>
            </a:r>
          </a:p>
          <a:p>
            <a:r>
              <a:rPr lang="en-GB" sz="1800" dirty="0">
                <a:effectLst/>
                <a:latin typeface="Avenir Book" panose="02000503020000020003" pitchFamily="2" charset="0"/>
              </a:rPr>
              <a:t>Not all survivors are poor. Some are well educated with stable childhoods, but there is usually a specific vulnerability that has resulted in their trafficking.</a:t>
            </a:r>
          </a:p>
          <a:p>
            <a:endParaRPr lang="en-GB" sz="1800" dirty="0">
              <a:latin typeface="Avenir Book" panose="02000503020000020003" pitchFamily="2" charset="0"/>
            </a:endParaRPr>
          </a:p>
          <a:p>
            <a:r>
              <a:rPr lang="en-GB" sz="1800" dirty="0">
                <a:latin typeface="Avenir Book" panose="02000503020000020003" pitchFamily="2" charset="0"/>
              </a:rPr>
              <a:t>RCGP: </a:t>
            </a:r>
            <a:r>
              <a:rPr lang="en-GB" sz="1800" b="1" dirty="0">
                <a:solidFill>
                  <a:schemeClr val="accent2">
                    <a:lumMod val="75000"/>
                  </a:schemeClr>
                </a:solidFill>
                <a:latin typeface="Avenir Book" panose="02000503020000020003" pitchFamily="2" charset="0"/>
                <a:hlinkClick r:id="rId2">
                  <a:extLst>
                    <a:ext uri="{A12FA001-AC4F-418D-AE19-62706E023703}">
                      <ahyp:hlinkClr xmlns:ahyp="http://schemas.microsoft.com/office/drawing/2018/hyperlinkcolor" val="tx"/>
                    </a:ext>
                  </a:extLst>
                </a:hlinkClick>
              </a:rPr>
              <a:t>Quick Guide to Modern Slavery </a:t>
            </a:r>
            <a:r>
              <a:rPr lang="en-GB" sz="1800" b="1" dirty="0">
                <a:solidFill>
                  <a:schemeClr val="accent2">
                    <a:lumMod val="75000"/>
                  </a:schemeClr>
                </a:solidFill>
                <a:latin typeface="Avenir Book" panose="02000503020000020003" pitchFamily="2" charset="0"/>
              </a:rPr>
              <a:t>	</a:t>
            </a:r>
            <a:r>
              <a:rPr lang="en-GB" sz="1600" dirty="0">
                <a:latin typeface="Avenir Book" panose="02000503020000020003" pitchFamily="2" charset="0"/>
              </a:rPr>
              <a:t>(via RCGP safeguarding toolkit)</a:t>
            </a:r>
          </a:p>
          <a:p>
            <a:endParaRPr lang="en-GB" sz="1800" dirty="0">
              <a:latin typeface="Avenir Book" panose="02000503020000020003" pitchFamily="2" charset="0"/>
            </a:endParaRPr>
          </a:p>
          <a:p>
            <a:r>
              <a:rPr lang="en-GB" sz="1800" dirty="0">
                <a:latin typeface="Avenir Book" panose="02000503020000020003" pitchFamily="2" charset="0"/>
              </a:rPr>
              <a:t>Links: </a:t>
            </a:r>
            <a:r>
              <a:rPr lang="en-GB" sz="1800" dirty="0">
                <a:solidFill>
                  <a:srgbClr val="000000"/>
                </a:solidFill>
                <a:latin typeface="Avenir Book" panose="02000503020000020003" pitchFamily="2" charset="0"/>
              </a:rPr>
              <a:t>	</a:t>
            </a:r>
            <a:r>
              <a:rPr lang="en-GB" sz="1600" dirty="0">
                <a:solidFill>
                  <a:schemeClr val="accent5">
                    <a:lumMod val="75000"/>
                  </a:schemeClr>
                </a:solidFill>
                <a:latin typeface="Avenir Book" panose="02000503020000020003" pitchFamily="2" charset="0"/>
                <a:hlinkClick r:id="rId3">
                  <a:extLst>
                    <a:ext uri="{A12FA001-AC4F-418D-AE19-62706E023703}">
                      <ahyp:hlinkClr xmlns:ahyp="http://schemas.microsoft.com/office/drawing/2018/hyperlinkcolor" val="tx"/>
                    </a:ext>
                  </a:extLst>
                </a:hlinkClick>
              </a:rPr>
              <a:t>Bristol</a:t>
            </a:r>
            <a:r>
              <a:rPr lang="en-GB" sz="1600" dirty="0">
                <a:solidFill>
                  <a:schemeClr val="accent5">
                    <a:lumMod val="75000"/>
                  </a:schemeClr>
                </a:solidFill>
                <a:latin typeface="Avenir Book" panose="02000503020000020003" pitchFamily="2" charset="0"/>
              </a:rPr>
              <a:t>		</a:t>
            </a:r>
            <a:r>
              <a:rPr lang="en-GB" sz="1600" dirty="0">
                <a:solidFill>
                  <a:schemeClr val="accent5">
                    <a:lumMod val="75000"/>
                  </a:schemeClr>
                </a:solidFill>
                <a:latin typeface="Avenir Book" panose="02000503020000020003" pitchFamily="2" charset="0"/>
                <a:hlinkClick r:id="rId4">
                  <a:extLst>
                    <a:ext uri="{A12FA001-AC4F-418D-AE19-62706E023703}">
                      <ahyp:hlinkClr xmlns:ahyp="http://schemas.microsoft.com/office/drawing/2018/hyperlinkcolor" val="tx"/>
                    </a:ext>
                  </a:extLst>
                </a:hlinkClick>
              </a:rPr>
              <a:t>North Som</a:t>
            </a:r>
            <a:r>
              <a:rPr lang="en-GB" sz="1600" dirty="0">
                <a:solidFill>
                  <a:schemeClr val="accent5">
                    <a:lumMod val="75000"/>
                  </a:schemeClr>
                </a:solidFill>
                <a:latin typeface="Avenir Book" panose="02000503020000020003" pitchFamily="2" charset="0"/>
              </a:rPr>
              <a:t>	</a:t>
            </a:r>
            <a:r>
              <a:rPr lang="en-GB" sz="1600" dirty="0">
                <a:solidFill>
                  <a:schemeClr val="accent5">
                    <a:lumMod val="75000"/>
                  </a:schemeClr>
                </a:solidFill>
                <a:latin typeface="Avenir Book" panose="02000503020000020003" pitchFamily="2" charset="0"/>
                <a:hlinkClick r:id="rId5">
                  <a:extLst>
                    <a:ext uri="{A12FA001-AC4F-418D-AE19-62706E023703}">
                      <ahyp:hlinkClr xmlns:ahyp="http://schemas.microsoft.com/office/drawing/2018/hyperlinkcolor" val="tx"/>
                    </a:ext>
                  </a:extLst>
                </a:hlinkClick>
              </a:rPr>
              <a:t>South Glos</a:t>
            </a:r>
            <a:endParaRPr lang="en-GB" sz="1600" dirty="0">
              <a:solidFill>
                <a:schemeClr val="accent5">
                  <a:lumMod val="75000"/>
                </a:schemeClr>
              </a:solidFill>
              <a:latin typeface="Avenir Book" panose="02000503020000020003" pitchFamily="2" charset="0"/>
            </a:endParaRPr>
          </a:p>
        </p:txBody>
      </p:sp>
    </p:spTree>
    <p:extLst>
      <p:ext uri="{BB962C8B-B14F-4D97-AF65-F5344CB8AC3E}">
        <p14:creationId xmlns:p14="http://schemas.microsoft.com/office/powerpoint/2010/main" val="1266809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B9D13-2371-81FD-8DAF-EB6BCF1194C5}"/>
              </a:ext>
            </a:extLst>
          </p:cNvPr>
          <p:cNvSpPr>
            <a:spLocks noGrp="1"/>
          </p:cNvSpPr>
          <p:nvPr>
            <p:ph type="title"/>
          </p:nvPr>
        </p:nvSpPr>
        <p:spPr>
          <a:xfrm>
            <a:off x="540000" y="271681"/>
            <a:ext cx="7794000" cy="1107996"/>
          </a:xfrm>
        </p:spPr>
        <p:txBody>
          <a:bodyPr/>
          <a:lstStyle/>
          <a:p>
            <a:r>
              <a:rPr lang="en-GB" b="1" dirty="0">
                <a:latin typeface="Avenir Book" panose="02000503020000020003" pitchFamily="2" charset="0"/>
              </a:rPr>
              <a:t>Making a referral to your local Safeguarding Adults Team</a:t>
            </a:r>
            <a:endParaRPr lang="en-GB" dirty="0">
              <a:latin typeface="Avenir Book" panose="02000503020000020003" pitchFamily="2" charset="0"/>
            </a:endParaRPr>
          </a:p>
        </p:txBody>
      </p:sp>
      <p:sp>
        <p:nvSpPr>
          <p:cNvPr id="3" name="Content Placeholder 2">
            <a:extLst>
              <a:ext uri="{FF2B5EF4-FFF2-40B4-BE49-F238E27FC236}">
                <a16:creationId xmlns:a16="http://schemas.microsoft.com/office/drawing/2014/main" id="{A5A34CBB-861F-49C0-43DE-5AC25611AA6F}"/>
              </a:ext>
            </a:extLst>
          </p:cNvPr>
          <p:cNvSpPr>
            <a:spLocks noGrp="1"/>
          </p:cNvSpPr>
          <p:nvPr>
            <p:ph idx="1"/>
          </p:nvPr>
        </p:nvSpPr>
        <p:spPr>
          <a:xfrm>
            <a:off x="251520" y="1538799"/>
            <a:ext cx="8568952" cy="5047520"/>
          </a:xfrm>
        </p:spPr>
        <p:txBody>
          <a:bodyPr/>
          <a:lstStyle/>
          <a:p>
            <a:r>
              <a:rPr lang="en-GB" sz="1800" dirty="0">
                <a:latin typeface="Avenir Book" panose="02000503020000020003" pitchFamily="2" charset="0"/>
              </a:rPr>
              <a:t>Deciding if a safeguarding adult referral is needed for your patient can seem a complex task. These RCGP tools will help you with these decision and how to make an effective referral should it be needed.</a:t>
            </a:r>
          </a:p>
          <a:p>
            <a:pPr marL="285750" indent="-285750">
              <a:buFont typeface="Arial" panose="020B0604020202020204" pitchFamily="34" charset="0"/>
              <a:buChar char="•"/>
            </a:pPr>
            <a:r>
              <a:rPr lang="en-GB" sz="1600" dirty="0">
                <a:solidFill>
                  <a:srgbClr val="0070C0"/>
                </a:solidFill>
                <a:latin typeface="Avenir Book" panose="02000503020000020003" pitchFamily="2" charset="0"/>
                <a:hlinkClick r:id="rId2">
                  <a:extLst>
                    <a:ext uri="{A12FA001-AC4F-418D-AE19-62706E023703}">
                      <ahyp:hlinkClr xmlns:ahyp="http://schemas.microsoft.com/office/drawing/2018/hyperlinkcolor" val="tx"/>
                    </a:ext>
                  </a:extLst>
                </a:hlinkClick>
              </a:rPr>
              <a:t>Top tips for deciding if you need to make a safeguarding adult referral</a:t>
            </a:r>
            <a:endParaRPr lang="en-GB" sz="1600" dirty="0">
              <a:solidFill>
                <a:srgbClr val="0070C0"/>
              </a:solidFill>
              <a:latin typeface="Avenir Book" panose="02000503020000020003" pitchFamily="2" charset="0"/>
            </a:endParaRPr>
          </a:p>
          <a:p>
            <a:pPr marL="285750" indent="-285750">
              <a:buFont typeface="Arial" panose="020B0604020202020204" pitchFamily="34" charset="0"/>
              <a:buChar char="•"/>
            </a:pPr>
            <a:r>
              <a:rPr lang="en-GB" sz="1600" dirty="0">
                <a:solidFill>
                  <a:srgbClr val="0070C0"/>
                </a:solidFill>
                <a:latin typeface="Avenir Book" panose="02000503020000020003" pitchFamily="2" charset="0"/>
                <a:hlinkClick r:id="rId3">
                  <a:extLst>
                    <a:ext uri="{A12FA001-AC4F-418D-AE19-62706E023703}">
                      <ahyp:hlinkClr xmlns:ahyp="http://schemas.microsoft.com/office/drawing/2018/hyperlinkcolor" val="tx"/>
                    </a:ext>
                  </a:extLst>
                </a:hlinkClick>
              </a:rPr>
              <a:t>Decision aid flowchart for making a safeguarding adult referral</a:t>
            </a:r>
            <a:endParaRPr lang="en-GB" sz="1600" dirty="0">
              <a:solidFill>
                <a:srgbClr val="0070C0"/>
              </a:solidFill>
              <a:latin typeface="Avenir Book" panose="02000503020000020003" pitchFamily="2" charset="0"/>
            </a:endParaRPr>
          </a:p>
          <a:p>
            <a:pPr marL="285750" indent="-285750">
              <a:buFont typeface="Arial" panose="020B0604020202020204" pitchFamily="34" charset="0"/>
              <a:buChar char="•"/>
            </a:pPr>
            <a:r>
              <a:rPr lang="en-GB" sz="1600" dirty="0">
                <a:solidFill>
                  <a:srgbClr val="0070C0"/>
                </a:solidFill>
                <a:latin typeface="Avenir Book" panose="02000503020000020003" pitchFamily="2" charset="0"/>
                <a:hlinkClick r:id="rId4">
                  <a:extLst>
                    <a:ext uri="{A12FA001-AC4F-418D-AE19-62706E023703}">
                      <ahyp:hlinkClr xmlns:ahyp="http://schemas.microsoft.com/office/drawing/2018/hyperlinkcolor" val="tx"/>
                    </a:ext>
                  </a:extLst>
                </a:hlinkClick>
              </a:rPr>
              <a:t>Top tips for making a safeguarding adult referral</a:t>
            </a:r>
            <a:endParaRPr lang="en-GB" sz="1600" dirty="0">
              <a:solidFill>
                <a:srgbClr val="0070C0"/>
              </a:solidFill>
              <a:latin typeface="Avenir Book" panose="02000503020000020003" pitchFamily="2" charset="0"/>
            </a:endParaRPr>
          </a:p>
          <a:p>
            <a:endParaRPr lang="en-GB" sz="1800" dirty="0">
              <a:latin typeface="Avenir Book" panose="02000503020000020003" pitchFamily="2" charset="0"/>
            </a:endParaRPr>
          </a:p>
          <a:p>
            <a:pPr marL="342900" indent="-342900">
              <a:buAutoNum type="arabicPeriod"/>
            </a:pPr>
            <a:r>
              <a:rPr lang="en-GB" sz="1800" dirty="0">
                <a:effectLst/>
                <a:latin typeface="Avenir Book" panose="02000503020000020003" pitchFamily="2" charset="0"/>
              </a:rPr>
              <a:t>Ensure the patient is safe and deal with any immediate medical needs.</a:t>
            </a:r>
          </a:p>
          <a:p>
            <a:pPr marL="342900" indent="-342900">
              <a:buAutoNum type="arabicPeriod"/>
            </a:pPr>
            <a:r>
              <a:rPr lang="en-GB" sz="1800" dirty="0">
                <a:effectLst/>
                <a:latin typeface="Avenir Book" panose="02000503020000020003" pitchFamily="2" charset="0"/>
              </a:rPr>
              <a:t>It is essential that the patient’s views are sought on what is happening to them.</a:t>
            </a:r>
            <a:endParaRPr lang="en-GB" sz="1800" dirty="0">
              <a:latin typeface="Avenir Book" panose="02000503020000020003" pitchFamily="2" charset="0"/>
            </a:endParaRPr>
          </a:p>
          <a:p>
            <a:pPr marL="342900" indent="-342900">
              <a:buAutoNum type="arabicPeriod"/>
            </a:pPr>
            <a:r>
              <a:rPr lang="en-GB" sz="1800" dirty="0">
                <a:effectLst/>
                <a:latin typeface="Avenir Book" panose="02000503020000020003" pitchFamily="2" charset="0"/>
              </a:rPr>
              <a:t>Consider the person’s capacity to consent to the referral.</a:t>
            </a:r>
            <a:endParaRPr lang="en-GB" sz="1800" dirty="0">
              <a:latin typeface="Avenir Book" panose="02000503020000020003" pitchFamily="2" charset="0"/>
            </a:endParaRPr>
          </a:p>
          <a:p>
            <a:pPr marL="342900" indent="-342900">
              <a:buAutoNum type="arabicPeriod"/>
            </a:pPr>
            <a:r>
              <a:rPr lang="en-GB" sz="1800" dirty="0">
                <a:effectLst/>
                <a:latin typeface="Avenir Book" panose="02000503020000020003" pitchFamily="2" charset="0"/>
              </a:rPr>
              <a:t>You do not have to make decisions on your own, get help. </a:t>
            </a:r>
          </a:p>
          <a:p>
            <a:pPr marL="342900" indent="-342900">
              <a:buAutoNum type="arabicPeriod"/>
            </a:pPr>
            <a:r>
              <a:rPr lang="en-GB" sz="1800" dirty="0">
                <a:effectLst/>
                <a:latin typeface="Avenir Book" panose="02000503020000020003" pitchFamily="2" charset="0"/>
              </a:rPr>
              <a:t>Consider whether there are any others who may be at risk as well as the adult you are concerned about, think about the wider family / children involved. </a:t>
            </a:r>
          </a:p>
          <a:p>
            <a:pPr marL="342900" indent="-342900">
              <a:buAutoNum type="arabicPeriod"/>
            </a:pPr>
            <a:r>
              <a:rPr lang="en-GB" sz="1800" dirty="0">
                <a:effectLst/>
                <a:latin typeface="Avenir Book" panose="02000503020000020003" pitchFamily="2" charset="0"/>
              </a:rPr>
              <a:t>Document your decision!</a:t>
            </a:r>
          </a:p>
          <a:p>
            <a:pPr marL="342900" indent="-342900">
              <a:buAutoNum type="arabicPeriod"/>
            </a:pPr>
            <a:r>
              <a:rPr lang="en-GB" sz="1800" dirty="0">
                <a:effectLst/>
                <a:latin typeface="Avenir Book" panose="02000503020000020003" pitchFamily="2" charset="0"/>
              </a:rPr>
              <a:t>Make safeguarding personal: You should provide proactive, ongoing support for any patient you have made a Safeguarding Referral for. Your responsibility and care does not end when you send the referral. </a:t>
            </a:r>
          </a:p>
          <a:p>
            <a:r>
              <a:rPr lang="en-GB" sz="1800" b="1" dirty="0">
                <a:solidFill>
                  <a:schemeClr val="accent2">
                    <a:lumMod val="75000"/>
                  </a:schemeClr>
                </a:solidFill>
                <a:effectLst/>
                <a:latin typeface="Avenir Book" panose="02000503020000020003" pitchFamily="2" charset="0"/>
              </a:rPr>
              <a:t>Safeguarding should be done WITH patients, not TO them. </a:t>
            </a:r>
            <a:endParaRPr lang="en-GB" sz="1800" b="1" dirty="0">
              <a:solidFill>
                <a:schemeClr val="accent2">
                  <a:lumMod val="75000"/>
                </a:schemeClr>
              </a:solidFill>
              <a:latin typeface="Avenir Book" panose="02000503020000020003" pitchFamily="2" charset="0"/>
            </a:endParaRPr>
          </a:p>
        </p:txBody>
      </p:sp>
    </p:spTree>
    <p:extLst>
      <p:ext uri="{BB962C8B-B14F-4D97-AF65-F5344CB8AC3E}">
        <p14:creationId xmlns:p14="http://schemas.microsoft.com/office/powerpoint/2010/main" val="396645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3A775-CE13-EB4F-B365-8F2C153751C7}"/>
              </a:ext>
            </a:extLst>
          </p:cNvPr>
          <p:cNvSpPr>
            <a:spLocks noGrp="1"/>
          </p:cNvSpPr>
          <p:nvPr>
            <p:ph type="title"/>
          </p:nvPr>
        </p:nvSpPr>
        <p:spPr>
          <a:xfrm>
            <a:off x="227863" y="454311"/>
            <a:ext cx="8263890" cy="1075811"/>
          </a:xfrm>
        </p:spPr>
        <p:txBody>
          <a:bodyPr vert="horz" wrap="square" lIns="68580" tIns="34290" rIns="68580" bIns="34290" rtlCol="0" anchor="b" anchorCtr="0">
            <a:normAutofit fontScale="90000"/>
          </a:bodyPr>
          <a:lstStyle/>
          <a:p>
            <a:pPr algn="ctr"/>
            <a:r>
              <a:rPr lang="en-US" sz="4050" dirty="0">
                <a:latin typeface="Avenir Book" panose="02000503020000020003" pitchFamily="2" charset="0"/>
              </a:rPr>
              <a:t>South Gloucestershire Safeguarding Referrals</a:t>
            </a:r>
          </a:p>
        </p:txBody>
      </p:sp>
      <p:sp>
        <p:nvSpPr>
          <p:cNvPr id="8" name="Content Placeholder 2">
            <a:extLst>
              <a:ext uri="{FF2B5EF4-FFF2-40B4-BE49-F238E27FC236}">
                <a16:creationId xmlns:a16="http://schemas.microsoft.com/office/drawing/2014/main" id="{51E88194-0AFD-4E8F-8919-ED1DD95C87C9}"/>
              </a:ext>
            </a:extLst>
          </p:cNvPr>
          <p:cNvSpPr txBox="1">
            <a:spLocks/>
          </p:cNvSpPr>
          <p:nvPr/>
        </p:nvSpPr>
        <p:spPr>
          <a:xfrm>
            <a:off x="213273" y="1772817"/>
            <a:ext cx="4113639" cy="4176464"/>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750"/>
              </a:spcBef>
              <a:buNone/>
              <a:defRPr/>
            </a:pPr>
            <a:r>
              <a:rPr lang="en-US" sz="1800" b="1" dirty="0">
                <a:latin typeface="Avenir Book" panose="02000503020000020003" pitchFamily="2" charset="0"/>
              </a:rPr>
              <a:t>‘ART’: Access and Response Team</a:t>
            </a:r>
          </a:p>
          <a:p>
            <a:pPr marL="0" indent="0">
              <a:spcBef>
                <a:spcPts val="750"/>
              </a:spcBef>
              <a:buNone/>
              <a:defRPr/>
            </a:pPr>
            <a:endParaRPr lang="en-US" sz="1800" b="1" dirty="0">
              <a:latin typeface="Avenir Book" panose="02000503020000020003" pitchFamily="2" charset="0"/>
            </a:endParaRPr>
          </a:p>
          <a:p>
            <a:pPr marL="0" indent="0">
              <a:spcBef>
                <a:spcPts val="750"/>
              </a:spcBef>
              <a:buNone/>
              <a:defRPr/>
            </a:pPr>
            <a:r>
              <a:rPr lang="en-US" sz="1800" b="1" dirty="0">
                <a:solidFill>
                  <a:schemeClr val="accent2">
                    <a:lumMod val="75000"/>
                  </a:schemeClr>
                </a:solidFill>
                <a:latin typeface="Avenir Book" panose="02000503020000020003" pitchFamily="2" charset="0"/>
              </a:rPr>
              <a:t>Adults</a:t>
            </a:r>
            <a:r>
              <a:rPr lang="en-US" sz="1800" b="1" dirty="0">
                <a:latin typeface="Avenir Book" panose="02000503020000020003" pitchFamily="2" charset="0"/>
              </a:rPr>
              <a:t> 	-</a:t>
            </a:r>
            <a:r>
              <a:rPr lang="en-US" sz="1800" dirty="0">
                <a:latin typeface="Avenir Book" panose="02000503020000020003" pitchFamily="2" charset="0"/>
              </a:rPr>
              <a:t>In hours 01454 868007</a:t>
            </a:r>
          </a:p>
          <a:p>
            <a:pPr marL="0" indent="0">
              <a:spcBef>
                <a:spcPts val="750"/>
              </a:spcBef>
              <a:buNone/>
              <a:defRPr/>
            </a:pPr>
            <a:r>
              <a:rPr lang="en-US" sz="1800" dirty="0">
                <a:latin typeface="Avenir Book" panose="02000503020000020003" pitchFamily="2" charset="0"/>
              </a:rPr>
              <a:t>	-OOH 01454 615165</a:t>
            </a:r>
          </a:p>
          <a:p>
            <a:pPr marL="0" indent="0">
              <a:spcBef>
                <a:spcPts val="750"/>
              </a:spcBef>
              <a:buNone/>
              <a:defRPr/>
            </a:pPr>
            <a:endParaRPr lang="en-US" sz="1800" dirty="0">
              <a:latin typeface="Avenir Book" panose="02000503020000020003" pitchFamily="2" charset="0"/>
            </a:endParaRPr>
          </a:p>
          <a:p>
            <a:pPr marL="0" indent="0">
              <a:spcBef>
                <a:spcPts val="750"/>
              </a:spcBef>
              <a:buNone/>
              <a:defRPr/>
            </a:pPr>
            <a:r>
              <a:rPr lang="en-US" sz="1800" b="1" dirty="0">
                <a:solidFill>
                  <a:srgbClr val="00B0F0"/>
                </a:solidFill>
                <a:latin typeface="Avenir Book" panose="02000503020000020003" pitchFamily="2" charset="0"/>
              </a:rPr>
              <a:t>Children</a:t>
            </a:r>
            <a:r>
              <a:rPr lang="en-US" sz="1800" b="1" dirty="0">
                <a:latin typeface="Avenir Book" panose="02000503020000020003" pitchFamily="2" charset="0"/>
              </a:rPr>
              <a:t>	-</a:t>
            </a:r>
            <a:r>
              <a:rPr lang="en-US" sz="1800" dirty="0">
                <a:latin typeface="Avenir Book" panose="02000503020000020003" pitchFamily="2" charset="0"/>
              </a:rPr>
              <a:t>In hours 01454 866000 </a:t>
            </a:r>
          </a:p>
          <a:p>
            <a:pPr marL="0" indent="0">
              <a:spcBef>
                <a:spcPts val="750"/>
              </a:spcBef>
              <a:buNone/>
              <a:defRPr/>
            </a:pPr>
            <a:r>
              <a:rPr lang="en-US" sz="1800" dirty="0">
                <a:latin typeface="Avenir Book" panose="02000503020000020003" pitchFamily="2" charset="0"/>
              </a:rPr>
              <a:t>	-OOH 01454 615165</a:t>
            </a:r>
          </a:p>
          <a:p>
            <a:pPr marL="0" indent="0">
              <a:spcBef>
                <a:spcPts val="750"/>
              </a:spcBef>
              <a:buNone/>
              <a:defRPr/>
            </a:pPr>
            <a:endParaRPr lang="en-US" sz="1800" dirty="0">
              <a:latin typeface="Avenir Book" panose="02000503020000020003" pitchFamily="2" charset="0"/>
            </a:endParaRPr>
          </a:p>
          <a:p>
            <a:pPr marL="0" indent="0">
              <a:spcBef>
                <a:spcPts val="750"/>
              </a:spcBef>
              <a:buNone/>
              <a:defRPr/>
            </a:pPr>
            <a:r>
              <a:rPr lang="en-US" sz="1800" b="1" dirty="0">
                <a:solidFill>
                  <a:schemeClr val="accent2">
                    <a:lumMod val="75000"/>
                  </a:schemeClr>
                </a:solidFill>
                <a:latin typeface="Avenir Book" panose="02000503020000020003" pitchFamily="2" charset="0"/>
              </a:rPr>
              <a:t>Written referrals </a:t>
            </a:r>
            <a:r>
              <a:rPr lang="en-US" sz="1800" dirty="0">
                <a:solidFill>
                  <a:schemeClr val="accent2">
                    <a:lumMod val="75000"/>
                  </a:schemeClr>
                </a:solidFill>
                <a:latin typeface="Avenir Book" panose="02000503020000020003" pitchFamily="2" charset="0"/>
              </a:rPr>
              <a:t>via the </a:t>
            </a:r>
          </a:p>
          <a:p>
            <a:pPr marL="0" indent="0">
              <a:spcBef>
                <a:spcPts val="750"/>
              </a:spcBef>
              <a:buNone/>
              <a:defRPr/>
            </a:pPr>
            <a:r>
              <a:rPr lang="en-US" sz="1800" dirty="0">
                <a:solidFill>
                  <a:schemeClr val="accent2">
                    <a:lumMod val="75000"/>
                  </a:schemeClr>
                </a:solidFill>
                <a:latin typeface="Avenir Book" panose="02000503020000020003" pitchFamily="2" charset="0"/>
              </a:rPr>
              <a:t>‘</a:t>
            </a:r>
            <a:r>
              <a:rPr lang="en-US" sz="1800" b="1" dirty="0">
                <a:solidFill>
                  <a:schemeClr val="accent2">
                    <a:lumMod val="75000"/>
                  </a:schemeClr>
                </a:solidFill>
                <a:latin typeface="Avenir Book" panose="02000503020000020003" pitchFamily="2" charset="0"/>
                <a:hlinkClick r:id="rId2">
                  <a:extLst>
                    <a:ext uri="{A12FA001-AC4F-418D-AE19-62706E023703}">
                      <ahyp:hlinkClr xmlns:ahyp="http://schemas.microsoft.com/office/drawing/2018/hyperlinkcolor" val="tx"/>
                    </a:ext>
                  </a:extLst>
                </a:hlinkClick>
              </a:rPr>
              <a:t>help request form</a:t>
            </a:r>
            <a:r>
              <a:rPr lang="en-US" sz="1800" dirty="0">
                <a:solidFill>
                  <a:schemeClr val="accent2">
                    <a:lumMod val="75000"/>
                  </a:schemeClr>
                </a:solidFill>
                <a:latin typeface="Avenir Book" panose="02000503020000020003" pitchFamily="2" charset="0"/>
              </a:rPr>
              <a:t>’</a:t>
            </a:r>
          </a:p>
        </p:txBody>
      </p:sp>
      <p:pic>
        <p:nvPicPr>
          <p:cNvPr id="5" name="Content Placeholder 4" descr="Graphical user interface, website&#10;&#10;Description automatically generated">
            <a:extLst>
              <a:ext uri="{FF2B5EF4-FFF2-40B4-BE49-F238E27FC236}">
                <a16:creationId xmlns:a16="http://schemas.microsoft.com/office/drawing/2014/main" id="{8663C6FA-D523-49F9-A2E6-A84243243F4A}"/>
              </a:ext>
            </a:extLst>
          </p:cNvPr>
          <p:cNvPicPr>
            <a:picLocks noGrp="1" noChangeAspect="1"/>
          </p:cNvPicPr>
          <p:nvPr>
            <p:ph idx="1"/>
          </p:nvPr>
        </p:nvPicPr>
        <p:blipFill rotWithShape="1">
          <a:blip r:embed="rId3"/>
          <a:srcRect l="11281" r="4059" b="2"/>
          <a:stretch/>
        </p:blipFill>
        <p:spPr>
          <a:xfrm>
            <a:off x="4579622" y="1554222"/>
            <a:ext cx="4113638" cy="4275893"/>
          </a:xfrm>
          <a:prstGeom prst="rect">
            <a:avLst/>
          </a:prstGeom>
        </p:spPr>
      </p:pic>
    </p:spTree>
    <p:extLst>
      <p:ext uri="{BB962C8B-B14F-4D97-AF65-F5344CB8AC3E}">
        <p14:creationId xmlns:p14="http://schemas.microsoft.com/office/powerpoint/2010/main" val="140184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ACAD3-3931-94BD-9596-408F476EE1A0}"/>
              </a:ext>
            </a:extLst>
          </p:cNvPr>
          <p:cNvSpPr>
            <a:spLocks noGrp="1"/>
          </p:cNvSpPr>
          <p:nvPr>
            <p:ph type="title"/>
          </p:nvPr>
        </p:nvSpPr>
        <p:spPr/>
        <p:txBody>
          <a:bodyPr/>
          <a:lstStyle/>
          <a:p>
            <a:r>
              <a:rPr lang="en-GB" dirty="0">
                <a:latin typeface="Avenir Book" panose="02000503020000020003" pitchFamily="2" charset="0"/>
              </a:rPr>
              <a:t>Adult Safeguarding in a nutshell</a:t>
            </a:r>
          </a:p>
        </p:txBody>
      </p:sp>
      <p:sp>
        <p:nvSpPr>
          <p:cNvPr id="3" name="Content Placeholder 2">
            <a:extLst>
              <a:ext uri="{FF2B5EF4-FFF2-40B4-BE49-F238E27FC236}">
                <a16:creationId xmlns:a16="http://schemas.microsoft.com/office/drawing/2014/main" id="{C14D6354-82B8-004C-0B5D-47CDB1CDF286}"/>
              </a:ext>
            </a:extLst>
          </p:cNvPr>
          <p:cNvSpPr>
            <a:spLocks noGrp="1"/>
          </p:cNvSpPr>
          <p:nvPr>
            <p:ph idx="1"/>
          </p:nvPr>
        </p:nvSpPr>
        <p:spPr>
          <a:xfrm>
            <a:off x="527602" y="1324369"/>
            <a:ext cx="8133905" cy="5200975"/>
          </a:xfrm>
        </p:spPr>
        <p:txBody>
          <a:bodyPr/>
          <a:lstStyle/>
          <a:p>
            <a:r>
              <a:rPr lang="en-GB" sz="1600" dirty="0">
                <a:effectLst/>
                <a:latin typeface="Avenir Next LT Pro" panose="020B0504020202020204" pitchFamily="34" charset="0"/>
                <a:ea typeface="Calibri" panose="020F0502020204030204" pitchFamily="34" charset="0"/>
              </a:rPr>
              <a:t> </a:t>
            </a:r>
            <a:r>
              <a:rPr lang="en-GB" sz="1600" b="1" dirty="0">
                <a:effectLst/>
                <a:latin typeface="Avenir Next LT Pro" panose="020B0504020202020204" pitchFamily="34" charset="0"/>
                <a:ea typeface="Calibri" panose="020F0502020204030204" pitchFamily="34" charset="0"/>
              </a:rPr>
              <a:t>What is safeguarding?</a:t>
            </a:r>
            <a:endParaRPr lang="en-GB" sz="1600" dirty="0">
              <a:effectLst/>
              <a:latin typeface="Avenir Next LT Pro" panose="020B0504020202020204" pitchFamily="34" charset="0"/>
              <a:ea typeface="Calibri" panose="020F0502020204030204" pitchFamily="34" charset="0"/>
            </a:endParaRPr>
          </a:p>
          <a:p>
            <a:pPr>
              <a:spcBef>
                <a:spcPts val="1500"/>
              </a:spcBef>
              <a:spcAft>
                <a:spcPts val="1500"/>
              </a:spcAft>
            </a:pPr>
            <a:r>
              <a:rPr lang="en-GB" sz="1600" dirty="0">
                <a:effectLst/>
                <a:latin typeface="Avenir Next LT Pro" panose="020B0504020202020204" pitchFamily="34" charset="0"/>
                <a:ea typeface="Calibri" panose="020F0502020204030204" pitchFamily="34" charset="0"/>
              </a:rPr>
              <a:t>‘Adult safeguarding’ is working with adults with care and support needs to keep them safe from abuse or neglect. It is an important part of what many public services do, and a key responsibility of local authorities.</a:t>
            </a:r>
            <a:r>
              <a:rPr lang="en-GB" sz="1600" dirty="0">
                <a:latin typeface="Avenir Next LT Pro" panose="020B0504020202020204" pitchFamily="34" charset="0"/>
                <a:ea typeface="Calibri" panose="020F0502020204030204" pitchFamily="34" charset="0"/>
              </a:rPr>
              <a:t> </a:t>
            </a:r>
          </a:p>
          <a:p>
            <a:pPr>
              <a:spcBef>
                <a:spcPts val="1500"/>
              </a:spcBef>
              <a:spcAft>
                <a:spcPts val="1500"/>
              </a:spcAft>
            </a:pPr>
            <a:r>
              <a:rPr lang="en-GB" sz="1600" dirty="0">
                <a:effectLst/>
                <a:latin typeface="Avenir Next LT Pro" panose="020B0504020202020204" pitchFamily="34" charset="0"/>
                <a:ea typeface="Calibri" panose="020F0502020204030204" pitchFamily="34" charset="0"/>
              </a:rPr>
              <a:t>Safeguarding is aimed at people with care and support needs who may be in vulnerable circumstances and at risk of abuse or neglect. In these cases, local services must work together to spot those at risk and take steps to protect them.</a:t>
            </a:r>
            <a:endParaRPr lang="en-GB" sz="1600" dirty="0">
              <a:latin typeface="Avenir Next LT Pro" panose="020B0504020202020204" pitchFamily="34" charset="0"/>
              <a:ea typeface="Calibri" panose="020F0502020204030204" pitchFamily="34" charset="0"/>
            </a:endParaRPr>
          </a:p>
        </p:txBody>
      </p:sp>
      <p:pic>
        <p:nvPicPr>
          <p:cNvPr id="4" name="Online Media 3" title="Cheshire East Service Users: The Spoken Word">
            <a:hlinkClick r:id="" action="ppaction://media"/>
            <a:extLst>
              <a:ext uri="{FF2B5EF4-FFF2-40B4-BE49-F238E27FC236}">
                <a16:creationId xmlns:a16="http://schemas.microsoft.com/office/drawing/2014/main" id="{9BFADB3D-808C-B3B9-9E78-53C48C0C41D6}"/>
              </a:ext>
            </a:extLst>
          </p:cNvPr>
          <p:cNvPicPr>
            <a:picLocks noRot="1" noChangeAspect="1"/>
          </p:cNvPicPr>
          <p:nvPr>
            <a:videoFile r:link="rId1"/>
          </p:nvPr>
        </p:nvPicPr>
        <p:blipFill>
          <a:blip r:embed="rId3"/>
          <a:stretch>
            <a:fillRect/>
          </a:stretch>
        </p:blipFill>
        <p:spPr>
          <a:xfrm>
            <a:off x="4808619" y="4077072"/>
            <a:ext cx="3950881" cy="2232248"/>
          </a:xfrm>
          <a:prstGeom prst="rect">
            <a:avLst/>
          </a:prstGeom>
        </p:spPr>
      </p:pic>
      <p:sp>
        <p:nvSpPr>
          <p:cNvPr id="5" name="TextBox 4">
            <a:extLst>
              <a:ext uri="{FF2B5EF4-FFF2-40B4-BE49-F238E27FC236}">
                <a16:creationId xmlns:a16="http://schemas.microsoft.com/office/drawing/2014/main" id="{FF7191DF-8815-CB0B-3C7C-9554338FF30F}"/>
              </a:ext>
            </a:extLst>
          </p:cNvPr>
          <p:cNvSpPr txBox="1"/>
          <p:nvPr/>
        </p:nvSpPr>
        <p:spPr>
          <a:xfrm>
            <a:off x="449784" y="3809195"/>
            <a:ext cx="4392040" cy="2893100"/>
          </a:xfrm>
          <a:prstGeom prst="rect">
            <a:avLst/>
          </a:prstGeom>
          <a:noFill/>
        </p:spPr>
        <p:txBody>
          <a:bodyPr wrap="square" rtlCol="0">
            <a:spAutoFit/>
          </a:bodyPr>
          <a:lstStyle/>
          <a:p>
            <a:pPr algn="l"/>
            <a:r>
              <a:rPr lang="en-GB" sz="1600" b="1" i="0" dirty="0">
                <a:effectLst/>
                <a:latin typeface="Avenir Next LT Pro" panose="020B0504020202020204" pitchFamily="34" charset="0"/>
              </a:rPr>
              <a:t>Clinical Staff</a:t>
            </a:r>
            <a:endParaRPr lang="en-GB" sz="1600" b="0" i="0" dirty="0">
              <a:effectLst/>
              <a:latin typeface="Avenir Next LT Pro" panose="020B0504020202020204" pitchFamily="34" charset="0"/>
            </a:endParaRPr>
          </a:p>
          <a:p>
            <a:r>
              <a:rPr lang="en-GB" sz="1600" b="0" i="0" dirty="0">
                <a:effectLst/>
                <a:latin typeface="Avenir Next LT Pro" panose="020B0504020202020204" pitchFamily="34" charset="0"/>
              </a:rPr>
              <a:t>All GPs and nursing staff should be fully aware of their safeguarding roles and responsibilities as defined by the </a:t>
            </a:r>
            <a:r>
              <a:rPr lang="en-GB" sz="1600" b="0" i="0" strike="noStrike" dirty="0">
                <a:effectLst/>
                <a:latin typeface="Avenir Next LT Pro" panose="020B0504020202020204" pitchFamily="34" charset="0"/>
                <a:hlinkClick r:id="rId4">
                  <a:extLst>
                    <a:ext uri="{A12FA001-AC4F-418D-AE19-62706E023703}">
                      <ahyp:hlinkClr xmlns:ahyp="http://schemas.microsoft.com/office/drawing/2018/hyperlinkcolor" val="tx"/>
                    </a:ext>
                  </a:extLst>
                </a:hlinkClick>
              </a:rPr>
              <a:t>GMC</a:t>
            </a:r>
            <a:r>
              <a:rPr lang="en-GB" sz="1600" b="0" i="0" dirty="0">
                <a:effectLst/>
                <a:latin typeface="Avenir Next LT Pro" panose="020B0504020202020204" pitchFamily="34" charset="0"/>
              </a:rPr>
              <a:t> and </a:t>
            </a:r>
            <a:r>
              <a:rPr lang="en-GB" sz="1600" b="0" i="0" u="none" strike="noStrike" dirty="0">
                <a:effectLst/>
                <a:latin typeface="Avenir Next LT Pro" panose="020B0504020202020204" pitchFamily="34" charset="0"/>
                <a:hlinkClick r:id="rId5">
                  <a:extLst>
                    <a:ext uri="{A12FA001-AC4F-418D-AE19-62706E023703}">
                      <ahyp:hlinkClr xmlns:ahyp="http://schemas.microsoft.com/office/drawing/2018/hyperlinkcolor" val="tx"/>
                    </a:ext>
                  </a:extLst>
                </a:hlinkClick>
              </a:rPr>
              <a:t>NMC</a:t>
            </a:r>
            <a:r>
              <a:rPr lang="en-GB" sz="1600" b="0" i="0" dirty="0">
                <a:effectLst/>
                <a:latin typeface="Avenir Next LT Pro" panose="020B0504020202020204" pitchFamily="34" charset="0"/>
              </a:rPr>
              <a:t>.</a:t>
            </a:r>
          </a:p>
          <a:p>
            <a:endParaRPr lang="en-GB" sz="1600" b="0" i="0" dirty="0">
              <a:effectLst/>
              <a:latin typeface="Avenir Next LT Pro" panose="020B0504020202020204" pitchFamily="34" charset="0"/>
            </a:endParaRPr>
          </a:p>
          <a:p>
            <a:r>
              <a:rPr lang="en-GB" sz="1400" b="0" i="0" dirty="0">
                <a:effectLst/>
                <a:latin typeface="Avenir Next LT Pro" panose="020B0504020202020204" pitchFamily="34" charset="0"/>
              </a:rPr>
              <a:t>This </a:t>
            </a:r>
            <a:r>
              <a:rPr lang="en-GB" sz="1400" b="0" i="0" u="none" strike="noStrike" dirty="0">
                <a:effectLst/>
                <a:latin typeface="Avenir Next LT Pro" panose="020B0504020202020204" pitchFamily="34" charset="0"/>
                <a:hlinkClick r:id="rId6">
                  <a:extLst>
                    <a:ext uri="{A12FA001-AC4F-418D-AE19-62706E023703}">
                      <ahyp:hlinkClr xmlns:ahyp="http://schemas.microsoft.com/office/drawing/2018/hyperlinkcolor" val="tx"/>
                    </a:ext>
                  </a:extLst>
                </a:hlinkClick>
              </a:rPr>
              <a:t>short video</a:t>
            </a:r>
            <a:r>
              <a:rPr lang="en-GB" sz="1400" b="0" i="0" dirty="0">
                <a:effectLst/>
                <a:latin typeface="Avenir Next LT Pro" panose="020B0504020202020204" pitchFamily="34" charset="0"/>
              </a:rPr>
              <a:t>, created by the service user sub-group of the Cheshire East Safeguarding Adults Board, is also an excellent resource for all practice staff to watch and generate discussion around adult safeguarding.</a:t>
            </a:r>
          </a:p>
          <a:p>
            <a:endParaRPr lang="en-GB" sz="1600" dirty="0"/>
          </a:p>
        </p:txBody>
      </p:sp>
    </p:spTree>
    <p:extLst>
      <p:ext uri="{BB962C8B-B14F-4D97-AF65-F5344CB8AC3E}">
        <p14:creationId xmlns:p14="http://schemas.microsoft.com/office/powerpoint/2010/main" val="3978048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3A775-CE13-EB4F-B365-8F2C153751C7}"/>
              </a:ext>
            </a:extLst>
          </p:cNvPr>
          <p:cNvSpPr>
            <a:spLocks noGrp="1"/>
          </p:cNvSpPr>
          <p:nvPr>
            <p:ph type="title"/>
          </p:nvPr>
        </p:nvSpPr>
        <p:spPr>
          <a:xfrm>
            <a:off x="227613" y="-21947"/>
            <a:ext cx="8263890" cy="1075811"/>
          </a:xfrm>
        </p:spPr>
        <p:txBody>
          <a:bodyPr vert="horz" wrap="square" lIns="68580" tIns="34290" rIns="68580" bIns="34290" rtlCol="0" anchor="b" anchorCtr="0">
            <a:normAutofit/>
          </a:bodyPr>
          <a:lstStyle/>
          <a:p>
            <a:pPr algn="ctr"/>
            <a:r>
              <a:rPr lang="en-US" sz="4050" dirty="0">
                <a:latin typeface="Avenir Book" panose="02000503020000020003" pitchFamily="2" charset="0"/>
              </a:rPr>
              <a:t>Bristol Safeguarding Referrals</a:t>
            </a:r>
          </a:p>
        </p:txBody>
      </p:sp>
      <p:sp>
        <p:nvSpPr>
          <p:cNvPr id="7" name="TextBox 6">
            <a:extLst>
              <a:ext uri="{FF2B5EF4-FFF2-40B4-BE49-F238E27FC236}">
                <a16:creationId xmlns:a16="http://schemas.microsoft.com/office/drawing/2014/main" id="{3177BA86-BCA4-CF1D-E792-277A9DE54B00}"/>
              </a:ext>
            </a:extLst>
          </p:cNvPr>
          <p:cNvSpPr txBox="1"/>
          <p:nvPr/>
        </p:nvSpPr>
        <p:spPr>
          <a:xfrm>
            <a:off x="251520" y="1060942"/>
            <a:ext cx="4223402" cy="5355312"/>
          </a:xfrm>
          <a:prstGeom prst="rect">
            <a:avLst/>
          </a:prstGeom>
          <a:noFill/>
          <a:ln w="3175">
            <a:solidFill>
              <a:schemeClr val="tx1"/>
            </a:solidFill>
          </a:ln>
        </p:spPr>
        <p:txBody>
          <a:bodyPr wrap="square">
            <a:spAutoFit/>
          </a:bodyPr>
          <a:lstStyle/>
          <a:p>
            <a:pPr defTabSz="685800">
              <a:defRPr/>
            </a:pPr>
            <a:r>
              <a:rPr lang="en-GB" b="1" dirty="0">
                <a:solidFill>
                  <a:schemeClr val="accent2">
                    <a:lumMod val="75000"/>
                  </a:schemeClr>
                </a:solidFill>
                <a:latin typeface="Avenir Book" panose="02000503020000020003" pitchFamily="2" charset="0"/>
              </a:rPr>
              <a:t>Children</a:t>
            </a:r>
          </a:p>
          <a:p>
            <a:pPr defTabSz="685800">
              <a:defRPr/>
            </a:pPr>
            <a:endParaRPr lang="en-GB" b="1" dirty="0">
              <a:latin typeface="Avenir Book" panose="02000503020000020003" pitchFamily="2" charset="0"/>
            </a:endParaRPr>
          </a:p>
          <a:p>
            <a:pPr defTabSz="685800">
              <a:defRPr/>
            </a:pPr>
            <a:r>
              <a:rPr lang="en-GB" b="1" dirty="0">
                <a:latin typeface="Avenir Book" panose="02000503020000020003" pitchFamily="2" charset="0"/>
              </a:rPr>
              <a:t>‘First Response’ </a:t>
            </a:r>
            <a:r>
              <a:rPr lang="en-GB" dirty="0">
                <a:latin typeface="Avenir Book" panose="02000503020000020003" pitchFamily="2" charset="0"/>
              </a:rPr>
              <a:t>for </a:t>
            </a:r>
            <a:r>
              <a:rPr lang="en-GB" dirty="0">
                <a:latin typeface="Avenir Book" panose="02000503020000020003" pitchFamily="2" charset="0"/>
                <a:hlinkClick r:id="rId2">
                  <a:extLst>
                    <a:ext uri="{A12FA001-AC4F-418D-AE19-62706E023703}">
                      <ahyp:hlinkClr xmlns:ahyp="http://schemas.microsoft.com/office/drawing/2018/hyperlinkcolor" val="tx"/>
                    </a:ext>
                  </a:extLst>
                </a:hlinkClick>
              </a:rPr>
              <a:t>professionals </a:t>
            </a:r>
            <a:r>
              <a:rPr lang="en-GB" dirty="0">
                <a:latin typeface="Avenir Book" panose="02000503020000020003" pitchFamily="2" charset="0"/>
              </a:rPr>
              <a:t>working with children: </a:t>
            </a:r>
          </a:p>
          <a:p>
            <a:pPr defTabSz="685800">
              <a:defRPr/>
            </a:pPr>
            <a:endParaRPr lang="en-GB" dirty="0">
              <a:latin typeface="Avenir Book" panose="02000503020000020003" pitchFamily="2" charset="0"/>
            </a:endParaRPr>
          </a:p>
          <a:p>
            <a:pPr marL="214313" indent="-214313" defTabSz="685800">
              <a:buFont typeface="Arial" panose="020B0604020202020204" pitchFamily="34" charset="0"/>
              <a:buChar char="•"/>
              <a:defRPr/>
            </a:pPr>
            <a:r>
              <a:rPr lang="en-GB" b="1" dirty="0">
                <a:latin typeface="Avenir Book" panose="02000503020000020003" pitchFamily="2" charset="0"/>
              </a:rPr>
              <a:t>Make a written </a:t>
            </a:r>
            <a:r>
              <a:rPr lang="en-GB" b="1" dirty="0">
                <a:latin typeface="Avenir Book" panose="02000503020000020003" pitchFamily="2" charset="0"/>
                <a:hlinkClick r:id="rId3">
                  <a:extLst>
                    <a:ext uri="{A12FA001-AC4F-418D-AE19-62706E023703}">
                      <ahyp:hlinkClr xmlns:ahyp="http://schemas.microsoft.com/office/drawing/2018/hyperlinkcolor" val="tx"/>
                    </a:ext>
                  </a:extLst>
                </a:hlinkClick>
              </a:rPr>
              <a:t>referral</a:t>
            </a:r>
            <a:r>
              <a:rPr lang="en-GB" b="1" dirty="0">
                <a:latin typeface="Avenir Book" panose="02000503020000020003" pitchFamily="2" charset="0"/>
              </a:rPr>
              <a:t> online</a:t>
            </a:r>
          </a:p>
          <a:p>
            <a:pPr marL="214313" indent="-214313" defTabSz="685800">
              <a:buFont typeface="Arial" panose="020B0604020202020204" pitchFamily="34" charset="0"/>
              <a:buChar char="•"/>
              <a:defRPr/>
            </a:pPr>
            <a:r>
              <a:rPr lang="en-GB" dirty="0">
                <a:latin typeface="Avenir Book" panose="02000503020000020003" pitchFamily="2" charset="0"/>
                <a:hlinkClick r:id="rId4">
                  <a:extLst>
                    <a:ext uri="{A12FA001-AC4F-418D-AE19-62706E023703}">
                      <ahyp:hlinkClr xmlns:ahyp="http://schemas.microsoft.com/office/drawing/2018/hyperlinkcolor" val="tx"/>
                    </a:ext>
                  </a:extLst>
                </a:hlinkClick>
              </a:rPr>
              <a:t>Advice</a:t>
            </a:r>
            <a:r>
              <a:rPr lang="en-GB" dirty="0">
                <a:latin typeface="Avenir Book" panose="02000503020000020003" pitchFamily="2" charset="0"/>
              </a:rPr>
              <a:t> about making a referral (Families in Focus)</a:t>
            </a:r>
          </a:p>
          <a:p>
            <a:pPr marL="214313" indent="-214313" defTabSz="685800">
              <a:buFont typeface="Arial" panose="020B0604020202020204" pitchFamily="34" charset="0"/>
              <a:buChar char="•"/>
              <a:defRPr/>
            </a:pPr>
            <a:r>
              <a:rPr lang="en-GB" dirty="0">
                <a:latin typeface="Avenir Book" panose="02000503020000020003" pitchFamily="2" charset="0"/>
                <a:hlinkClick r:id="rId5">
                  <a:extLst>
                    <a:ext uri="{A12FA001-AC4F-418D-AE19-62706E023703}">
                      <ahyp:hlinkClr xmlns:ahyp="http://schemas.microsoft.com/office/drawing/2018/hyperlinkcolor" val="tx"/>
                    </a:ext>
                  </a:extLst>
                </a:hlinkClick>
              </a:rPr>
              <a:t>Consent</a:t>
            </a:r>
            <a:r>
              <a:rPr lang="en-GB" dirty="0">
                <a:latin typeface="Avenir Book" panose="02000503020000020003" pitchFamily="2" charset="0"/>
              </a:rPr>
              <a:t> and information sharing</a:t>
            </a:r>
          </a:p>
          <a:p>
            <a:pPr marL="214313" indent="-214313" defTabSz="685800">
              <a:buFont typeface="Arial" panose="020B0604020202020204" pitchFamily="34" charset="0"/>
              <a:buChar char="•"/>
              <a:defRPr/>
            </a:pPr>
            <a:r>
              <a:rPr lang="en-GB" dirty="0">
                <a:latin typeface="Avenir Book" panose="02000503020000020003" pitchFamily="2" charset="0"/>
                <a:hlinkClick r:id="rId6">
                  <a:extLst>
                    <a:ext uri="{A12FA001-AC4F-418D-AE19-62706E023703}">
                      <ahyp:hlinkClr xmlns:ahyp="http://schemas.microsoft.com/office/drawing/2018/hyperlinkcolor" val="tx"/>
                    </a:ext>
                  </a:extLst>
                </a:hlinkClick>
              </a:rPr>
              <a:t>Request</a:t>
            </a:r>
            <a:r>
              <a:rPr lang="en-GB" dirty="0">
                <a:latin typeface="Avenir Book" panose="02000503020000020003" pitchFamily="2" charset="0"/>
              </a:rPr>
              <a:t> information from First Response</a:t>
            </a:r>
          </a:p>
          <a:p>
            <a:pPr defTabSz="685800">
              <a:defRPr/>
            </a:pPr>
            <a:endParaRPr lang="en-GB" dirty="0">
              <a:latin typeface="Avenir Book" panose="02000503020000020003" pitchFamily="2" charset="0"/>
            </a:endParaRPr>
          </a:p>
          <a:p>
            <a:pPr algn="l"/>
            <a:r>
              <a:rPr lang="en-GB" dirty="0">
                <a:latin typeface="Avenir Book" panose="02000503020000020003" pitchFamily="2" charset="0"/>
              </a:rPr>
              <a:t>If you’re concerned that a child (under 18) is at risk of being abused or neglected contact the First Response team on </a:t>
            </a:r>
            <a:r>
              <a:rPr lang="en-GB" b="1" dirty="0">
                <a:latin typeface="Avenir Book" panose="02000503020000020003" pitchFamily="2" charset="0"/>
              </a:rPr>
              <a:t>0117 903 6444.</a:t>
            </a:r>
          </a:p>
          <a:p>
            <a:pPr algn="l"/>
            <a:endParaRPr lang="en-GB" dirty="0">
              <a:latin typeface="Avenir Book" panose="02000503020000020003" pitchFamily="2" charset="0"/>
            </a:endParaRPr>
          </a:p>
          <a:p>
            <a:pPr algn="l"/>
            <a:r>
              <a:rPr lang="en-GB" dirty="0">
                <a:latin typeface="Avenir Book" panose="02000503020000020003" pitchFamily="2" charset="0"/>
              </a:rPr>
              <a:t>OOH -</a:t>
            </a:r>
            <a:r>
              <a:rPr lang="en-GB" b="1" dirty="0">
                <a:latin typeface="Avenir Book" panose="02000503020000020003" pitchFamily="2" charset="0"/>
              </a:rPr>
              <a:t> </a:t>
            </a:r>
            <a:r>
              <a:rPr lang="en-GB" dirty="0">
                <a:latin typeface="Avenir Book" panose="02000503020000020003" pitchFamily="2" charset="0"/>
              </a:rPr>
              <a:t>Emergency Duty Team on 01454 615 165.</a:t>
            </a:r>
          </a:p>
        </p:txBody>
      </p:sp>
      <p:sp>
        <p:nvSpPr>
          <p:cNvPr id="9" name="TextBox 8">
            <a:extLst>
              <a:ext uri="{FF2B5EF4-FFF2-40B4-BE49-F238E27FC236}">
                <a16:creationId xmlns:a16="http://schemas.microsoft.com/office/drawing/2014/main" id="{DD49D0F2-AD7F-EFCE-9F92-91FDAE2CE58A}"/>
              </a:ext>
            </a:extLst>
          </p:cNvPr>
          <p:cNvSpPr txBox="1"/>
          <p:nvPr/>
        </p:nvSpPr>
        <p:spPr>
          <a:xfrm>
            <a:off x="4608505" y="1053864"/>
            <a:ext cx="4034639" cy="4801314"/>
          </a:xfrm>
          <a:prstGeom prst="rect">
            <a:avLst/>
          </a:prstGeom>
          <a:noFill/>
          <a:ln w="3175">
            <a:solidFill>
              <a:schemeClr val="tx1"/>
            </a:solidFill>
          </a:ln>
        </p:spPr>
        <p:txBody>
          <a:bodyPr wrap="square" rtlCol="0">
            <a:spAutoFit/>
          </a:bodyPr>
          <a:lstStyle/>
          <a:p>
            <a:pPr defTabSz="685800">
              <a:defRPr/>
            </a:pPr>
            <a:r>
              <a:rPr lang="en-GB" b="1" dirty="0">
                <a:solidFill>
                  <a:srgbClr val="00B0F0"/>
                </a:solidFill>
                <a:latin typeface="Avenir Book" panose="02000503020000020003" pitchFamily="2" charset="0"/>
              </a:rPr>
              <a:t>Adults</a:t>
            </a:r>
          </a:p>
          <a:p>
            <a:pPr defTabSz="685800">
              <a:defRPr/>
            </a:pPr>
            <a:endParaRPr lang="en-GB" dirty="0">
              <a:latin typeface="Avenir Book" panose="02000503020000020003" pitchFamily="2" charset="0"/>
            </a:endParaRPr>
          </a:p>
          <a:p>
            <a:pPr defTabSz="685800">
              <a:defRPr/>
            </a:pPr>
            <a:r>
              <a:rPr lang="en-GB" b="1" dirty="0">
                <a:latin typeface="Avenir Book" panose="02000503020000020003" pitchFamily="2" charset="0"/>
              </a:rPr>
              <a:t>Written referral form online:</a:t>
            </a:r>
          </a:p>
          <a:p>
            <a:pPr defTabSz="685800">
              <a:defRPr/>
            </a:pPr>
            <a:r>
              <a:rPr lang="en-GB" dirty="0">
                <a:latin typeface="Avenir Book" panose="02000503020000020003" pitchFamily="2" charset="0"/>
                <a:hlinkClick r:id="rId7">
                  <a:extLst>
                    <a:ext uri="{A12FA001-AC4F-418D-AE19-62706E023703}">
                      <ahyp:hlinkClr xmlns:ahyp="http://schemas.microsoft.com/office/drawing/2018/hyperlinkcolor" val="tx"/>
                    </a:ext>
                  </a:extLst>
                </a:hlinkClick>
              </a:rPr>
              <a:t>Safeguarding adults form for professionals</a:t>
            </a:r>
            <a:endParaRPr lang="en-GB" dirty="0">
              <a:latin typeface="Avenir Book" panose="02000503020000020003" pitchFamily="2" charset="0"/>
            </a:endParaRPr>
          </a:p>
          <a:p>
            <a:pPr defTabSz="685800">
              <a:defRPr/>
            </a:pPr>
            <a:endParaRPr lang="en-GB" dirty="0">
              <a:latin typeface="Avenir Book" panose="02000503020000020003" pitchFamily="2" charset="0"/>
            </a:endParaRPr>
          </a:p>
          <a:p>
            <a:r>
              <a:rPr lang="en-GB" dirty="0">
                <a:latin typeface="Avenir Book" panose="02000503020000020003" pitchFamily="2" charset="0"/>
              </a:rPr>
              <a:t>This is a form for professionals who suspect that an adult in Bristol with care and support needs is at risk of harm from others due to abuse or neglect, or at risk of self-neglect but their health or welfare is not in immediate danger. </a:t>
            </a:r>
          </a:p>
          <a:p>
            <a:r>
              <a:rPr lang="en-GB" dirty="0">
                <a:latin typeface="Avenir Book" panose="02000503020000020003" pitchFamily="2" charset="0"/>
              </a:rPr>
              <a:t>Professionals must complete the form as fully as possible. </a:t>
            </a:r>
          </a:p>
          <a:p>
            <a:r>
              <a:rPr lang="en-GB" dirty="0">
                <a:latin typeface="Avenir Book" panose="02000503020000020003" pitchFamily="2" charset="0"/>
              </a:rPr>
              <a:t>A lack of information may cause a delay and can leave a person unsafe. </a:t>
            </a:r>
          </a:p>
        </p:txBody>
      </p:sp>
      <p:pic>
        <p:nvPicPr>
          <p:cNvPr id="1026" name="Picture 2" descr="Welcome to the Keeping Bristol Safe Partnership website.">
            <a:extLst>
              <a:ext uri="{FF2B5EF4-FFF2-40B4-BE49-F238E27FC236}">
                <a16:creationId xmlns:a16="http://schemas.microsoft.com/office/drawing/2014/main" id="{28D44FE7-B850-49CA-0C42-37A227E6C419}"/>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7871" b="10601"/>
          <a:stretch/>
        </p:blipFill>
        <p:spPr bwMode="auto">
          <a:xfrm>
            <a:off x="6444208" y="5949279"/>
            <a:ext cx="2198936" cy="881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40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3A775-CE13-EB4F-B365-8F2C153751C7}"/>
              </a:ext>
            </a:extLst>
          </p:cNvPr>
          <p:cNvSpPr>
            <a:spLocks noGrp="1"/>
          </p:cNvSpPr>
          <p:nvPr>
            <p:ph type="title"/>
          </p:nvPr>
        </p:nvSpPr>
        <p:spPr>
          <a:xfrm>
            <a:off x="319015" y="375392"/>
            <a:ext cx="8263890" cy="770511"/>
          </a:xfrm>
        </p:spPr>
        <p:txBody>
          <a:bodyPr vert="horz" wrap="square" lIns="68580" tIns="34290" rIns="68580" bIns="34290" rtlCol="0" anchor="b" anchorCtr="0">
            <a:normAutofit fontScale="90000"/>
          </a:bodyPr>
          <a:lstStyle/>
          <a:p>
            <a:pPr algn="ctr"/>
            <a:r>
              <a:rPr lang="en-US" sz="4050" dirty="0">
                <a:latin typeface="Avenir Book" panose="02000503020000020003" pitchFamily="2" charset="0"/>
              </a:rPr>
              <a:t>North Somerset Safeguarding Referrals</a:t>
            </a:r>
          </a:p>
        </p:txBody>
      </p:sp>
      <p:sp>
        <p:nvSpPr>
          <p:cNvPr id="7" name="TextBox 6">
            <a:extLst>
              <a:ext uri="{FF2B5EF4-FFF2-40B4-BE49-F238E27FC236}">
                <a16:creationId xmlns:a16="http://schemas.microsoft.com/office/drawing/2014/main" id="{3177BA86-BCA4-CF1D-E792-277A9DE54B00}"/>
              </a:ext>
            </a:extLst>
          </p:cNvPr>
          <p:cNvSpPr txBox="1"/>
          <p:nvPr/>
        </p:nvSpPr>
        <p:spPr>
          <a:xfrm>
            <a:off x="4468672" y="1205256"/>
            <a:ext cx="4223402" cy="5078313"/>
          </a:xfrm>
          <a:prstGeom prst="rect">
            <a:avLst/>
          </a:prstGeom>
          <a:noFill/>
          <a:ln w="3175">
            <a:solidFill>
              <a:schemeClr val="tx1"/>
            </a:solidFill>
          </a:ln>
        </p:spPr>
        <p:txBody>
          <a:bodyPr wrap="square">
            <a:spAutoFit/>
          </a:bodyPr>
          <a:lstStyle/>
          <a:p>
            <a:pPr defTabSz="685800">
              <a:defRPr/>
            </a:pPr>
            <a:r>
              <a:rPr lang="en-GB" b="1" dirty="0">
                <a:latin typeface="Avenir Book" panose="02000503020000020003" pitchFamily="2" charset="0"/>
              </a:rPr>
              <a:t>Children</a:t>
            </a:r>
          </a:p>
          <a:p>
            <a:pPr defTabSz="685800">
              <a:defRPr/>
            </a:pPr>
            <a:endParaRPr lang="en-GB" b="1" dirty="0">
              <a:latin typeface="Avenir Book" panose="02000503020000020003" pitchFamily="2" charset="0"/>
            </a:endParaRPr>
          </a:p>
          <a:p>
            <a:r>
              <a:rPr lang="en-GB" dirty="0">
                <a:latin typeface="Avenir Book" panose="02000503020000020003" pitchFamily="2" charset="0"/>
              </a:rPr>
              <a:t>North Somerset Safeguarding Children’s Board: </a:t>
            </a:r>
            <a:r>
              <a:rPr lang="en-GB" dirty="0">
                <a:latin typeface="Avenir Book" panose="02000503020000020003" pitchFamily="2" charset="0"/>
                <a:hlinkClick r:id="rId2">
                  <a:extLst>
                    <a:ext uri="{A12FA001-AC4F-418D-AE19-62706E023703}">
                      <ahyp:hlinkClr xmlns:ahyp="http://schemas.microsoft.com/office/drawing/2018/hyperlinkcolor" val="tx"/>
                    </a:ext>
                  </a:extLst>
                </a:hlinkClick>
              </a:rPr>
              <a:t>link</a:t>
            </a:r>
            <a:endParaRPr lang="en-GB" dirty="0">
              <a:latin typeface="Avenir Book" panose="02000503020000020003" pitchFamily="2" charset="0"/>
            </a:endParaRPr>
          </a:p>
          <a:p>
            <a:endParaRPr lang="en-GB" dirty="0">
              <a:latin typeface="Avenir Book" panose="02000503020000020003" pitchFamily="2" charset="0"/>
            </a:endParaRPr>
          </a:p>
          <a:p>
            <a:pPr algn="l"/>
            <a:r>
              <a:rPr lang="en-GB" dirty="0">
                <a:latin typeface="Avenir Book" panose="02000503020000020003" pitchFamily="2" charset="0"/>
              </a:rPr>
              <a:t>Level 1 &amp; 2: Early Help and universal services</a:t>
            </a:r>
          </a:p>
          <a:p>
            <a:pPr algn="l"/>
            <a:r>
              <a:rPr lang="en-GB" dirty="0">
                <a:latin typeface="Avenir Book" panose="02000503020000020003" pitchFamily="2" charset="0"/>
              </a:rPr>
              <a:t>Level 3: Family Wellbeing</a:t>
            </a:r>
          </a:p>
          <a:p>
            <a:pPr algn="l"/>
            <a:r>
              <a:rPr lang="en-GB" b="1" dirty="0">
                <a:latin typeface="Avenir Book" panose="02000503020000020003" pitchFamily="2" charset="0"/>
              </a:rPr>
              <a:t>Level 4: Children’s Social Care Services</a:t>
            </a:r>
          </a:p>
          <a:p>
            <a:pPr algn="l"/>
            <a:endParaRPr lang="en-GB" dirty="0">
              <a:latin typeface="Avenir Book" panose="02000503020000020003" pitchFamily="2" charset="0"/>
            </a:endParaRPr>
          </a:p>
          <a:p>
            <a:r>
              <a:rPr lang="en-GB" dirty="0">
                <a:latin typeface="Avenir Book" panose="02000503020000020003" pitchFamily="2" charset="0"/>
              </a:rPr>
              <a:t>The </a:t>
            </a:r>
            <a:r>
              <a:rPr lang="en-GB" b="1" dirty="0">
                <a:latin typeface="Avenir Book" panose="02000503020000020003" pitchFamily="2" charset="0"/>
              </a:rPr>
              <a:t>Front Door </a:t>
            </a:r>
            <a:r>
              <a:rPr lang="en-GB" dirty="0">
                <a:latin typeface="Avenir Book" panose="02000503020000020003" pitchFamily="2" charset="0"/>
              </a:rPr>
              <a:t>uses a </a:t>
            </a:r>
            <a:r>
              <a:rPr lang="en-GB" b="1" dirty="0">
                <a:latin typeface="Avenir Book" panose="02000503020000020003" pitchFamily="2" charset="0"/>
                <a:hlinkClick r:id="rId3">
                  <a:extLst>
                    <a:ext uri="{A12FA001-AC4F-418D-AE19-62706E023703}">
                      <ahyp:hlinkClr xmlns:ahyp="http://schemas.microsoft.com/office/drawing/2018/hyperlinkcolor" val="tx"/>
                    </a:ext>
                  </a:extLst>
                </a:hlinkClick>
              </a:rPr>
              <a:t>written referral form </a:t>
            </a:r>
            <a:r>
              <a:rPr lang="en-GB" dirty="0">
                <a:latin typeface="Avenir Book" panose="02000503020000020003" pitchFamily="2" charset="0"/>
              </a:rPr>
              <a:t>known as ‘request for support’ to allocate cases. </a:t>
            </a:r>
          </a:p>
          <a:p>
            <a:endParaRPr lang="en-GB" dirty="0">
              <a:latin typeface="Avenir Book" panose="02000503020000020003" pitchFamily="2" charset="0"/>
            </a:endParaRPr>
          </a:p>
          <a:p>
            <a:r>
              <a:rPr lang="en-GB" dirty="0">
                <a:latin typeface="Avenir Book" panose="02000503020000020003" pitchFamily="2" charset="0"/>
              </a:rPr>
              <a:t>Connect Care: 	01275 888808 			(Weekdays 8-5)</a:t>
            </a:r>
          </a:p>
          <a:p>
            <a:r>
              <a:rPr lang="en-GB" dirty="0">
                <a:latin typeface="Avenir Book" panose="02000503020000020003" pitchFamily="2" charset="0"/>
              </a:rPr>
              <a:t>Duty Team: 	01454 615165 </a:t>
            </a:r>
          </a:p>
          <a:p>
            <a:r>
              <a:rPr lang="en-GB" dirty="0">
                <a:latin typeface="Avenir Book" panose="02000503020000020003" pitchFamily="2" charset="0"/>
              </a:rPr>
              <a:t>		(OOH)</a:t>
            </a:r>
            <a:endParaRPr lang="en-GB" b="1" dirty="0">
              <a:latin typeface="Avenir Book" panose="02000503020000020003" pitchFamily="2" charset="0"/>
            </a:endParaRPr>
          </a:p>
        </p:txBody>
      </p:sp>
      <p:sp>
        <p:nvSpPr>
          <p:cNvPr id="9" name="TextBox 8">
            <a:extLst>
              <a:ext uri="{FF2B5EF4-FFF2-40B4-BE49-F238E27FC236}">
                <a16:creationId xmlns:a16="http://schemas.microsoft.com/office/drawing/2014/main" id="{DD49D0F2-AD7F-EFCE-9F92-91FDAE2CE58A}"/>
              </a:ext>
            </a:extLst>
          </p:cNvPr>
          <p:cNvSpPr txBox="1"/>
          <p:nvPr/>
        </p:nvSpPr>
        <p:spPr>
          <a:xfrm>
            <a:off x="319015" y="1205256"/>
            <a:ext cx="3989912" cy="3970318"/>
          </a:xfrm>
          <a:prstGeom prst="rect">
            <a:avLst/>
          </a:prstGeom>
          <a:noFill/>
          <a:ln w="3175">
            <a:solidFill>
              <a:schemeClr val="tx1"/>
            </a:solidFill>
          </a:ln>
        </p:spPr>
        <p:txBody>
          <a:bodyPr wrap="square" rtlCol="0">
            <a:spAutoFit/>
          </a:bodyPr>
          <a:lstStyle/>
          <a:p>
            <a:pPr defTabSz="685800">
              <a:defRPr/>
            </a:pPr>
            <a:r>
              <a:rPr lang="en-GB" b="1" dirty="0">
                <a:solidFill>
                  <a:schemeClr val="accent2">
                    <a:lumMod val="75000"/>
                  </a:schemeClr>
                </a:solidFill>
                <a:latin typeface="Avenir Book" panose="02000503020000020003" pitchFamily="2" charset="0"/>
              </a:rPr>
              <a:t>Adults</a:t>
            </a:r>
          </a:p>
          <a:p>
            <a:pPr defTabSz="685800">
              <a:defRPr/>
            </a:pPr>
            <a:endParaRPr lang="en-GB" dirty="0">
              <a:solidFill>
                <a:srgbClr val="444444"/>
              </a:solidFill>
              <a:latin typeface="Avenir Book" panose="02000503020000020003" pitchFamily="2" charset="0"/>
            </a:endParaRPr>
          </a:p>
          <a:p>
            <a:r>
              <a:rPr lang="en-GB" dirty="0">
                <a:latin typeface="Avenir Book" panose="02000503020000020003" pitchFamily="2" charset="0"/>
              </a:rPr>
              <a:t>North Somerset Safeguarding Adults Board: </a:t>
            </a:r>
            <a:r>
              <a:rPr lang="en-GB" dirty="0">
                <a:latin typeface="Avenir Book" panose="02000503020000020003" pitchFamily="2" charset="0"/>
                <a:hlinkClick r:id="rId4"/>
              </a:rPr>
              <a:t>link</a:t>
            </a:r>
            <a:endParaRPr lang="en-GB" dirty="0">
              <a:latin typeface="Avenir Book" panose="02000503020000020003" pitchFamily="2" charset="0"/>
            </a:endParaRPr>
          </a:p>
          <a:p>
            <a:endParaRPr lang="en-GB" dirty="0">
              <a:latin typeface="Avenir Book" panose="02000503020000020003" pitchFamily="2" charset="0"/>
            </a:endParaRPr>
          </a:p>
          <a:p>
            <a:r>
              <a:rPr lang="en-GB" dirty="0">
                <a:latin typeface="Avenir Book" panose="02000503020000020003" pitchFamily="2" charset="0"/>
              </a:rPr>
              <a:t>Care Connect: 	01275 888801 			(Weekdays 8-6)</a:t>
            </a:r>
          </a:p>
          <a:p>
            <a:r>
              <a:rPr lang="en-GB" dirty="0">
                <a:latin typeface="Avenir Book" panose="02000503020000020003" pitchFamily="2" charset="0"/>
              </a:rPr>
              <a:t>Duty Team: 	01454 615165 			(OOH)</a:t>
            </a:r>
          </a:p>
          <a:p>
            <a:endParaRPr lang="en-GB" dirty="0">
              <a:latin typeface="Avenir Book" panose="02000503020000020003" pitchFamily="2" charset="0"/>
            </a:endParaRPr>
          </a:p>
          <a:p>
            <a:endParaRPr lang="en-GB" dirty="0">
              <a:latin typeface="Avenir Book" panose="02000503020000020003" pitchFamily="2" charset="0"/>
            </a:endParaRPr>
          </a:p>
          <a:p>
            <a:r>
              <a:rPr lang="en-GB" b="1" dirty="0">
                <a:latin typeface="Avenir Book" panose="02000503020000020003" pitchFamily="2" charset="0"/>
              </a:rPr>
              <a:t>Raise a Safeguarding </a:t>
            </a:r>
          </a:p>
          <a:p>
            <a:r>
              <a:rPr lang="en-GB" b="1" dirty="0">
                <a:latin typeface="Avenir Book" panose="02000503020000020003" pitchFamily="2" charset="0"/>
              </a:rPr>
              <a:t>Adults Concern: </a:t>
            </a:r>
          </a:p>
          <a:p>
            <a:r>
              <a:rPr lang="en-GB" b="1" dirty="0">
                <a:latin typeface="Avenir Book" panose="02000503020000020003" pitchFamily="2" charset="0"/>
                <a:hlinkClick r:id="rId5"/>
              </a:rPr>
              <a:t>written referral form</a:t>
            </a:r>
            <a:endParaRPr lang="en-GB" b="1" dirty="0">
              <a:latin typeface="Avenir Book" panose="02000503020000020003" pitchFamily="2" charset="0"/>
            </a:endParaRPr>
          </a:p>
        </p:txBody>
      </p:sp>
      <p:pic>
        <p:nvPicPr>
          <p:cNvPr id="2050" name="Picture 2" descr="SSCP – Somerset Safeguarding Children Partnership">
            <a:extLst>
              <a:ext uri="{FF2B5EF4-FFF2-40B4-BE49-F238E27FC236}">
                <a16:creationId xmlns:a16="http://schemas.microsoft.com/office/drawing/2014/main" id="{27449D1C-CFE4-A4DD-F96F-5DBD2A4CF1C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0887"/>
          <a:stretch/>
        </p:blipFill>
        <p:spPr bwMode="auto">
          <a:xfrm>
            <a:off x="1115617" y="5555774"/>
            <a:ext cx="3136318" cy="92683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afeguarding Landing Site | Safeguarding Landing Site">
            <a:extLst>
              <a:ext uri="{FF2B5EF4-FFF2-40B4-BE49-F238E27FC236}">
                <a16:creationId xmlns:a16="http://schemas.microsoft.com/office/drawing/2014/main" id="{5ABE4AD9-A950-AC72-8BCB-389E5F9E47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3808" y="4293096"/>
            <a:ext cx="1326128" cy="882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912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F7F00-73FE-0476-839C-FF0009B6DC81}"/>
              </a:ext>
            </a:extLst>
          </p:cNvPr>
          <p:cNvSpPr>
            <a:spLocks noGrp="1"/>
          </p:cNvSpPr>
          <p:nvPr>
            <p:ph type="title"/>
          </p:nvPr>
        </p:nvSpPr>
        <p:spPr>
          <a:xfrm>
            <a:off x="540000" y="271681"/>
            <a:ext cx="7794000" cy="1107996"/>
          </a:xfrm>
        </p:spPr>
        <p:txBody>
          <a:bodyPr/>
          <a:lstStyle/>
          <a:p>
            <a:pPr algn="l"/>
            <a:r>
              <a:rPr lang="en-GB" sz="3600" b="1" dirty="0">
                <a:solidFill>
                  <a:schemeClr val="accent2">
                    <a:lumMod val="75000"/>
                  </a:schemeClr>
                </a:solidFill>
                <a:effectLst/>
                <a:latin typeface="Avenir Book" panose="02000503020000020003" pitchFamily="2" charset="0"/>
              </a:rPr>
              <a:t>Processing &amp; storing of safeguarding information in primary care</a:t>
            </a:r>
            <a:endParaRPr lang="en-GB" sz="3600" dirty="0">
              <a:solidFill>
                <a:schemeClr val="accent2">
                  <a:lumMod val="75000"/>
                </a:schemeClr>
              </a:solidFill>
              <a:effectLst/>
              <a:latin typeface="Avenir Book" panose="02000503020000020003" pitchFamily="2" charset="0"/>
            </a:endParaRPr>
          </a:p>
        </p:txBody>
      </p:sp>
      <p:sp>
        <p:nvSpPr>
          <p:cNvPr id="3" name="Content Placeholder 2">
            <a:extLst>
              <a:ext uri="{FF2B5EF4-FFF2-40B4-BE49-F238E27FC236}">
                <a16:creationId xmlns:a16="http://schemas.microsoft.com/office/drawing/2014/main" id="{2AF2B756-13DD-3D4C-3113-48267FD8B685}"/>
              </a:ext>
            </a:extLst>
          </p:cNvPr>
          <p:cNvSpPr>
            <a:spLocks noGrp="1"/>
          </p:cNvSpPr>
          <p:nvPr>
            <p:ph idx="1"/>
          </p:nvPr>
        </p:nvSpPr>
        <p:spPr>
          <a:xfrm>
            <a:off x="539552" y="1628800"/>
            <a:ext cx="8208912" cy="5229200"/>
          </a:xfrm>
        </p:spPr>
        <p:txBody>
          <a:bodyPr/>
          <a:lstStyle/>
          <a:p>
            <a:pPr algn="l"/>
            <a:r>
              <a:rPr lang="en-GB" sz="1800" dirty="0">
                <a:solidFill>
                  <a:srgbClr val="242424"/>
                </a:solidFill>
                <a:effectLst/>
                <a:latin typeface="Avenir Book" panose="02000503020000020003" pitchFamily="2" charset="0"/>
              </a:rPr>
              <a:t>The coding and documentation of safeguarding information on a patient’s record is as important as the coding and documentation of any other significant medical issue such as cancer, diabetes, depression or learning disability for example. </a:t>
            </a:r>
          </a:p>
          <a:p>
            <a:pPr algn="l"/>
            <a:endParaRPr lang="en-GB" sz="1800" dirty="0">
              <a:solidFill>
                <a:srgbClr val="242424"/>
              </a:solidFill>
              <a:effectLst/>
              <a:latin typeface="Avenir Book" panose="02000503020000020003" pitchFamily="2" charset="0"/>
            </a:endParaRPr>
          </a:p>
          <a:p>
            <a:pPr lvl="0">
              <a:spcAft>
                <a:spcPts val="1125"/>
              </a:spcAft>
            </a:pPr>
            <a:r>
              <a:rPr lang="en-GB" sz="1800" dirty="0">
                <a:solidFill>
                  <a:srgbClr val="242424"/>
                </a:solidFill>
                <a:effectLst/>
                <a:latin typeface="Avenir Book" panose="02000503020000020003" pitchFamily="2" charset="0"/>
              </a:rPr>
              <a:t>Safeguarding information needs to be immediately obvious on a patient’s notes to all health practitioners who may access those medical notes for the purposes of direct patient care. </a:t>
            </a:r>
          </a:p>
          <a:p>
            <a:pPr lvl="0">
              <a:spcAft>
                <a:spcPts val="1125"/>
              </a:spcAft>
            </a:pPr>
            <a:r>
              <a:rPr lang="en-GB" sz="1800" dirty="0">
                <a:solidFill>
                  <a:srgbClr val="242424"/>
                </a:solidFill>
                <a:effectLst/>
                <a:latin typeface="Avenir Book" panose="02000503020000020003" pitchFamily="2" charset="0"/>
              </a:rPr>
              <a:t>Suffering abuse or neglect is as threatening to the health and well-being of a patient as other major medical conditions are and therefore should be treated in the same manner. </a:t>
            </a:r>
          </a:p>
          <a:p>
            <a:pPr lvl="0">
              <a:spcAft>
                <a:spcPts val="1125"/>
              </a:spcAft>
            </a:pPr>
            <a:r>
              <a:rPr lang="en-GB" sz="1800" dirty="0">
                <a:solidFill>
                  <a:srgbClr val="242424"/>
                </a:solidFill>
                <a:effectLst/>
                <a:latin typeface="Avenir Book" panose="02000503020000020003" pitchFamily="2" charset="0"/>
              </a:rPr>
              <a:t>By coding and documenting this in the same way as we do other medical conditions, we highlight patients who are vulnerable and who are at risk which enables us to offer appropriate support.</a:t>
            </a:r>
            <a:endParaRPr lang="en-GB" sz="1800" dirty="0">
              <a:solidFill>
                <a:srgbClr val="00B0F0"/>
              </a:solidFill>
              <a:effectLst/>
              <a:latin typeface="Avenir Book" panose="02000503020000020003" pitchFamily="2" charset="0"/>
            </a:endParaRPr>
          </a:p>
          <a:p>
            <a:pPr marL="342900" lvl="0" indent="-342900">
              <a:spcAft>
                <a:spcPts val="1125"/>
              </a:spcAft>
              <a:buFont typeface="Symbol" panose="05050102010706020507" pitchFamily="18" charset="2"/>
              <a:buChar char=""/>
            </a:pPr>
            <a:r>
              <a:rPr lang="en-GB" sz="1800" u="sng" dirty="0">
                <a:solidFill>
                  <a:srgbClr val="0070C0"/>
                </a:solidFill>
                <a:latin typeface="Avenir Book" panose="02000503020000020003" pitchFamily="2"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RCGP safeguarding coding guidance (2017)</a:t>
            </a:r>
            <a:endParaRPr lang="en-GB" sz="1800" dirty="0">
              <a:solidFill>
                <a:srgbClr val="0070C0"/>
              </a:solidFill>
              <a:latin typeface="Avenir Book" panose="02000503020000020003" pitchFamily="2" charset="0"/>
              <a:ea typeface="Times New Roman" panose="02020603050405020304" pitchFamily="18" charset="0"/>
            </a:endParaRPr>
          </a:p>
          <a:p>
            <a:pPr marL="342900" lvl="0" indent="-342900">
              <a:spcAft>
                <a:spcPts val="1125"/>
              </a:spcAft>
              <a:buFont typeface="Symbol" panose="05050102010706020507" pitchFamily="18" charset="2"/>
              <a:buChar char=""/>
            </a:pPr>
            <a:r>
              <a:rPr lang="en-GB" sz="1800" u="sng" dirty="0">
                <a:solidFill>
                  <a:srgbClr val="0070C0"/>
                </a:solidFill>
                <a:latin typeface="Avenir Book" panose="02000503020000020003" pitchFamily="2"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RCGP domestic violence coding guidance (2021)</a:t>
            </a:r>
            <a:endParaRPr lang="en-GB" sz="1800" u="sng" dirty="0">
              <a:solidFill>
                <a:srgbClr val="0070C0"/>
              </a:solidFill>
              <a:latin typeface="Avenir Book" panose="02000503020000020003" pitchFamily="2" charset="0"/>
              <a:ea typeface="Times New Roman" panose="02020603050405020304" pitchFamily="18" charset="0"/>
              <a:cs typeface="Arial" panose="020B0604020202020204" pitchFamily="34" charset="0"/>
            </a:endParaRPr>
          </a:p>
          <a:p>
            <a:pPr marL="342900" lvl="0" indent="-342900">
              <a:spcAft>
                <a:spcPts val="1125"/>
              </a:spcAft>
              <a:buFont typeface="Symbol" panose="05050102010706020507" pitchFamily="18" charset="2"/>
              <a:buChar char=""/>
            </a:pPr>
            <a:r>
              <a:rPr lang="en-GB" sz="1800" u="sng" dirty="0">
                <a:solidFill>
                  <a:srgbClr val="0070C0"/>
                </a:solidFill>
                <a:latin typeface="Avenir Book" panose="02000503020000020003" pitchFamily="2" charset="0"/>
                <a:ea typeface="Times New Roman" panose="02020603050405020304" pitchFamily="18" charset="0"/>
                <a:cs typeface="Arial" panose="020B0604020202020204" pitchFamily="34" charset="0"/>
                <a:hlinkClick r:id="rId4"/>
              </a:rPr>
              <a:t>NNNGP Safeguarding Coding Guidelines 2023</a:t>
            </a:r>
            <a:endParaRPr lang="en-GB" sz="1800" u="sng" dirty="0">
              <a:solidFill>
                <a:srgbClr val="0070C0"/>
              </a:solidFill>
              <a:latin typeface="Avenir Book" panose="02000503020000020003" pitchFamily="2" charset="0"/>
              <a:ea typeface="Times New Roman" panose="02020603050405020304" pitchFamily="18" charset="0"/>
              <a:cs typeface="Arial" panose="020B0604020202020204" pitchFamily="34" charset="0"/>
            </a:endParaRPr>
          </a:p>
          <a:p>
            <a:pPr marL="342900" lvl="0" indent="-342900">
              <a:spcAft>
                <a:spcPts val="1125"/>
              </a:spcAft>
              <a:buFont typeface="Symbol" panose="05050102010706020507" pitchFamily="18" charset="2"/>
              <a:buChar char=""/>
            </a:pPr>
            <a:r>
              <a:rPr lang="en-GB" sz="1800" dirty="0">
                <a:solidFill>
                  <a:srgbClr val="242424"/>
                </a:solidFill>
                <a:effectLst/>
                <a:latin typeface="Avenir Book" panose="02000503020000020003" pitchFamily="2" charset="0"/>
                <a:hlinkClick r:id="rId4"/>
              </a:rPr>
              <a:t>https://bnssg.icb.nhs.uk/wp-content/uploads/2023/05/2023-NNNGP-Primary-Care-Safeguarding-Codes.pdf</a:t>
            </a:r>
            <a:endParaRPr lang="en-GB" sz="1800" u="sng" dirty="0">
              <a:solidFill>
                <a:srgbClr val="0070C0"/>
              </a:solidFill>
              <a:effectLst/>
              <a:latin typeface="Avenir Book" panose="02000503020000020003" pitchFamily="2" charset="0"/>
              <a:cs typeface="Arial" panose="020B0604020202020204" pitchFamily="34" charset="0"/>
            </a:endParaRPr>
          </a:p>
          <a:p>
            <a:pPr marL="342900" lvl="0" indent="-342900">
              <a:spcAft>
                <a:spcPts val="1125"/>
              </a:spcAft>
              <a:buFont typeface="Symbol" panose="05050102010706020507" pitchFamily="18" charset="2"/>
              <a:buChar char=""/>
            </a:pPr>
            <a:endParaRPr lang="en-GB" sz="1800" dirty="0">
              <a:solidFill>
                <a:srgbClr val="242424"/>
              </a:solidFill>
              <a:effectLst/>
              <a:latin typeface="Avenir Book" panose="02000503020000020003" pitchFamily="2" charset="0"/>
            </a:endParaRPr>
          </a:p>
          <a:p>
            <a:pPr marL="342900" lvl="0" indent="-342900">
              <a:spcAft>
                <a:spcPts val="1125"/>
              </a:spcAft>
              <a:buFont typeface="Symbol" panose="05050102010706020507" pitchFamily="18" charset="2"/>
              <a:buChar char=""/>
            </a:pPr>
            <a:endParaRPr lang="en-GB" sz="1800" dirty="0">
              <a:effectLst/>
              <a:latin typeface="Avenir Book" panose="02000503020000020003" pitchFamily="2" charset="0"/>
              <a:ea typeface="Times New Roman" panose="02020603050405020304" pitchFamily="18" charset="0"/>
            </a:endParaRPr>
          </a:p>
          <a:p>
            <a:endParaRPr lang="en-GB" dirty="0">
              <a:latin typeface="Avenir Book" panose="02000503020000020003" pitchFamily="2" charset="0"/>
            </a:endParaRPr>
          </a:p>
        </p:txBody>
      </p:sp>
    </p:spTree>
    <p:extLst>
      <p:ext uri="{BB962C8B-B14F-4D97-AF65-F5344CB8AC3E}">
        <p14:creationId xmlns:p14="http://schemas.microsoft.com/office/powerpoint/2010/main" val="61405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31627-5383-E87C-B48E-71DDF548291B}"/>
              </a:ext>
            </a:extLst>
          </p:cNvPr>
          <p:cNvSpPr>
            <a:spLocks noGrp="1"/>
          </p:cNvSpPr>
          <p:nvPr>
            <p:ph type="title"/>
          </p:nvPr>
        </p:nvSpPr>
        <p:spPr/>
        <p:txBody>
          <a:bodyPr/>
          <a:lstStyle/>
          <a:p>
            <a:r>
              <a:rPr lang="en-GB" dirty="0">
                <a:latin typeface="Avenir Book" panose="02000503020000020003" pitchFamily="2" charset="0"/>
              </a:rPr>
              <a:t>Practice policies</a:t>
            </a:r>
          </a:p>
        </p:txBody>
      </p:sp>
      <p:sp>
        <p:nvSpPr>
          <p:cNvPr id="3" name="Content Placeholder 2">
            <a:extLst>
              <a:ext uri="{FF2B5EF4-FFF2-40B4-BE49-F238E27FC236}">
                <a16:creationId xmlns:a16="http://schemas.microsoft.com/office/drawing/2014/main" id="{D100C333-4C62-5A72-C6FB-52B23C16A0EB}"/>
              </a:ext>
            </a:extLst>
          </p:cNvPr>
          <p:cNvSpPr>
            <a:spLocks noGrp="1"/>
          </p:cNvSpPr>
          <p:nvPr>
            <p:ph idx="1"/>
          </p:nvPr>
        </p:nvSpPr>
        <p:spPr>
          <a:xfrm>
            <a:off x="540000" y="1772816"/>
            <a:ext cx="7794000" cy="3960440"/>
          </a:xfrm>
        </p:spPr>
        <p:txBody>
          <a:bodyPr/>
          <a:lstStyle/>
          <a:p>
            <a:r>
              <a:rPr lang="en-GB" dirty="0">
                <a:solidFill>
                  <a:srgbClr val="0070C0"/>
                </a:solidFill>
                <a:latin typeface="Avenir Book" panose="02000503020000020003" pitchFamily="2" charset="0"/>
                <a:hlinkClick r:id="rId2">
                  <a:extLst>
                    <a:ext uri="{A12FA001-AC4F-418D-AE19-62706E023703}">
                      <ahyp:hlinkClr xmlns:ahyp="http://schemas.microsoft.com/office/drawing/2018/hyperlinkcolor" val="tx"/>
                    </a:ext>
                  </a:extLst>
                </a:hlinkClick>
              </a:rPr>
              <a:t>RCGP toolkit</a:t>
            </a:r>
            <a:endParaRPr lang="en-GB" dirty="0">
              <a:solidFill>
                <a:srgbClr val="0070C0"/>
              </a:solidFill>
              <a:latin typeface="Avenir Book" panose="02000503020000020003" pitchFamily="2" charset="0"/>
            </a:endParaRPr>
          </a:p>
          <a:p>
            <a:r>
              <a:rPr lang="en-GB" dirty="0">
                <a:latin typeface="Avenir Book" panose="02000503020000020003" pitchFamily="2" charset="0"/>
              </a:rPr>
              <a:t>The Safeguarding Adults at Risk of Harm toolkit provides info sheets, templates, and handy guides for all the primary care team. </a:t>
            </a:r>
          </a:p>
          <a:p>
            <a:r>
              <a:rPr lang="en-GB" dirty="0">
                <a:latin typeface="Avenir Book" panose="02000503020000020003" pitchFamily="2" charset="0"/>
              </a:rPr>
              <a:t>The toolkit assists good knowledge and use of relevant legislation when promoting good care for adults at risk of harm, or those lacking the capacity to make decisions for themselves.</a:t>
            </a:r>
          </a:p>
          <a:p>
            <a:r>
              <a:rPr lang="en-GB" dirty="0">
                <a:latin typeface="Avenir Book" panose="02000503020000020003" pitchFamily="2" charset="0"/>
              </a:rPr>
              <a:t>The toolkit can be used by any general practice in the UK.</a:t>
            </a:r>
          </a:p>
          <a:p>
            <a:endParaRPr lang="en-GB" dirty="0">
              <a:latin typeface="Avenir Book" panose="02000503020000020003" pitchFamily="2" charset="0"/>
            </a:endParaRPr>
          </a:p>
          <a:p>
            <a:r>
              <a:rPr lang="en-GB" dirty="0">
                <a:solidFill>
                  <a:schemeClr val="accent2">
                    <a:lumMod val="75000"/>
                  </a:schemeClr>
                </a:solidFill>
                <a:latin typeface="Avenir Book" panose="02000503020000020003" pitchFamily="2" charset="0"/>
              </a:rPr>
              <a:t>RCGP Safeguarding Adults Policy </a:t>
            </a:r>
            <a:r>
              <a:rPr lang="en-GB" dirty="0">
                <a:solidFill>
                  <a:schemeClr val="accent2">
                    <a:lumMod val="75000"/>
                  </a:schemeClr>
                </a:solidFill>
                <a:latin typeface="Avenir Book" panose="02000503020000020003" pitchFamily="2" charset="0"/>
                <a:hlinkClick r:id="rId3">
                  <a:extLst>
                    <a:ext uri="{A12FA001-AC4F-418D-AE19-62706E023703}">
                      <ahyp:hlinkClr xmlns:ahyp="http://schemas.microsoft.com/office/drawing/2018/hyperlinkcolor" val="tx"/>
                    </a:ext>
                  </a:extLst>
                </a:hlinkClick>
              </a:rPr>
              <a:t>template</a:t>
            </a:r>
            <a:endParaRPr lang="en-GB" dirty="0">
              <a:solidFill>
                <a:schemeClr val="accent2">
                  <a:lumMod val="75000"/>
                </a:schemeClr>
              </a:solidFill>
              <a:latin typeface="Avenir Book" panose="02000503020000020003" pitchFamily="2" charset="0"/>
            </a:endParaRPr>
          </a:p>
          <a:p>
            <a:r>
              <a:rPr lang="en-GB" dirty="0">
                <a:latin typeface="Avenir Book" panose="02000503020000020003" pitchFamily="2" charset="0"/>
              </a:rPr>
              <a:t>The template can be downloaded, amended with local details and published on your practice website for staff use &amp; CQC inspection.</a:t>
            </a:r>
          </a:p>
        </p:txBody>
      </p:sp>
    </p:spTree>
    <p:extLst>
      <p:ext uri="{BB962C8B-B14F-4D97-AF65-F5344CB8AC3E}">
        <p14:creationId xmlns:p14="http://schemas.microsoft.com/office/powerpoint/2010/main" val="342408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DA62F-EE9D-FB30-AA38-456C106352A1}"/>
              </a:ext>
            </a:extLst>
          </p:cNvPr>
          <p:cNvSpPr>
            <a:spLocks noGrp="1"/>
          </p:cNvSpPr>
          <p:nvPr>
            <p:ph type="title"/>
          </p:nvPr>
        </p:nvSpPr>
        <p:spPr/>
        <p:txBody>
          <a:bodyPr/>
          <a:lstStyle/>
          <a:p>
            <a:r>
              <a:rPr lang="en-GB" dirty="0">
                <a:latin typeface="Avenir Book" panose="02000503020000020003" pitchFamily="2" charset="0"/>
              </a:rPr>
              <a:t>Training information/support</a:t>
            </a:r>
          </a:p>
        </p:txBody>
      </p:sp>
      <p:sp>
        <p:nvSpPr>
          <p:cNvPr id="3" name="Content Placeholder 2">
            <a:extLst>
              <a:ext uri="{FF2B5EF4-FFF2-40B4-BE49-F238E27FC236}">
                <a16:creationId xmlns:a16="http://schemas.microsoft.com/office/drawing/2014/main" id="{574DCE2D-A01C-5C93-C04D-B42864082170}"/>
              </a:ext>
            </a:extLst>
          </p:cNvPr>
          <p:cNvSpPr>
            <a:spLocks noGrp="1"/>
          </p:cNvSpPr>
          <p:nvPr>
            <p:ph idx="1"/>
          </p:nvPr>
        </p:nvSpPr>
        <p:spPr>
          <a:xfrm>
            <a:off x="467544" y="1196752"/>
            <a:ext cx="8424936" cy="5400600"/>
          </a:xfrm>
        </p:spPr>
        <p:txBody>
          <a:bodyPr/>
          <a:lstStyle/>
          <a:p>
            <a:endParaRPr lang="en-GB" sz="1800" dirty="0">
              <a:latin typeface="Avenir Book" panose="02000503020000020003" pitchFamily="2" charset="0"/>
            </a:endParaRPr>
          </a:p>
          <a:p>
            <a:r>
              <a:rPr lang="en-GB" sz="1800" b="1" dirty="0">
                <a:latin typeface="Avenir Book" panose="02000503020000020003" pitchFamily="2" charset="0"/>
              </a:rPr>
              <a:t>Local Authority training:</a:t>
            </a:r>
            <a:r>
              <a:rPr lang="en-GB" sz="1800" dirty="0">
                <a:latin typeface="Avenir Book" panose="02000503020000020003" pitchFamily="2" charset="0"/>
              </a:rPr>
              <a:t> available for all NHS staff across BNSSG:</a:t>
            </a:r>
          </a:p>
          <a:p>
            <a:r>
              <a:rPr lang="en-GB" sz="1800" dirty="0">
                <a:latin typeface="Avenir Book" panose="02000503020000020003" pitchFamily="2" charset="0"/>
              </a:rPr>
              <a:t>	 </a:t>
            </a:r>
            <a:r>
              <a:rPr lang="en-GB" sz="1800" dirty="0">
                <a:solidFill>
                  <a:schemeClr val="accent2">
                    <a:lumMod val="75000"/>
                  </a:schemeClr>
                </a:solidFill>
                <a:latin typeface="Avenir Book" panose="02000503020000020003" pitchFamily="2" charset="0"/>
                <a:hlinkClick r:id="rId3">
                  <a:extLst>
                    <a:ext uri="{A12FA001-AC4F-418D-AE19-62706E023703}">
                      <ahyp:hlinkClr xmlns:ahyp="http://schemas.microsoft.com/office/drawing/2018/hyperlinkcolor" val="tx"/>
                    </a:ext>
                  </a:extLst>
                </a:hlinkClick>
              </a:rPr>
              <a:t>Bristol</a:t>
            </a:r>
            <a:r>
              <a:rPr lang="en-GB" sz="1800" dirty="0">
                <a:solidFill>
                  <a:schemeClr val="accent2">
                    <a:lumMod val="75000"/>
                  </a:schemeClr>
                </a:solidFill>
                <a:latin typeface="Avenir Book" panose="02000503020000020003" pitchFamily="2" charset="0"/>
              </a:rPr>
              <a:t>		</a:t>
            </a:r>
            <a:r>
              <a:rPr lang="en-GB" sz="1800" dirty="0">
                <a:solidFill>
                  <a:schemeClr val="accent2">
                    <a:lumMod val="75000"/>
                  </a:schemeClr>
                </a:solidFill>
                <a:latin typeface="Avenir Book" panose="02000503020000020003" pitchFamily="2" charset="0"/>
                <a:hlinkClick r:id="rId4">
                  <a:extLst>
                    <a:ext uri="{A12FA001-AC4F-418D-AE19-62706E023703}">
                      <ahyp:hlinkClr xmlns:ahyp="http://schemas.microsoft.com/office/drawing/2018/hyperlinkcolor" val="tx"/>
                    </a:ext>
                  </a:extLst>
                </a:hlinkClick>
              </a:rPr>
              <a:t>North Somerset</a:t>
            </a:r>
            <a:r>
              <a:rPr lang="en-GB" sz="1800" dirty="0">
                <a:solidFill>
                  <a:schemeClr val="accent2">
                    <a:lumMod val="75000"/>
                  </a:schemeClr>
                </a:solidFill>
                <a:latin typeface="Avenir Book" panose="02000503020000020003" pitchFamily="2" charset="0"/>
              </a:rPr>
              <a:t>		</a:t>
            </a:r>
            <a:r>
              <a:rPr lang="en-GB" sz="1800" dirty="0">
                <a:solidFill>
                  <a:schemeClr val="accent2">
                    <a:lumMod val="75000"/>
                  </a:schemeClr>
                </a:solidFill>
                <a:latin typeface="Avenir Book" panose="02000503020000020003" pitchFamily="2" charset="0"/>
                <a:hlinkClick r:id="rId5">
                  <a:extLst>
                    <a:ext uri="{A12FA001-AC4F-418D-AE19-62706E023703}">
                      <ahyp:hlinkClr xmlns:ahyp="http://schemas.microsoft.com/office/drawing/2018/hyperlinkcolor" val="tx"/>
                    </a:ext>
                  </a:extLst>
                </a:hlinkClick>
              </a:rPr>
              <a:t>South Glos</a:t>
            </a:r>
            <a:endParaRPr lang="en-GB" sz="1800" dirty="0">
              <a:solidFill>
                <a:schemeClr val="accent2">
                  <a:lumMod val="75000"/>
                </a:schemeClr>
              </a:solidFill>
              <a:latin typeface="Avenir Book" panose="02000503020000020003" pitchFamily="2" charset="0"/>
            </a:endParaRPr>
          </a:p>
          <a:p>
            <a:endParaRPr lang="en-GB" sz="1800" dirty="0">
              <a:solidFill>
                <a:schemeClr val="accent2">
                  <a:lumMod val="75000"/>
                </a:schemeClr>
              </a:solidFill>
              <a:latin typeface="Avenir Book" panose="02000503020000020003" pitchFamily="2" charset="0"/>
            </a:endParaRPr>
          </a:p>
          <a:p>
            <a:r>
              <a:rPr lang="en-GB" sz="1800" dirty="0">
                <a:latin typeface="Avenir Book" panose="02000503020000020003" pitchFamily="2" charset="0"/>
              </a:rPr>
              <a:t>All 3 LAs have confirmed they welcome staff from across </a:t>
            </a:r>
            <a:r>
              <a:rPr lang="en-GB" sz="1800" b="1" dirty="0">
                <a:latin typeface="Avenir Book" panose="02000503020000020003" pitchFamily="2" charset="0"/>
              </a:rPr>
              <a:t>all of BNSSG </a:t>
            </a:r>
            <a:r>
              <a:rPr lang="en-GB" sz="1800" dirty="0">
                <a:latin typeface="Avenir Book" panose="02000503020000020003" pitchFamily="2" charset="0"/>
              </a:rPr>
              <a:t>for training:</a:t>
            </a:r>
          </a:p>
          <a:p>
            <a:pPr marL="285750" indent="-285750">
              <a:lnSpc>
                <a:spcPct val="150000"/>
              </a:lnSpc>
              <a:buSzPct val="120000"/>
              <a:buFont typeface="Arial" panose="020B0604020202020204" pitchFamily="34" charset="0"/>
              <a:buChar char="•"/>
            </a:pPr>
            <a:r>
              <a:rPr lang="en-GB" sz="1600" dirty="0">
                <a:latin typeface="Avenir Book" panose="02000503020000020003" pitchFamily="2" charset="0"/>
              </a:rPr>
              <a:t>All have confirmed primary care staff can access training for </a:t>
            </a:r>
            <a:r>
              <a:rPr lang="en-GB" sz="1600" dirty="0">
                <a:highlight>
                  <a:srgbClr val="00FF00"/>
                </a:highlight>
                <a:latin typeface="Avenir Book" panose="02000503020000020003" pitchFamily="2" charset="0"/>
              </a:rPr>
              <a:t>free</a:t>
            </a:r>
          </a:p>
          <a:p>
            <a:pPr marL="285750" indent="-285750">
              <a:lnSpc>
                <a:spcPct val="150000"/>
              </a:lnSpc>
              <a:buSzPct val="120000"/>
              <a:buFont typeface="Arial" panose="020B0604020202020204" pitchFamily="34" charset="0"/>
              <a:buChar char="•"/>
            </a:pPr>
            <a:endParaRPr lang="en-GB" sz="1600" dirty="0">
              <a:latin typeface="Avenir Book" panose="02000503020000020003" pitchFamily="2" charset="0"/>
            </a:endParaRPr>
          </a:p>
          <a:p>
            <a:r>
              <a:rPr lang="en-GB" sz="1800" b="1" dirty="0">
                <a:latin typeface="Avenir Book" panose="02000503020000020003" pitchFamily="2" charset="0"/>
              </a:rPr>
              <a:t>Online</a:t>
            </a:r>
            <a:r>
              <a:rPr lang="en-GB" sz="1800" dirty="0">
                <a:latin typeface="Avenir Book" panose="02000503020000020003" pitchFamily="2" charset="0"/>
              </a:rPr>
              <a:t> </a:t>
            </a:r>
            <a:r>
              <a:rPr lang="en-GB" sz="1800" b="1" dirty="0">
                <a:latin typeface="Avenir Book" panose="02000503020000020003" pitchFamily="2" charset="0"/>
              </a:rPr>
              <a:t>training</a:t>
            </a:r>
            <a:r>
              <a:rPr lang="en-GB" sz="1800" dirty="0">
                <a:latin typeface="Avenir Book" panose="02000503020000020003" pitchFamily="2" charset="0"/>
              </a:rPr>
              <a:t> (level 3 safeguarding certificates)</a:t>
            </a:r>
          </a:p>
          <a:p>
            <a:r>
              <a:rPr lang="en-GB" sz="1600" b="0" dirty="0">
                <a:solidFill>
                  <a:srgbClr val="000000"/>
                </a:solidFill>
                <a:effectLst/>
                <a:latin typeface="Avenir Book" panose="02000503020000020003" pitchFamily="2" charset="0"/>
                <a:ea typeface="Arial" panose="020B0604020202020204" pitchFamily="34" charset="0"/>
              </a:rPr>
              <a:t>e-learning for health Adult Safeguarding Modules – level 1-4: </a:t>
            </a:r>
            <a:r>
              <a:rPr lang="en-GB" sz="1600" b="0" u="sng" dirty="0">
                <a:solidFill>
                  <a:srgbClr val="000000"/>
                </a:solidFill>
                <a:effectLst/>
                <a:latin typeface="Avenir Book" panose="02000503020000020003" pitchFamily="2" charset="0"/>
                <a:ea typeface="Arial" panose="020B0604020202020204" pitchFamily="34" charset="0"/>
                <a:hlinkClick r:id="rId6"/>
              </a:rPr>
              <a:t>elfh SGA here</a:t>
            </a:r>
            <a:endParaRPr lang="en-GB" sz="1600" b="1" dirty="0">
              <a:solidFill>
                <a:srgbClr val="000000"/>
              </a:solidFill>
              <a:effectLst/>
              <a:latin typeface="Avenir Book" panose="02000503020000020003" pitchFamily="2" charset="0"/>
              <a:ea typeface="Arial" panose="020B0604020202020204" pitchFamily="34" charset="0"/>
            </a:endParaRPr>
          </a:p>
          <a:p>
            <a:r>
              <a:rPr lang="en-GB" sz="1600" b="0" dirty="0">
                <a:solidFill>
                  <a:srgbClr val="000000"/>
                </a:solidFill>
                <a:effectLst/>
                <a:latin typeface="Avenir Book" panose="02000503020000020003" pitchFamily="2" charset="0"/>
                <a:ea typeface="Arial" panose="020B0604020202020204" pitchFamily="34" charset="0"/>
              </a:rPr>
              <a:t>e-learning for health Children’s Safeguarding Modules – level 1-3: </a:t>
            </a:r>
            <a:r>
              <a:rPr lang="en-GB" sz="1600" b="0" u="sng" dirty="0">
                <a:solidFill>
                  <a:srgbClr val="000000"/>
                </a:solidFill>
                <a:effectLst/>
                <a:latin typeface="Avenir Book" panose="02000503020000020003" pitchFamily="2" charset="0"/>
                <a:ea typeface="Arial" panose="020B0604020202020204" pitchFamily="34" charset="0"/>
                <a:hlinkClick r:id="rId7"/>
              </a:rPr>
              <a:t>elfh SGC here</a:t>
            </a:r>
            <a:endParaRPr lang="en-GB" sz="1600" b="1" dirty="0">
              <a:solidFill>
                <a:srgbClr val="000000"/>
              </a:solidFill>
              <a:effectLst/>
              <a:latin typeface="Avenir Book" panose="02000503020000020003" pitchFamily="2" charset="0"/>
              <a:ea typeface="Arial" panose="020B0604020202020204" pitchFamily="34" charset="0"/>
            </a:endParaRPr>
          </a:p>
          <a:p>
            <a:endParaRPr lang="en-GB" sz="1800" b="1" dirty="0">
              <a:latin typeface="Avenir Book" panose="02000503020000020003" pitchFamily="2" charset="0"/>
            </a:endParaRPr>
          </a:p>
          <a:p>
            <a:r>
              <a:rPr lang="en-GB" sz="1800" b="1" dirty="0">
                <a:latin typeface="Avenir Book" panose="02000503020000020003" pitchFamily="2" charset="0"/>
              </a:rPr>
              <a:t>Training requirements </a:t>
            </a:r>
            <a:r>
              <a:rPr lang="en-GB" sz="1800" dirty="0">
                <a:latin typeface="Avenir Book" panose="02000503020000020003" pitchFamily="2" charset="0"/>
              </a:rPr>
              <a:t>summary</a:t>
            </a:r>
            <a:r>
              <a:rPr lang="en-GB" sz="1800" b="1" dirty="0">
                <a:latin typeface="Avenir Book" panose="02000503020000020003" pitchFamily="2" charset="0"/>
              </a:rPr>
              <a:t> </a:t>
            </a:r>
            <a:r>
              <a:rPr lang="en-GB" sz="1800" dirty="0">
                <a:latin typeface="Avenir Book" panose="02000503020000020003" pitchFamily="2" charset="0"/>
              </a:rPr>
              <a:t>by </a:t>
            </a:r>
            <a:r>
              <a:rPr lang="en-GB" sz="1800" dirty="0">
                <a:solidFill>
                  <a:srgbClr val="000000"/>
                </a:solidFill>
                <a:effectLst/>
                <a:latin typeface="Avenir Next LT Pro" panose="020B0504020202020204" pitchFamily="34" charset="77"/>
                <a:ea typeface="Arial" panose="020B0604020202020204" pitchFamily="34" charset="0"/>
                <a:cs typeface="Arial" panose="020B0604020202020204" pitchFamily="34" charset="0"/>
              </a:rPr>
              <a:t>RCGP: </a:t>
            </a:r>
            <a:r>
              <a:rPr lang="en-GB" sz="1800" b="0" u="sng" dirty="0">
                <a:solidFill>
                  <a:srgbClr val="000000"/>
                </a:solidFill>
                <a:effectLst/>
                <a:latin typeface="Avenir Next LT Pro" panose="020B0504020202020204" pitchFamily="34" charset="77"/>
                <a:ea typeface="Arial" panose="020B0604020202020204" pitchFamily="34" charset="0"/>
                <a:hlinkClick r:id="rId8"/>
              </a:rPr>
              <a:t>SG requirements for primary care</a:t>
            </a:r>
            <a:r>
              <a:rPr lang="en-GB" sz="1600" dirty="0">
                <a:effectLst/>
              </a:rPr>
              <a:t> </a:t>
            </a:r>
            <a:endParaRPr lang="en-GB" sz="1800" dirty="0">
              <a:latin typeface="Avenir Book" panose="02000503020000020003" pitchFamily="2" charset="0"/>
            </a:endParaRPr>
          </a:p>
          <a:p>
            <a:r>
              <a:rPr lang="en-GB" sz="1800" b="1" dirty="0">
                <a:latin typeface="Avenir Book" panose="02000503020000020003" pitchFamily="2" charset="0"/>
              </a:rPr>
              <a:t>CPD hours </a:t>
            </a:r>
            <a:r>
              <a:rPr lang="en-GB" sz="1800" dirty="0">
                <a:latin typeface="Avenir Book" panose="02000503020000020003" pitchFamily="2" charset="0"/>
              </a:rPr>
              <a:t>can be accrued via webinars, seminars, bite-size learning, practice meetings, case conferences</a:t>
            </a:r>
          </a:p>
          <a:p>
            <a:endParaRPr lang="en-GB" sz="1800" dirty="0">
              <a:latin typeface="Avenir Book" panose="02000503020000020003" pitchFamily="2" charset="0"/>
            </a:endParaRPr>
          </a:p>
          <a:p>
            <a:r>
              <a:rPr lang="en-GB" sz="1800" b="1" dirty="0">
                <a:latin typeface="Avenir Book" panose="02000503020000020003" pitchFamily="2" charset="0"/>
              </a:rPr>
              <a:t>ICB training</a:t>
            </a:r>
            <a:r>
              <a:rPr lang="en-GB" sz="1800" dirty="0">
                <a:latin typeface="Avenir Book" panose="02000503020000020003" pitchFamily="2" charset="0"/>
              </a:rPr>
              <a:t>: the ICB team are small &amp; are not resourced to provide training at practice or PCN level. All NHS staff can access mandatory training via the LAs</a:t>
            </a:r>
          </a:p>
        </p:txBody>
      </p:sp>
    </p:spTree>
    <p:extLst>
      <p:ext uri="{BB962C8B-B14F-4D97-AF65-F5344CB8AC3E}">
        <p14:creationId xmlns:p14="http://schemas.microsoft.com/office/powerpoint/2010/main" val="313215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B0E7C-6E61-35D2-8D31-479F21099C24}"/>
              </a:ext>
            </a:extLst>
          </p:cNvPr>
          <p:cNvSpPr>
            <a:spLocks noGrp="1"/>
          </p:cNvSpPr>
          <p:nvPr>
            <p:ph type="title"/>
          </p:nvPr>
        </p:nvSpPr>
        <p:spPr/>
        <p:txBody>
          <a:bodyPr/>
          <a:lstStyle/>
          <a:p>
            <a:r>
              <a:rPr lang="en-GB" dirty="0">
                <a:latin typeface="Avenir Book" panose="02000503020000020003" pitchFamily="2" charset="0"/>
              </a:rPr>
              <a:t>Feedback form</a:t>
            </a:r>
          </a:p>
        </p:txBody>
      </p:sp>
      <p:sp>
        <p:nvSpPr>
          <p:cNvPr id="3" name="Content Placeholder 2">
            <a:extLst>
              <a:ext uri="{FF2B5EF4-FFF2-40B4-BE49-F238E27FC236}">
                <a16:creationId xmlns:a16="http://schemas.microsoft.com/office/drawing/2014/main" id="{2B09FAF9-3D29-35FC-1DE7-BC4888BA894B}"/>
              </a:ext>
            </a:extLst>
          </p:cNvPr>
          <p:cNvSpPr>
            <a:spLocks noGrp="1"/>
          </p:cNvSpPr>
          <p:nvPr>
            <p:ph idx="1"/>
          </p:nvPr>
        </p:nvSpPr>
        <p:spPr/>
        <p:txBody>
          <a:bodyPr/>
          <a:lstStyle/>
          <a:p>
            <a:endParaRPr lang="en-GB"/>
          </a:p>
        </p:txBody>
      </p:sp>
      <p:pic>
        <p:nvPicPr>
          <p:cNvPr id="4" name="Picture 2">
            <a:extLst>
              <a:ext uri="{FF2B5EF4-FFF2-40B4-BE49-F238E27FC236}">
                <a16:creationId xmlns:a16="http://schemas.microsoft.com/office/drawing/2014/main" id="{38B56CB8-5EC1-21BC-AF39-9EC4D098C8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114" y="1538288"/>
            <a:ext cx="3730309" cy="376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74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EB3F6-868E-5038-DC3B-441F32139226}"/>
              </a:ext>
            </a:extLst>
          </p:cNvPr>
          <p:cNvSpPr>
            <a:spLocks noGrp="1"/>
          </p:cNvSpPr>
          <p:nvPr>
            <p:ph type="title"/>
          </p:nvPr>
        </p:nvSpPr>
        <p:spPr>
          <a:xfrm>
            <a:off x="540000" y="548680"/>
            <a:ext cx="7794000" cy="553998"/>
          </a:xfrm>
        </p:spPr>
        <p:txBody>
          <a:bodyPr wrap="square" anchor="ctr">
            <a:normAutofit/>
          </a:bodyPr>
          <a:lstStyle/>
          <a:p>
            <a:r>
              <a:rPr lang="en-GB" dirty="0">
                <a:latin typeface="Avenir Book" panose="02000503020000020003" pitchFamily="2" charset="0"/>
              </a:rPr>
              <a:t>ICB support for complex cases</a:t>
            </a:r>
          </a:p>
        </p:txBody>
      </p:sp>
      <p:graphicFrame>
        <p:nvGraphicFramePr>
          <p:cNvPr id="7" name="Content Placeholder 2">
            <a:extLst>
              <a:ext uri="{FF2B5EF4-FFF2-40B4-BE49-F238E27FC236}">
                <a16:creationId xmlns:a16="http://schemas.microsoft.com/office/drawing/2014/main" id="{C8C672E7-E732-4469-ECF8-EA25CF783821}"/>
              </a:ext>
            </a:extLst>
          </p:cNvPr>
          <p:cNvGraphicFramePr>
            <a:graphicFrameLocks noGrp="1"/>
          </p:cNvGraphicFramePr>
          <p:nvPr>
            <p:ph idx="1"/>
            <p:extLst>
              <p:ext uri="{D42A27DB-BD31-4B8C-83A1-F6EECF244321}">
                <p14:modId xmlns:p14="http://schemas.microsoft.com/office/powerpoint/2010/main" val="3944499910"/>
              </p:ext>
            </p:extLst>
          </p:nvPr>
        </p:nvGraphicFramePr>
        <p:xfrm>
          <a:off x="331817" y="1444064"/>
          <a:ext cx="7632848" cy="38344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oup 8">
            <a:extLst>
              <a:ext uri="{FF2B5EF4-FFF2-40B4-BE49-F238E27FC236}">
                <a16:creationId xmlns:a16="http://schemas.microsoft.com/office/drawing/2014/main" id="{2153216A-3BB2-216B-EE74-576DF8C7108A}"/>
              </a:ext>
            </a:extLst>
          </p:cNvPr>
          <p:cNvGrpSpPr/>
          <p:nvPr/>
        </p:nvGrpSpPr>
        <p:grpSpPr>
          <a:xfrm>
            <a:off x="2555776" y="5420799"/>
            <a:ext cx="5778224" cy="690195"/>
            <a:chOff x="1316666" y="2358166"/>
            <a:chExt cx="5877292" cy="690195"/>
          </a:xfrm>
        </p:grpSpPr>
        <p:sp>
          <p:nvSpPr>
            <p:cNvPr id="10" name="Rectangle: Rounded Corners 9">
              <a:extLst>
                <a:ext uri="{FF2B5EF4-FFF2-40B4-BE49-F238E27FC236}">
                  <a16:creationId xmlns:a16="http://schemas.microsoft.com/office/drawing/2014/main" id="{0FF747F2-C526-86C0-6C8F-DBAB5773068C}"/>
                </a:ext>
              </a:extLst>
            </p:cNvPr>
            <p:cNvSpPr/>
            <p:nvPr/>
          </p:nvSpPr>
          <p:spPr>
            <a:xfrm>
              <a:off x="1316666" y="2358166"/>
              <a:ext cx="5877292" cy="690195"/>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13CDB3A9-BC7E-C636-0C4D-F8C799D7CDF2}"/>
                </a:ext>
              </a:extLst>
            </p:cNvPr>
            <p:cNvSpPr txBox="1"/>
            <p:nvPr/>
          </p:nvSpPr>
          <p:spPr>
            <a:xfrm>
              <a:off x="1336881" y="2378381"/>
              <a:ext cx="4949347" cy="6497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2000" dirty="0">
                  <a:solidFill>
                    <a:schemeClr val="bg1"/>
                  </a:solidFill>
                  <a:latin typeface="Avenir Book" panose="02000503020000020003" pitchFamily="2" charset="0"/>
                  <a:hlinkClick r:id="rId7">
                    <a:extLst>
                      <a:ext uri="{A12FA001-AC4F-418D-AE19-62706E023703}">
                        <ahyp:hlinkClr xmlns:ahyp="http://schemas.microsoft.com/office/drawing/2018/hyperlinkcolor" val="tx"/>
                      </a:ext>
                    </a:extLst>
                  </a:hlinkClick>
                </a:rPr>
                <a:t>remedy pathway (icb.nhs.uk)</a:t>
              </a:r>
              <a:endParaRPr lang="en-US" sz="1900" kern="1200" dirty="0">
                <a:solidFill>
                  <a:schemeClr val="bg1"/>
                </a:solidFill>
                <a:latin typeface="Avenir Book" panose="02000503020000020003" pitchFamily="2" charset="0"/>
              </a:endParaRPr>
            </a:p>
          </p:txBody>
        </p:sp>
      </p:grpSp>
      <p:grpSp>
        <p:nvGrpSpPr>
          <p:cNvPr id="12" name="Group 11">
            <a:extLst>
              <a:ext uri="{FF2B5EF4-FFF2-40B4-BE49-F238E27FC236}">
                <a16:creationId xmlns:a16="http://schemas.microsoft.com/office/drawing/2014/main" id="{7C5FC01A-06FF-FA03-178B-60E9055A64DD}"/>
              </a:ext>
            </a:extLst>
          </p:cNvPr>
          <p:cNvGrpSpPr/>
          <p:nvPr/>
        </p:nvGrpSpPr>
        <p:grpSpPr>
          <a:xfrm>
            <a:off x="7433347" y="5131002"/>
            <a:ext cx="448626" cy="448626"/>
            <a:chOff x="5867554" y="1290281"/>
            <a:chExt cx="448626" cy="448626"/>
          </a:xfrm>
        </p:grpSpPr>
        <p:sp>
          <p:nvSpPr>
            <p:cNvPr id="13" name="Arrow: Down 12">
              <a:extLst>
                <a:ext uri="{FF2B5EF4-FFF2-40B4-BE49-F238E27FC236}">
                  <a16:creationId xmlns:a16="http://schemas.microsoft.com/office/drawing/2014/main" id="{FFEB139E-9629-1342-3567-EACF1EC32021}"/>
                </a:ext>
              </a:extLst>
            </p:cNvPr>
            <p:cNvSpPr/>
            <p:nvPr/>
          </p:nvSpPr>
          <p:spPr>
            <a:xfrm>
              <a:off x="5867554" y="1290281"/>
              <a:ext cx="448626" cy="448626"/>
            </a:xfrm>
            <a:prstGeom prst="downArrow">
              <a:avLst>
                <a:gd name="adj1" fmla="val 55000"/>
                <a:gd name="adj2" fmla="val 45000"/>
              </a:avLst>
            </a:pr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14" name="Arrow: Down 4">
              <a:extLst>
                <a:ext uri="{FF2B5EF4-FFF2-40B4-BE49-F238E27FC236}">
                  <a16:creationId xmlns:a16="http://schemas.microsoft.com/office/drawing/2014/main" id="{00023205-8B8D-F0CC-1CC9-F6501D642697}"/>
                </a:ext>
              </a:extLst>
            </p:cNvPr>
            <p:cNvSpPr txBox="1"/>
            <p:nvPr/>
          </p:nvSpPr>
          <p:spPr>
            <a:xfrm>
              <a:off x="5968495" y="1290281"/>
              <a:ext cx="246744" cy="3375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p:txBody>
        </p:sp>
      </p:grpSp>
    </p:spTree>
    <p:extLst>
      <p:ext uri="{BB962C8B-B14F-4D97-AF65-F5344CB8AC3E}">
        <p14:creationId xmlns:p14="http://schemas.microsoft.com/office/powerpoint/2010/main" val="1358648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914E6-3695-CCA8-4AE0-92DC92695EF8}"/>
              </a:ext>
            </a:extLst>
          </p:cNvPr>
          <p:cNvSpPr>
            <a:spLocks noGrp="1"/>
          </p:cNvSpPr>
          <p:nvPr>
            <p:ph type="title"/>
          </p:nvPr>
        </p:nvSpPr>
        <p:spPr>
          <a:xfrm>
            <a:off x="1190046" y="406893"/>
            <a:ext cx="6840312" cy="553998"/>
          </a:xfrm>
        </p:spPr>
        <p:txBody>
          <a:bodyPr/>
          <a:lstStyle/>
          <a:p>
            <a:r>
              <a:rPr lang="en-GB" dirty="0">
                <a:latin typeface="Avenir Book" panose="02000503020000020003" pitchFamily="2" charset="0"/>
              </a:rPr>
              <a:t>Q+A sessions | Link GP meetings </a:t>
            </a:r>
          </a:p>
        </p:txBody>
      </p:sp>
      <p:sp>
        <p:nvSpPr>
          <p:cNvPr id="3" name="Content Placeholder 2">
            <a:extLst>
              <a:ext uri="{FF2B5EF4-FFF2-40B4-BE49-F238E27FC236}">
                <a16:creationId xmlns:a16="http://schemas.microsoft.com/office/drawing/2014/main" id="{C4496B37-0C88-1F5B-DC29-2D99D4B8F966}"/>
              </a:ext>
            </a:extLst>
          </p:cNvPr>
          <p:cNvSpPr>
            <a:spLocks noGrp="1"/>
          </p:cNvSpPr>
          <p:nvPr>
            <p:ph idx="1"/>
          </p:nvPr>
        </p:nvSpPr>
        <p:spPr>
          <a:xfrm>
            <a:off x="1403648" y="1391681"/>
            <a:ext cx="2520280" cy="2394257"/>
          </a:xfrm>
        </p:spPr>
        <p:txBody>
          <a:bodyPr/>
          <a:lstStyle/>
          <a:p>
            <a:pPr algn="ctr"/>
            <a:r>
              <a:rPr lang="en-GB" sz="2000" b="1" i="0" u="none" strike="noStrike" baseline="0" dirty="0">
                <a:solidFill>
                  <a:srgbClr val="000000"/>
                </a:solidFill>
                <a:latin typeface="Avenir Next LT Pro" panose="020B0504020202020204" pitchFamily="34" charset="0"/>
              </a:rPr>
              <a:t>GP Q+A sessions </a:t>
            </a:r>
            <a:endParaRPr lang="en-GB" sz="2000" b="0" i="0" u="none" strike="noStrike" baseline="0" dirty="0">
              <a:solidFill>
                <a:srgbClr val="000000"/>
              </a:solidFill>
              <a:latin typeface="Avenir Next LT Pro" panose="020B0504020202020204" pitchFamily="34" charset="0"/>
            </a:endParaRPr>
          </a:p>
          <a:p>
            <a:pPr algn="ctr"/>
            <a:r>
              <a:rPr lang="en-GB" sz="2000" b="1" i="0" u="none" strike="noStrike" baseline="0" dirty="0">
                <a:solidFill>
                  <a:srgbClr val="000000"/>
                </a:solidFill>
                <a:latin typeface="Avenir Next LT Pro" panose="020B0504020202020204" pitchFamily="34" charset="0"/>
              </a:rPr>
              <a:t>1-2 pm</a:t>
            </a:r>
          </a:p>
          <a:p>
            <a:pPr algn="ctr"/>
            <a:r>
              <a:rPr lang="en-GB" b="1" dirty="0">
                <a:solidFill>
                  <a:srgbClr val="000000"/>
                </a:solidFill>
                <a:latin typeface="Avenir Next LT Pro" panose="020B0504020202020204" pitchFamily="34" charset="0"/>
              </a:rPr>
              <a:t>monthly</a:t>
            </a:r>
            <a:endParaRPr lang="en-GB" sz="2000" b="0" i="0" u="none" strike="noStrike" baseline="0" dirty="0">
              <a:solidFill>
                <a:srgbClr val="000000"/>
              </a:solidFill>
              <a:latin typeface="Avenir Next LT Pro" panose="020B0504020202020204" pitchFamily="34" charset="0"/>
            </a:endParaRPr>
          </a:p>
          <a:p>
            <a:endParaRPr lang="en-GB" dirty="0">
              <a:solidFill>
                <a:srgbClr val="000000"/>
              </a:solidFill>
              <a:latin typeface="Avenir Next LT Pro" panose="020B0504020202020204" pitchFamily="34" charset="0"/>
            </a:endParaRPr>
          </a:p>
          <a:p>
            <a:endParaRPr lang="en-GB" sz="2000" b="0" i="0" u="none" strike="noStrike" baseline="0" dirty="0">
              <a:solidFill>
                <a:srgbClr val="000000"/>
              </a:solidFill>
              <a:latin typeface="Avenir Next LT Pro" panose="020B0504020202020204" pitchFamily="34" charset="0"/>
            </a:endParaRPr>
          </a:p>
          <a:p>
            <a:endParaRPr lang="en-GB" dirty="0"/>
          </a:p>
        </p:txBody>
      </p:sp>
      <p:sp>
        <p:nvSpPr>
          <p:cNvPr id="4" name="TextBox 3">
            <a:extLst>
              <a:ext uri="{FF2B5EF4-FFF2-40B4-BE49-F238E27FC236}">
                <a16:creationId xmlns:a16="http://schemas.microsoft.com/office/drawing/2014/main" id="{DE238D85-8975-4EB5-603B-D03F11377D76}"/>
              </a:ext>
            </a:extLst>
          </p:cNvPr>
          <p:cNvSpPr txBox="1"/>
          <p:nvPr/>
        </p:nvSpPr>
        <p:spPr>
          <a:xfrm>
            <a:off x="4499992" y="1340768"/>
            <a:ext cx="3447693" cy="1015663"/>
          </a:xfrm>
          <a:prstGeom prst="rect">
            <a:avLst/>
          </a:prstGeom>
          <a:noFill/>
        </p:spPr>
        <p:txBody>
          <a:bodyPr wrap="square" rtlCol="0">
            <a:spAutoFit/>
          </a:bodyPr>
          <a:lstStyle/>
          <a:p>
            <a:pPr algn="ctr"/>
            <a:r>
              <a:rPr lang="en-GB" sz="2000" b="1" i="0" u="none" strike="noStrike" baseline="0" dirty="0">
                <a:solidFill>
                  <a:srgbClr val="000000"/>
                </a:solidFill>
                <a:latin typeface="Avenir Next LT Pro" panose="020B0504020202020204" pitchFamily="34" charset="0"/>
              </a:rPr>
              <a:t>Link GP meetings</a:t>
            </a:r>
            <a:endParaRPr lang="en-GB" sz="2000" b="0" i="0" u="none" strike="noStrike" baseline="0" dirty="0">
              <a:solidFill>
                <a:srgbClr val="000000"/>
              </a:solidFill>
              <a:latin typeface="Avenir Next LT Pro" panose="020B0504020202020204" pitchFamily="34" charset="0"/>
            </a:endParaRPr>
          </a:p>
          <a:p>
            <a:pPr algn="ctr"/>
            <a:r>
              <a:rPr lang="en-GB" sz="2000" b="1" i="0" u="none" strike="noStrike" baseline="0" dirty="0">
                <a:solidFill>
                  <a:srgbClr val="000000"/>
                </a:solidFill>
                <a:latin typeface="Avenir Next LT Pro" panose="020B0504020202020204" pitchFamily="34" charset="0"/>
              </a:rPr>
              <a:t>1-2:30 pm</a:t>
            </a:r>
          </a:p>
          <a:p>
            <a:pPr algn="ctr"/>
            <a:r>
              <a:rPr lang="en-GB" sz="2000" b="1" dirty="0">
                <a:solidFill>
                  <a:srgbClr val="000000"/>
                </a:solidFill>
                <a:latin typeface="Avenir Next LT Pro" panose="020B0504020202020204" pitchFamily="34" charset="0"/>
              </a:rPr>
              <a:t>quarterly</a:t>
            </a:r>
            <a:endParaRPr lang="en-GB" sz="2000" b="0" i="0" u="none" strike="noStrike" baseline="0" dirty="0">
              <a:solidFill>
                <a:srgbClr val="000000"/>
              </a:solidFill>
              <a:latin typeface="Avenir Next LT Pro" panose="020B0504020202020204" pitchFamily="34" charset="0"/>
            </a:endParaRPr>
          </a:p>
        </p:txBody>
      </p:sp>
      <p:sp>
        <p:nvSpPr>
          <p:cNvPr id="6" name="TextBox 5">
            <a:extLst>
              <a:ext uri="{FF2B5EF4-FFF2-40B4-BE49-F238E27FC236}">
                <a16:creationId xmlns:a16="http://schemas.microsoft.com/office/drawing/2014/main" id="{96DA8F78-0A61-5D0E-183C-7DF055DE261A}"/>
              </a:ext>
            </a:extLst>
          </p:cNvPr>
          <p:cNvSpPr txBox="1"/>
          <p:nvPr/>
        </p:nvSpPr>
        <p:spPr>
          <a:xfrm>
            <a:off x="1405622" y="3509415"/>
            <a:ext cx="6624736" cy="2862322"/>
          </a:xfrm>
          <a:prstGeom prst="rect">
            <a:avLst/>
          </a:prstGeom>
          <a:noFill/>
          <a:ln>
            <a:solidFill>
              <a:schemeClr val="accent2"/>
            </a:solidFill>
          </a:ln>
        </p:spPr>
        <p:txBody>
          <a:bodyPr wrap="square" rtlCol="0">
            <a:spAutoFit/>
          </a:bodyPr>
          <a:lstStyle/>
          <a:p>
            <a:pPr algn="ctr"/>
            <a:r>
              <a:rPr lang="en-GB" b="1" dirty="0">
                <a:latin typeface="Avenir Book" panose="02000503020000020003" pitchFamily="2" charset="0"/>
              </a:rPr>
              <a:t>ICB Safeguarding in Primary Care Staff:</a:t>
            </a:r>
          </a:p>
          <a:p>
            <a:pPr algn="ctr"/>
            <a:endParaRPr lang="en-GB" dirty="0">
              <a:latin typeface="Avenir Book" panose="02000503020000020003" pitchFamily="2" charset="0"/>
            </a:endParaRPr>
          </a:p>
          <a:p>
            <a:pPr algn="ctr"/>
            <a:r>
              <a:rPr lang="en-GB" dirty="0">
                <a:latin typeface="Avenir Book" panose="02000503020000020003" pitchFamily="2" charset="0"/>
              </a:rPr>
              <a:t>Named GP: Dr Ben Burrows</a:t>
            </a:r>
            <a:br>
              <a:rPr lang="en-GB" dirty="0">
                <a:latin typeface="Avenir Book" panose="02000503020000020003" pitchFamily="2" charset="0"/>
              </a:rPr>
            </a:br>
            <a:r>
              <a:rPr lang="en-GB" dirty="0">
                <a:latin typeface="Avenir Book" panose="02000503020000020003" pitchFamily="2" charset="0"/>
              </a:rPr>
              <a:t>Named GP: Dr Marie McVeigh</a:t>
            </a:r>
          </a:p>
          <a:p>
            <a:pPr algn="ctr"/>
            <a:r>
              <a:rPr lang="en-GB" dirty="0">
                <a:latin typeface="Avenir Book" panose="02000503020000020003" pitchFamily="2" charset="0"/>
              </a:rPr>
              <a:t>Designated Nurse: Jenny Thompson</a:t>
            </a:r>
          </a:p>
          <a:p>
            <a:pPr algn="ctr"/>
            <a:r>
              <a:rPr lang="en-GB" dirty="0">
                <a:latin typeface="Avenir Book" panose="02000503020000020003" pitchFamily="2" charset="0"/>
              </a:rPr>
              <a:t>Deputy Des Professional: Louise Field</a:t>
            </a:r>
          </a:p>
          <a:p>
            <a:pPr algn="ctr"/>
            <a:r>
              <a:rPr lang="en-GB" dirty="0">
                <a:latin typeface="Avenir Book" panose="02000503020000020003" pitchFamily="2" charset="0"/>
              </a:rPr>
              <a:t>Named Professional: Katie Thomas</a:t>
            </a:r>
          </a:p>
          <a:p>
            <a:pPr algn="ctr"/>
            <a:r>
              <a:rPr lang="en-GB" dirty="0">
                <a:latin typeface="Avenir Book" panose="02000503020000020003" pitchFamily="2" charset="0"/>
              </a:rPr>
              <a:t>Named Professional: Kirsten Bowes</a:t>
            </a:r>
          </a:p>
          <a:p>
            <a:pPr algn="ctr"/>
            <a:endParaRPr lang="en-GB" dirty="0">
              <a:latin typeface="Avenir Book" panose="02000503020000020003" pitchFamily="2" charset="0"/>
            </a:endParaRPr>
          </a:p>
          <a:p>
            <a:pPr algn="ctr"/>
            <a:r>
              <a:rPr lang="en-GB" dirty="0">
                <a:latin typeface="Avenir Book" panose="02000503020000020003" pitchFamily="2" charset="0"/>
              </a:rPr>
              <a:t>As always, feel free to contact us via the SG admin email </a:t>
            </a:r>
          </a:p>
        </p:txBody>
      </p:sp>
      <p:sp>
        <p:nvSpPr>
          <p:cNvPr id="7" name="TextBox 6">
            <a:extLst>
              <a:ext uri="{FF2B5EF4-FFF2-40B4-BE49-F238E27FC236}">
                <a16:creationId xmlns:a16="http://schemas.microsoft.com/office/drawing/2014/main" id="{393A8C5E-BB31-4C69-B7DE-4FAC669C735D}"/>
              </a:ext>
            </a:extLst>
          </p:cNvPr>
          <p:cNvSpPr txBox="1"/>
          <p:nvPr/>
        </p:nvSpPr>
        <p:spPr>
          <a:xfrm>
            <a:off x="2740327" y="2442902"/>
            <a:ext cx="3447693" cy="1015663"/>
          </a:xfrm>
          <a:prstGeom prst="rect">
            <a:avLst/>
          </a:prstGeom>
          <a:noFill/>
        </p:spPr>
        <p:txBody>
          <a:bodyPr wrap="square" rtlCol="0">
            <a:spAutoFit/>
          </a:bodyPr>
          <a:lstStyle/>
          <a:p>
            <a:pPr algn="ctr"/>
            <a:r>
              <a:rPr lang="en-GB" sz="2000" b="1" dirty="0">
                <a:solidFill>
                  <a:srgbClr val="000000"/>
                </a:solidFill>
                <a:latin typeface="Avenir Next LT Pro" panose="020B0504020202020204" pitchFamily="34" charset="0"/>
              </a:rPr>
              <a:t>Lunch + Learn webinars</a:t>
            </a:r>
          </a:p>
          <a:p>
            <a:pPr algn="ctr"/>
            <a:r>
              <a:rPr lang="en-GB" sz="2000" b="1" i="0" u="none" strike="noStrike" baseline="0" dirty="0">
                <a:solidFill>
                  <a:srgbClr val="000000"/>
                </a:solidFill>
                <a:latin typeface="Avenir Next LT Pro" panose="020B0504020202020204" pitchFamily="34" charset="0"/>
              </a:rPr>
              <a:t>1-2pm</a:t>
            </a:r>
          </a:p>
          <a:p>
            <a:pPr algn="ctr"/>
            <a:r>
              <a:rPr lang="en-GB" sz="2000" b="1" dirty="0">
                <a:solidFill>
                  <a:srgbClr val="000000"/>
                </a:solidFill>
                <a:latin typeface="Avenir Next LT Pro" panose="020B0504020202020204" pitchFamily="34" charset="0"/>
              </a:rPr>
              <a:t>monthly</a:t>
            </a:r>
            <a:endParaRPr lang="en-GB" sz="2000" b="0" i="0" u="none" strike="noStrike" baseline="0" dirty="0">
              <a:solidFill>
                <a:srgbClr val="000000"/>
              </a:solidFill>
              <a:latin typeface="Avenir Next LT Pro" panose="020B0504020202020204" pitchFamily="34" charset="0"/>
            </a:endParaRPr>
          </a:p>
        </p:txBody>
      </p:sp>
    </p:spTree>
    <p:extLst>
      <p:ext uri="{BB962C8B-B14F-4D97-AF65-F5344CB8AC3E}">
        <p14:creationId xmlns:p14="http://schemas.microsoft.com/office/powerpoint/2010/main" val="2618373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FF5AF-CE5C-8837-655D-2B719F482661}"/>
              </a:ext>
            </a:extLst>
          </p:cNvPr>
          <p:cNvSpPr>
            <a:spLocks noGrp="1"/>
          </p:cNvSpPr>
          <p:nvPr>
            <p:ph type="title"/>
          </p:nvPr>
        </p:nvSpPr>
        <p:spPr>
          <a:xfrm>
            <a:off x="539552" y="304638"/>
            <a:ext cx="7505968" cy="553998"/>
          </a:xfrm>
        </p:spPr>
        <p:txBody>
          <a:bodyPr wrap="square" anchor="ctr">
            <a:normAutofit/>
          </a:bodyPr>
          <a:lstStyle/>
          <a:p>
            <a:r>
              <a:rPr lang="en-GB" dirty="0">
                <a:latin typeface="Avenir Book" panose="02000503020000020003" pitchFamily="2" charset="0"/>
              </a:rPr>
              <a:t>Safeguarding in Primary Care</a:t>
            </a:r>
          </a:p>
        </p:txBody>
      </p:sp>
      <p:pic>
        <p:nvPicPr>
          <p:cNvPr id="1026" name="Picture 2" descr="Adult safeguarding in general practice, a word bubble">
            <a:extLst>
              <a:ext uri="{FF2B5EF4-FFF2-40B4-BE49-F238E27FC236}">
                <a16:creationId xmlns:a16="http://schemas.microsoft.com/office/drawing/2014/main" id="{5B6A55E2-26CC-9890-1168-477DC5352E8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1153322"/>
            <a:ext cx="4556405" cy="4626505"/>
          </a:xfrm>
          <a:prstGeom prst="rect">
            <a:avLst/>
          </a:prstGeom>
          <a:solidFill>
            <a:srgbClr val="FFFFFF"/>
          </a:solidFill>
        </p:spPr>
      </p:pic>
      <p:sp>
        <p:nvSpPr>
          <p:cNvPr id="1031" name="Content Placeholder 3">
            <a:extLst>
              <a:ext uri="{FF2B5EF4-FFF2-40B4-BE49-F238E27FC236}">
                <a16:creationId xmlns:a16="http://schemas.microsoft.com/office/drawing/2014/main" id="{7B71212F-014C-C1AF-DAE7-076135E69CD2}"/>
              </a:ext>
            </a:extLst>
          </p:cNvPr>
          <p:cNvSpPr>
            <a:spLocks noGrp="1"/>
          </p:cNvSpPr>
          <p:nvPr>
            <p:ph sz="quarter" idx="13"/>
          </p:nvPr>
        </p:nvSpPr>
        <p:spPr>
          <a:xfrm>
            <a:off x="4499992" y="980728"/>
            <a:ext cx="4248472" cy="5472608"/>
          </a:xfrm>
        </p:spPr>
        <p:txBody>
          <a:bodyPr/>
          <a:lstStyle/>
          <a:p>
            <a:pPr algn="l"/>
            <a:r>
              <a:rPr lang="en-GB" sz="1400" b="0" i="0" dirty="0">
                <a:effectLst/>
                <a:latin typeface="Avenir Next LT Pro" panose="020B0504020202020204" pitchFamily="34" charset="0"/>
              </a:rPr>
              <a:t>It is not only GPs who play a key role in safeguarding it’s the whole </a:t>
            </a:r>
            <a:r>
              <a:rPr lang="en-GB" sz="1400" b="1" i="0" dirty="0">
                <a:solidFill>
                  <a:schemeClr val="accent2">
                    <a:lumMod val="75000"/>
                  </a:schemeClr>
                </a:solidFill>
                <a:effectLst/>
                <a:latin typeface="Avenir Next LT Pro" panose="020B0504020202020204" pitchFamily="34" charset="0"/>
              </a:rPr>
              <a:t>practice team</a:t>
            </a:r>
            <a:r>
              <a:rPr lang="en-GB" sz="1400" b="0" i="0" dirty="0">
                <a:effectLst/>
                <a:latin typeface="Avenir Next LT Pro" panose="020B0504020202020204" pitchFamily="34" charset="0"/>
              </a:rPr>
              <a:t>:</a:t>
            </a:r>
          </a:p>
          <a:p>
            <a:pPr marL="285750" indent="-285750">
              <a:buFont typeface="Arial" panose="020B0604020202020204" pitchFamily="34" charset="0"/>
              <a:buChar char="•"/>
            </a:pPr>
            <a:r>
              <a:rPr lang="en-GB" sz="1400" b="0" i="0" dirty="0">
                <a:effectLst/>
                <a:latin typeface="Avenir Next LT Pro" panose="020B0504020202020204" pitchFamily="34" charset="0"/>
              </a:rPr>
              <a:t>The </a:t>
            </a:r>
            <a:r>
              <a:rPr lang="en-GB" sz="1400" b="1" i="0" dirty="0">
                <a:solidFill>
                  <a:srgbClr val="0070C0"/>
                </a:solidFill>
                <a:effectLst/>
                <a:latin typeface="Avenir Next LT Pro" panose="020B0504020202020204" pitchFamily="34" charset="0"/>
              </a:rPr>
              <a:t>receptionist</a:t>
            </a:r>
            <a:r>
              <a:rPr lang="en-GB" sz="1400" b="0" i="0" dirty="0">
                <a:effectLst/>
                <a:latin typeface="Avenir Next LT Pro" panose="020B0504020202020204" pitchFamily="34" charset="0"/>
              </a:rPr>
              <a:t>, who enables the homeless person with no documentation or ID to register at the practice</a:t>
            </a:r>
          </a:p>
          <a:p>
            <a:pPr marL="285750" indent="-285750">
              <a:buFont typeface="Arial" panose="020B0604020202020204" pitchFamily="34" charset="0"/>
              <a:buChar char="•"/>
            </a:pPr>
            <a:r>
              <a:rPr lang="en-GB" sz="1400" b="0" i="0" dirty="0">
                <a:effectLst/>
                <a:latin typeface="Avenir Next LT Pro" panose="020B0504020202020204" pitchFamily="34" charset="0"/>
              </a:rPr>
              <a:t>The </a:t>
            </a:r>
            <a:r>
              <a:rPr lang="en-GB" sz="1400" b="1" i="0" dirty="0">
                <a:solidFill>
                  <a:srgbClr val="0070C0"/>
                </a:solidFill>
                <a:effectLst/>
                <a:latin typeface="Avenir Next LT Pro" panose="020B0504020202020204" pitchFamily="34" charset="0"/>
              </a:rPr>
              <a:t>admin</a:t>
            </a:r>
            <a:r>
              <a:rPr lang="en-GB" sz="1400" b="0" i="0" dirty="0">
                <a:effectLst/>
                <a:latin typeface="Avenir Next LT Pro" panose="020B0504020202020204" pitchFamily="34" charset="0"/>
              </a:rPr>
              <a:t> team, who spend time ensuring that Child and Adult Safeguarding Conferences are in the rota to enable a GP to attend</a:t>
            </a:r>
          </a:p>
          <a:p>
            <a:pPr marL="285750" indent="-285750">
              <a:buFont typeface="Arial" panose="020B0604020202020204" pitchFamily="34" charset="0"/>
              <a:buChar char="•"/>
            </a:pPr>
            <a:r>
              <a:rPr lang="en-GB" sz="1400" b="0" i="0" dirty="0">
                <a:effectLst/>
                <a:latin typeface="Avenir Next LT Pro" panose="020B0504020202020204" pitchFamily="34" charset="0"/>
              </a:rPr>
              <a:t>The </a:t>
            </a:r>
            <a:r>
              <a:rPr lang="en-GB" sz="1400" b="1" i="0" dirty="0">
                <a:solidFill>
                  <a:srgbClr val="0070C0"/>
                </a:solidFill>
                <a:effectLst/>
                <a:latin typeface="Avenir Next LT Pro" panose="020B0504020202020204" pitchFamily="34" charset="0"/>
              </a:rPr>
              <a:t>coder</a:t>
            </a:r>
            <a:r>
              <a:rPr lang="en-GB" sz="1400" b="0" i="0" dirty="0">
                <a:effectLst/>
                <a:latin typeface="Avenir Next LT Pro" panose="020B0504020202020204" pitchFamily="34" charset="0"/>
              </a:rPr>
              <a:t> who, on summarising a new patient record, identifies that someone with learning disabilities is living in a household where there is domestic abuse and brings this to the attention of the Practice Safeguarding Lead</a:t>
            </a:r>
          </a:p>
          <a:p>
            <a:pPr marL="285750" indent="-285750">
              <a:buFont typeface="Arial" panose="020B0604020202020204" pitchFamily="34" charset="0"/>
              <a:buChar char="•"/>
            </a:pPr>
            <a:r>
              <a:rPr lang="en-GB" sz="1400" b="0" i="0" dirty="0">
                <a:effectLst/>
                <a:latin typeface="Avenir Next LT Pro" panose="020B0504020202020204" pitchFamily="34" charset="0"/>
              </a:rPr>
              <a:t>The practice </a:t>
            </a:r>
            <a:r>
              <a:rPr lang="en-GB" sz="1400" b="1" i="0" dirty="0">
                <a:solidFill>
                  <a:srgbClr val="0070C0"/>
                </a:solidFill>
                <a:effectLst/>
                <a:latin typeface="Avenir Next LT Pro" panose="020B0504020202020204" pitchFamily="34" charset="0"/>
              </a:rPr>
              <a:t>nurse</a:t>
            </a:r>
            <a:r>
              <a:rPr lang="en-GB" sz="1400" b="0" i="0" dirty="0">
                <a:effectLst/>
                <a:latin typeface="Avenir Next LT Pro" panose="020B0504020202020204" pitchFamily="34" charset="0"/>
              </a:rPr>
              <a:t>, who makes a phone call to the elderly person with dementia who has not attended for their Vitamin B12 injection and gains consent to discuss with a family member to ensure the patient can be supported in attending future appointments</a:t>
            </a:r>
          </a:p>
          <a:p>
            <a:pPr marL="285750" indent="-285750">
              <a:buFont typeface="Arial" panose="020B0604020202020204" pitchFamily="34" charset="0"/>
              <a:buChar char="•"/>
            </a:pPr>
            <a:r>
              <a:rPr lang="en-GB" sz="1400" b="0" i="0" dirty="0">
                <a:effectLst/>
                <a:latin typeface="Avenir Next LT Pro" panose="020B0504020202020204" pitchFamily="34" charset="0"/>
              </a:rPr>
              <a:t>The practice </a:t>
            </a:r>
            <a:r>
              <a:rPr lang="en-GB" sz="1400" b="1" i="0" dirty="0">
                <a:solidFill>
                  <a:srgbClr val="0070C0"/>
                </a:solidFill>
                <a:effectLst/>
                <a:latin typeface="Avenir Next LT Pro" panose="020B0504020202020204" pitchFamily="34" charset="0"/>
              </a:rPr>
              <a:t>manager</a:t>
            </a:r>
            <a:r>
              <a:rPr lang="en-GB" sz="1400" b="0" i="0" dirty="0">
                <a:effectLst/>
                <a:latin typeface="Avenir Next LT Pro" panose="020B0504020202020204" pitchFamily="34" charset="0"/>
              </a:rPr>
              <a:t>, who ensures all staff are safely recruited and who acts swiftly when an allegation is made that a member of staff is a potential perpetrator of abuse</a:t>
            </a:r>
          </a:p>
          <a:p>
            <a:pPr algn="l"/>
            <a:r>
              <a:rPr lang="en-GB" sz="1400" b="1" i="0" dirty="0">
                <a:solidFill>
                  <a:schemeClr val="accent2">
                    <a:lumMod val="75000"/>
                  </a:schemeClr>
                </a:solidFill>
                <a:effectLst/>
                <a:latin typeface="Avenir Next LT Pro" panose="020B0504020202020204" pitchFamily="34" charset="0"/>
              </a:rPr>
              <a:t>Every team member plays an important and crucial role in safeguarding patients.</a:t>
            </a:r>
          </a:p>
          <a:p>
            <a:endParaRPr lang="en-US" sz="1400" dirty="0">
              <a:latin typeface="Avenir Next LT Pro" panose="020B0504020202020204" pitchFamily="34" charset="0"/>
            </a:endParaRPr>
          </a:p>
        </p:txBody>
      </p:sp>
    </p:spTree>
    <p:extLst>
      <p:ext uri="{BB962C8B-B14F-4D97-AF65-F5344CB8AC3E}">
        <p14:creationId xmlns:p14="http://schemas.microsoft.com/office/powerpoint/2010/main" val="421025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C6D34-3FBB-346D-42F7-680F6D8FAF66}"/>
              </a:ext>
            </a:extLst>
          </p:cNvPr>
          <p:cNvSpPr>
            <a:spLocks noGrp="1"/>
          </p:cNvSpPr>
          <p:nvPr>
            <p:ph type="title"/>
          </p:nvPr>
        </p:nvSpPr>
        <p:spPr>
          <a:xfrm>
            <a:off x="540001" y="271681"/>
            <a:ext cx="7794000" cy="1107996"/>
          </a:xfrm>
        </p:spPr>
        <p:txBody>
          <a:bodyPr/>
          <a:lstStyle/>
          <a:p>
            <a:r>
              <a:rPr lang="en-GB" dirty="0">
                <a:latin typeface="Avenir Book" panose="02000503020000020003" pitchFamily="2" charset="0"/>
              </a:rPr>
              <a:t>What attributes are needed for effective safeguarding in GP?</a:t>
            </a:r>
          </a:p>
        </p:txBody>
      </p:sp>
      <p:sp>
        <p:nvSpPr>
          <p:cNvPr id="3" name="Content Placeholder 2">
            <a:extLst>
              <a:ext uri="{FF2B5EF4-FFF2-40B4-BE49-F238E27FC236}">
                <a16:creationId xmlns:a16="http://schemas.microsoft.com/office/drawing/2014/main" id="{33657BA8-A823-3870-BD25-F66AE4586A53}"/>
              </a:ext>
            </a:extLst>
          </p:cNvPr>
          <p:cNvSpPr>
            <a:spLocks noGrp="1"/>
          </p:cNvSpPr>
          <p:nvPr>
            <p:ph idx="1"/>
          </p:nvPr>
        </p:nvSpPr>
        <p:spPr>
          <a:xfrm>
            <a:off x="540000" y="1538799"/>
            <a:ext cx="8208463" cy="3834417"/>
          </a:xfrm>
        </p:spPr>
        <p:txBody>
          <a:bodyPr/>
          <a:lstStyle/>
          <a:p>
            <a:pPr algn="l"/>
            <a:r>
              <a:rPr lang="en-GB" sz="1800" b="0" i="0" dirty="0">
                <a:effectLst/>
                <a:latin typeface="Avenir Next LT Pro" panose="020B0504020202020204" pitchFamily="34" charset="0"/>
              </a:rPr>
              <a:t>Good communication is the most important and effective tool in safeguarding. Safeguarding is often likened to a jigsaw puzzle with individuals and agencies holding a different part of the puzzle.</a:t>
            </a:r>
          </a:p>
          <a:p>
            <a:pPr algn="l"/>
            <a:endParaRPr lang="en-GB" sz="1800" b="0" i="0" dirty="0">
              <a:effectLst/>
              <a:latin typeface="Avenir Next LT Pro" panose="020B0504020202020204" pitchFamily="34" charset="0"/>
            </a:endParaRPr>
          </a:p>
          <a:p>
            <a:pPr algn="l"/>
            <a:r>
              <a:rPr lang="en-GB" sz="1800" b="0" i="0" dirty="0">
                <a:effectLst/>
                <a:latin typeface="Avenir Next LT Pro" panose="020B0504020202020204" pitchFamily="34" charset="0"/>
              </a:rPr>
              <a:t>To see the big picture, good communication is essential:</a:t>
            </a:r>
          </a:p>
          <a:p>
            <a:pPr marL="285750" indent="-285750">
              <a:buSzPct val="120000"/>
              <a:buFont typeface="Arial" panose="020B0604020202020204" pitchFamily="34" charset="0"/>
              <a:buChar char="•"/>
            </a:pPr>
            <a:r>
              <a:rPr lang="en-GB" sz="1800" b="0" i="0" dirty="0">
                <a:effectLst/>
                <a:latin typeface="Avenir Next LT Pro" panose="020B0504020202020204" pitchFamily="34" charset="0"/>
              </a:rPr>
              <a:t>With patients and their families/friends/carers as appropriate</a:t>
            </a:r>
          </a:p>
          <a:p>
            <a:pPr marL="285750" indent="-285750">
              <a:buSzPct val="120000"/>
              <a:buFont typeface="Arial" panose="020B0604020202020204" pitchFamily="34" charset="0"/>
              <a:buChar char="•"/>
            </a:pPr>
            <a:r>
              <a:rPr lang="en-GB" sz="1800" b="0" i="0" dirty="0">
                <a:effectLst/>
                <a:latin typeface="Avenir Next LT Pro" panose="020B0504020202020204" pitchFamily="34" charset="0"/>
              </a:rPr>
              <a:t>With other members of the general practice team</a:t>
            </a:r>
          </a:p>
          <a:p>
            <a:pPr marL="285750" indent="-285750">
              <a:buSzPct val="120000"/>
              <a:buFont typeface="Arial" panose="020B0604020202020204" pitchFamily="34" charset="0"/>
              <a:buChar char="•"/>
            </a:pPr>
            <a:r>
              <a:rPr lang="en-GB" sz="1800" b="0" i="0" dirty="0">
                <a:effectLst/>
                <a:latin typeface="Avenir Next LT Pro" panose="020B0504020202020204" pitchFamily="34" charset="0"/>
              </a:rPr>
              <a:t>With members of other community healthcare teams such as secondary care, district nurses, memory clinics, learning disability teams</a:t>
            </a:r>
          </a:p>
          <a:p>
            <a:pPr marL="285750" indent="-285750">
              <a:buSzPct val="120000"/>
              <a:buFont typeface="Arial" panose="020B0604020202020204" pitchFamily="34" charset="0"/>
              <a:buChar char="•"/>
            </a:pPr>
            <a:r>
              <a:rPr lang="en-GB" sz="1800" b="0" i="0" dirty="0">
                <a:effectLst/>
                <a:latin typeface="Avenir Next LT Pro" panose="020B0504020202020204" pitchFamily="34" charset="0"/>
              </a:rPr>
              <a:t>With adult social care</a:t>
            </a:r>
          </a:p>
          <a:p>
            <a:pPr marL="285750" indent="-285750">
              <a:buSzPct val="120000"/>
              <a:buFont typeface="Arial" panose="020B0604020202020204" pitchFamily="34" charset="0"/>
              <a:buChar char="•"/>
            </a:pPr>
            <a:r>
              <a:rPr lang="en-GB" sz="1800" b="0" i="0" dirty="0">
                <a:effectLst/>
                <a:latin typeface="Avenir Next LT Pro" panose="020B0504020202020204" pitchFamily="34" charset="0"/>
              </a:rPr>
              <a:t>With other agencies as necessary such as the police, domestic abuse agencies</a:t>
            </a:r>
          </a:p>
          <a:p>
            <a:pPr marL="285750" indent="-285750">
              <a:buSzPct val="120000"/>
              <a:buFont typeface="Arial" panose="020B0604020202020204" pitchFamily="34" charset="0"/>
              <a:buChar char="•"/>
            </a:pPr>
            <a:r>
              <a:rPr lang="en-GB" sz="1800" dirty="0">
                <a:latin typeface="Avenir Next LT Pro" panose="020B0504020202020204" pitchFamily="34" charset="0"/>
              </a:rPr>
              <a:t>With the wider safeguarding team such as ICB Named GPs and Designated Professionals:</a:t>
            </a:r>
          </a:p>
          <a:p>
            <a:endParaRPr lang="en-GB" dirty="0"/>
          </a:p>
        </p:txBody>
      </p:sp>
      <p:sp>
        <p:nvSpPr>
          <p:cNvPr id="5" name="TextBox 4">
            <a:extLst>
              <a:ext uri="{FF2B5EF4-FFF2-40B4-BE49-F238E27FC236}">
                <a16:creationId xmlns:a16="http://schemas.microsoft.com/office/drawing/2014/main" id="{6D31B7AE-7E2E-70DE-BEFD-8A005C3DE809}"/>
              </a:ext>
            </a:extLst>
          </p:cNvPr>
          <p:cNvSpPr txBox="1"/>
          <p:nvPr/>
        </p:nvSpPr>
        <p:spPr>
          <a:xfrm>
            <a:off x="430151" y="5373216"/>
            <a:ext cx="7598233" cy="1477328"/>
          </a:xfrm>
          <a:prstGeom prst="rect">
            <a:avLst/>
          </a:prstGeom>
          <a:noFill/>
        </p:spPr>
        <p:txBody>
          <a:bodyPr wrap="square" numCol="2" rtlCol="0">
            <a:spAutoFit/>
          </a:bodyPr>
          <a:lstStyle/>
          <a:p>
            <a:pPr marL="285750" indent="-285750">
              <a:buSzPct val="120000"/>
              <a:buFont typeface="Arial" panose="020B0604020202020204" pitchFamily="34" charset="0"/>
              <a:buChar char="•"/>
            </a:pPr>
            <a:r>
              <a:rPr lang="en-GB" dirty="0">
                <a:solidFill>
                  <a:srgbClr val="0070C0"/>
                </a:solidFill>
                <a:latin typeface="Avenir Next LT Pro" panose="020B0504020202020204" pitchFamily="34" charset="0"/>
              </a:rPr>
              <a:t>Dr Ben Burrows </a:t>
            </a:r>
            <a:r>
              <a:rPr lang="en-GB" sz="1600" dirty="0">
                <a:solidFill>
                  <a:srgbClr val="0070C0"/>
                </a:solidFill>
                <a:latin typeface="Avenir Next LT Pro" panose="020B0504020202020204" pitchFamily="34" charset="0"/>
              </a:rPr>
              <a:t>(Named GP)</a:t>
            </a:r>
          </a:p>
          <a:p>
            <a:pPr marL="285750" indent="-285750">
              <a:buSzPct val="120000"/>
              <a:buFont typeface="Arial" panose="020B0604020202020204" pitchFamily="34" charset="0"/>
              <a:buChar char="•"/>
            </a:pPr>
            <a:endParaRPr lang="en-GB" dirty="0">
              <a:solidFill>
                <a:srgbClr val="0070C0"/>
              </a:solidFill>
              <a:latin typeface="Avenir Next LT Pro" panose="020B0504020202020204" pitchFamily="34" charset="0"/>
            </a:endParaRPr>
          </a:p>
          <a:p>
            <a:pPr marL="285750" indent="-285750">
              <a:buSzPct val="120000"/>
              <a:buFont typeface="Arial" panose="020B0604020202020204" pitchFamily="34" charset="0"/>
              <a:buChar char="•"/>
            </a:pPr>
            <a:r>
              <a:rPr lang="en-GB" dirty="0">
                <a:solidFill>
                  <a:srgbClr val="0070C0"/>
                </a:solidFill>
                <a:latin typeface="Avenir Next LT Pro" panose="020B0504020202020204" pitchFamily="34" charset="0"/>
              </a:rPr>
              <a:t>Dr Marie McVeigh </a:t>
            </a:r>
            <a:r>
              <a:rPr lang="en-GB" sz="1600" dirty="0">
                <a:solidFill>
                  <a:srgbClr val="0070C0"/>
                </a:solidFill>
                <a:latin typeface="Avenir Next LT Pro" panose="020B0504020202020204" pitchFamily="34" charset="0"/>
              </a:rPr>
              <a:t>(Named GP)</a:t>
            </a:r>
          </a:p>
          <a:p>
            <a:pPr>
              <a:buSzPct val="120000"/>
            </a:pPr>
            <a:endParaRPr lang="en-GB" dirty="0">
              <a:solidFill>
                <a:srgbClr val="0070C0"/>
              </a:solidFill>
              <a:latin typeface="Avenir Next LT Pro" panose="020B0504020202020204" pitchFamily="34" charset="0"/>
            </a:endParaRPr>
          </a:p>
          <a:p>
            <a:pPr>
              <a:buSzPct val="120000"/>
            </a:pPr>
            <a:endParaRPr lang="en-GB" dirty="0">
              <a:solidFill>
                <a:srgbClr val="0070C0"/>
              </a:solidFill>
              <a:latin typeface="Avenir Next LT Pro" panose="020B0504020202020204" pitchFamily="34" charset="0"/>
            </a:endParaRPr>
          </a:p>
          <a:p>
            <a:pPr marL="285750" indent="-285750">
              <a:buSzPct val="120000"/>
              <a:buFont typeface="Arial" panose="020B0604020202020204" pitchFamily="34" charset="0"/>
              <a:buChar char="•"/>
            </a:pPr>
            <a:r>
              <a:rPr lang="en-GB" dirty="0">
                <a:solidFill>
                  <a:srgbClr val="0070C0"/>
                </a:solidFill>
                <a:latin typeface="Avenir Next LT Pro" panose="020B0504020202020204" pitchFamily="34" charset="0"/>
              </a:rPr>
              <a:t>Katie Thomas </a:t>
            </a:r>
            <a:r>
              <a:rPr lang="en-GB" sz="1600" dirty="0">
                <a:solidFill>
                  <a:srgbClr val="0070C0"/>
                </a:solidFill>
                <a:latin typeface="Avenir Next LT Pro" panose="020B0504020202020204" pitchFamily="34" charset="0"/>
              </a:rPr>
              <a:t>(Named Nurse for Primary Care)</a:t>
            </a:r>
          </a:p>
          <a:p>
            <a:pPr marL="285750" indent="-285750">
              <a:buSzPct val="120000"/>
              <a:buFont typeface="Arial" panose="020B0604020202020204" pitchFamily="34" charset="0"/>
              <a:buChar char="•"/>
            </a:pPr>
            <a:r>
              <a:rPr lang="en-GB" dirty="0">
                <a:solidFill>
                  <a:srgbClr val="0070C0"/>
                </a:solidFill>
                <a:latin typeface="Avenir Next LT Pro" panose="020B0504020202020204" pitchFamily="34" charset="0"/>
              </a:rPr>
              <a:t>Jenny Thompson </a:t>
            </a:r>
            <a:r>
              <a:rPr lang="en-GB" sz="1600" dirty="0">
                <a:solidFill>
                  <a:srgbClr val="0070C0"/>
                </a:solidFill>
                <a:latin typeface="Avenir Next LT Pro" panose="020B0504020202020204" pitchFamily="34" charset="0"/>
              </a:rPr>
              <a:t>(Designated Nurse for SG Adults)</a:t>
            </a:r>
          </a:p>
        </p:txBody>
      </p:sp>
    </p:spTree>
    <p:extLst>
      <p:ext uri="{BB962C8B-B14F-4D97-AF65-F5344CB8AC3E}">
        <p14:creationId xmlns:p14="http://schemas.microsoft.com/office/powerpoint/2010/main" val="360764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EC2B1-1E68-FE65-B79D-3C2750A1F7FD}"/>
              </a:ext>
            </a:extLst>
          </p:cNvPr>
          <p:cNvSpPr>
            <a:spLocks noGrp="1"/>
          </p:cNvSpPr>
          <p:nvPr>
            <p:ph type="title"/>
          </p:nvPr>
        </p:nvSpPr>
        <p:spPr>
          <a:xfrm>
            <a:off x="540001" y="548680"/>
            <a:ext cx="7794000" cy="553998"/>
          </a:xfrm>
        </p:spPr>
        <p:txBody>
          <a:bodyPr/>
          <a:lstStyle/>
          <a:p>
            <a:r>
              <a:rPr lang="en-GB" dirty="0">
                <a:latin typeface="Avenir Book" panose="02000503020000020003" pitchFamily="2" charset="0"/>
              </a:rPr>
              <a:t>Other key attributes</a:t>
            </a:r>
          </a:p>
        </p:txBody>
      </p:sp>
      <p:sp>
        <p:nvSpPr>
          <p:cNvPr id="3" name="Content Placeholder 2">
            <a:extLst>
              <a:ext uri="{FF2B5EF4-FFF2-40B4-BE49-F238E27FC236}">
                <a16:creationId xmlns:a16="http://schemas.microsoft.com/office/drawing/2014/main" id="{6404C6C4-8373-6598-6A53-E9EB820345FA}"/>
              </a:ext>
            </a:extLst>
          </p:cNvPr>
          <p:cNvSpPr>
            <a:spLocks noGrp="1"/>
          </p:cNvSpPr>
          <p:nvPr>
            <p:ph idx="1"/>
          </p:nvPr>
        </p:nvSpPr>
        <p:spPr>
          <a:xfrm>
            <a:off x="540001" y="1538799"/>
            <a:ext cx="7794000" cy="4626505"/>
          </a:xfrm>
        </p:spPr>
        <p:txBody>
          <a:bodyPr/>
          <a:lstStyle/>
          <a:p>
            <a:pPr marL="285750" indent="-285750" algn="l">
              <a:buSzPct val="120000"/>
              <a:buFont typeface="Arial" panose="020B0604020202020204" pitchFamily="34" charset="0"/>
              <a:buChar char="•"/>
            </a:pPr>
            <a:r>
              <a:rPr lang="en-GB" sz="1800" b="1" i="0" dirty="0">
                <a:solidFill>
                  <a:srgbClr val="0070C0"/>
                </a:solidFill>
                <a:effectLst/>
                <a:latin typeface="Avenir Next LT Pro" panose="020B0504020202020204" pitchFamily="34" charset="0"/>
              </a:rPr>
              <a:t>Humility</a:t>
            </a:r>
            <a:r>
              <a:rPr lang="en-GB" sz="1800" b="0" i="0" dirty="0">
                <a:solidFill>
                  <a:srgbClr val="0070C0"/>
                </a:solidFill>
                <a:effectLst/>
                <a:latin typeface="Avenir Next LT Pro" panose="020B0504020202020204" pitchFamily="34" charset="0"/>
              </a:rPr>
              <a:t>: </a:t>
            </a:r>
            <a:r>
              <a:rPr lang="en-GB" sz="1800" b="0" i="0" dirty="0">
                <a:effectLst/>
                <a:latin typeface="Avenir Next LT Pro" panose="020B0504020202020204" pitchFamily="34" charset="0"/>
              </a:rPr>
              <a:t>Recognise that none of us know it all and we as professionals cannot, and should not, have all the answers or impose our own thoughts and beliefs. We must listen to, work with and empower those who are vulnerable.</a:t>
            </a:r>
          </a:p>
          <a:p>
            <a:pPr marL="285750" indent="-285750" algn="l">
              <a:buSzPct val="120000"/>
              <a:buFont typeface="Arial" panose="020B0604020202020204" pitchFamily="34" charset="0"/>
              <a:buChar char="•"/>
            </a:pPr>
            <a:endParaRPr lang="en-GB" sz="1800" b="0" i="0" dirty="0">
              <a:effectLst/>
              <a:latin typeface="Avenir Next LT Pro" panose="020B0504020202020204" pitchFamily="34" charset="0"/>
            </a:endParaRPr>
          </a:p>
          <a:p>
            <a:pPr marL="285750" indent="-285750" algn="l">
              <a:buSzPct val="120000"/>
              <a:buFont typeface="Arial" panose="020B0604020202020204" pitchFamily="34" charset="0"/>
              <a:buChar char="•"/>
            </a:pPr>
            <a:r>
              <a:rPr lang="en-GB" sz="1800" b="1" i="0" dirty="0">
                <a:solidFill>
                  <a:srgbClr val="0070C0"/>
                </a:solidFill>
                <a:effectLst/>
                <a:latin typeface="Avenir Next LT Pro" panose="020B0504020202020204" pitchFamily="34" charset="0"/>
              </a:rPr>
              <a:t>Compassion</a:t>
            </a:r>
            <a:r>
              <a:rPr lang="en-GB" sz="1800" b="0" i="0" dirty="0">
                <a:solidFill>
                  <a:srgbClr val="0070C0"/>
                </a:solidFill>
                <a:effectLst/>
                <a:latin typeface="Avenir Next LT Pro" panose="020B0504020202020204" pitchFamily="34" charset="0"/>
              </a:rPr>
              <a:t>: </a:t>
            </a:r>
            <a:r>
              <a:rPr lang="en-GB" sz="1800" b="0" i="0" dirty="0">
                <a:effectLst/>
                <a:latin typeface="Avenir Next LT Pro" panose="020B0504020202020204" pitchFamily="34" charset="0"/>
              </a:rPr>
              <a:t>Recognise that for many of our vulnerable patients and families, life is, and has been, very difficult. Many have experienced repeated traumatic experiences. We are not there to judge, but to support.</a:t>
            </a:r>
          </a:p>
          <a:p>
            <a:pPr marL="285750" indent="-285750" algn="l">
              <a:buSzPct val="120000"/>
              <a:buFont typeface="Arial" panose="020B0604020202020204" pitchFamily="34" charset="0"/>
              <a:buChar char="•"/>
            </a:pPr>
            <a:endParaRPr lang="en-GB" sz="1800" b="0" i="0" dirty="0">
              <a:effectLst/>
              <a:latin typeface="Avenir Next LT Pro" panose="020B0504020202020204" pitchFamily="34" charset="0"/>
            </a:endParaRPr>
          </a:p>
          <a:p>
            <a:pPr marL="285750" indent="-285750" algn="l">
              <a:buSzPct val="120000"/>
              <a:buFont typeface="Arial" panose="020B0604020202020204" pitchFamily="34" charset="0"/>
              <a:buChar char="•"/>
            </a:pPr>
            <a:r>
              <a:rPr lang="en-GB" sz="1800" b="1" i="0" dirty="0">
                <a:solidFill>
                  <a:srgbClr val="0070C0"/>
                </a:solidFill>
                <a:effectLst/>
                <a:latin typeface="Avenir Next LT Pro" panose="020B0504020202020204" pitchFamily="34" charset="0"/>
              </a:rPr>
              <a:t>Wisdom</a:t>
            </a:r>
            <a:r>
              <a:rPr lang="en-GB" sz="1800" b="0" i="0" dirty="0">
                <a:solidFill>
                  <a:srgbClr val="0070C0"/>
                </a:solidFill>
                <a:effectLst/>
                <a:latin typeface="Avenir Next LT Pro" panose="020B0504020202020204" pitchFamily="34" charset="0"/>
              </a:rPr>
              <a:t>: </a:t>
            </a:r>
            <a:r>
              <a:rPr lang="en-GB" sz="1800" b="0" i="0" dirty="0">
                <a:effectLst/>
                <a:latin typeface="Avenir Next LT Pro" panose="020B0504020202020204" pitchFamily="34" charset="0"/>
              </a:rPr>
              <a:t>Recognise that sometimes we have to make difficult decisions in the best interests of a child or vulnerable adult. This wisdom comes from listening to those who are vulnerable, liaising with other professionals/agencies and being able to work together in the best interests of the vulnerable patients we serve.</a:t>
            </a:r>
          </a:p>
        </p:txBody>
      </p:sp>
    </p:spTree>
    <p:extLst>
      <p:ext uri="{BB962C8B-B14F-4D97-AF65-F5344CB8AC3E}">
        <p14:creationId xmlns:p14="http://schemas.microsoft.com/office/powerpoint/2010/main" val="379122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96953-CCD0-DFED-D93C-7B2F23AED515}"/>
              </a:ext>
            </a:extLst>
          </p:cNvPr>
          <p:cNvSpPr>
            <a:spLocks noGrp="1"/>
          </p:cNvSpPr>
          <p:nvPr>
            <p:ph type="title"/>
          </p:nvPr>
        </p:nvSpPr>
        <p:spPr>
          <a:xfrm>
            <a:off x="539993" y="874753"/>
            <a:ext cx="7794000" cy="553998"/>
          </a:xfrm>
        </p:spPr>
        <p:txBody>
          <a:bodyPr/>
          <a:lstStyle/>
          <a:p>
            <a:r>
              <a:rPr lang="en-GB" dirty="0">
                <a:latin typeface="Avenir Book" panose="02000503020000020003" pitchFamily="2" charset="0"/>
              </a:rPr>
              <a:t>Safeguarding Principles</a:t>
            </a:r>
          </a:p>
        </p:txBody>
      </p:sp>
      <p:sp>
        <p:nvSpPr>
          <p:cNvPr id="3" name="Content Placeholder 2">
            <a:extLst>
              <a:ext uri="{FF2B5EF4-FFF2-40B4-BE49-F238E27FC236}">
                <a16:creationId xmlns:a16="http://schemas.microsoft.com/office/drawing/2014/main" id="{BC4B1F3B-0A59-A200-9BEA-706A80EC92A1}"/>
              </a:ext>
            </a:extLst>
          </p:cNvPr>
          <p:cNvSpPr>
            <a:spLocks noGrp="1"/>
          </p:cNvSpPr>
          <p:nvPr>
            <p:ph idx="1"/>
          </p:nvPr>
        </p:nvSpPr>
        <p:spPr>
          <a:xfrm>
            <a:off x="539552" y="1916832"/>
            <a:ext cx="7920880" cy="3789416"/>
          </a:xfrm>
        </p:spPr>
        <p:txBody>
          <a:bodyPr/>
          <a:lstStyle/>
          <a:p>
            <a:pPr lvl="2">
              <a:buSzPct val="120000"/>
              <a:buFont typeface="Arial" panose="020B0604020202020204" pitchFamily="34" charset="0"/>
              <a:buChar char="•"/>
            </a:pPr>
            <a:r>
              <a:rPr lang="en-GB" altLang="en-US" b="1" dirty="0">
                <a:solidFill>
                  <a:schemeClr val="accent2">
                    <a:lumMod val="75000"/>
                  </a:schemeClr>
                </a:solidFill>
                <a:latin typeface="Avenir Book" panose="02000503020000020003" pitchFamily="2" charset="0"/>
              </a:rPr>
              <a:t>Empowerment</a:t>
            </a:r>
            <a:r>
              <a:rPr lang="en-GB" altLang="en-US" dirty="0">
                <a:latin typeface="Avenir Book" panose="02000503020000020003" pitchFamily="2" charset="0"/>
              </a:rPr>
              <a:t> - presumption of a person led discussion and Consent </a:t>
            </a:r>
          </a:p>
          <a:p>
            <a:pPr lvl="2">
              <a:buSzPct val="120000"/>
              <a:buFont typeface="Arial" panose="020B0604020202020204" pitchFamily="34" charset="0"/>
              <a:buChar char="•"/>
            </a:pPr>
            <a:r>
              <a:rPr lang="en-GB" b="1" dirty="0">
                <a:solidFill>
                  <a:schemeClr val="accent2">
                    <a:lumMod val="75000"/>
                  </a:schemeClr>
                </a:solidFill>
                <a:latin typeface="Avenir Book" panose="02000503020000020003" pitchFamily="2" charset="0"/>
              </a:rPr>
              <a:t>Protection</a:t>
            </a:r>
            <a:r>
              <a:rPr lang="en-GB" dirty="0">
                <a:latin typeface="Avenir Book" panose="02000503020000020003" pitchFamily="2" charset="0"/>
              </a:rPr>
              <a:t> – support and representation for those in the greatest need</a:t>
            </a:r>
          </a:p>
          <a:p>
            <a:pPr lvl="2">
              <a:buSzPct val="120000"/>
              <a:buFont typeface="Arial" panose="020B0604020202020204" pitchFamily="34" charset="0"/>
              <a:buChar char="•"/>
            </a:pPr>
            <a:r>
              <a:rPr lang="en-GB" b="1" dirty="0">
                <a:solidFill>
                  <a:schemeClr val="accent2">
                    <a:lumMod val="75000"/>
                  </a:schemeClr>
                </a:solidFill>
                <a:latin typeface="Avenir Book" panose="02000503020000020003" pitchFamily="2" charset="0"/>
              </a:rPr>
              <a:t>Prevention</a:t>
            </a:r>
            <a:r>
              <a:rPr lang="en-GB" dirty="0">
                <a:latin typeface="Avenir Book" panose="02000503020000020003" pitchFamily="2" charset="0"/>
              </a:rPr>
              <a:t> – its better to take action before harm occurs </a:t>
            </a:r>
          </a:p>
          <a:p>
            <a:pPr lvl="2">
              <a:buSzPct val="120000"/>
              <a:buFont typeface="Arial" panose="020B0604020202020204" pitchFamily="34" charset="0"/>
              <a:buChar char="•"/>
            </a:pPr>
            <a:r>
              <a:rPr lang="en-GB" b="1" dirty="0">
                <a:solidFill>
                  <a:schemeClr val="accent2">
                    <a:lumMod val="75000"/>
                  </a:schemeClr>
                </a:solidFill>
                <a:latin typeface="Avenir Book" panose="02000503020000020003" pitchFamily="2" charset="0"/>
              </a:rPr>
              <a:t>Proportionality</a:t>
            </a:r>
            <a:r>
              <a:rPr lang="en-GB" dirty="0">
                <a:latin typeface="Avenir Book" panose="02000503020000020003" pitchFamily="2" charset="0"/>
              </a:rPr>
              <a:t> – the least intrusive response appropriate to the risk presented </a:t>
            </a:r>
          </a:p>
          <a:p>
            <a:pPr lvl="2">
              <a:buSzPct val="120000"/>
              <a:buFont typeface="Arial" panose="020B0604020202020204" pitchFamily="34" charset="0"/>
              <a:buChar char="•"/>
            </a:pPr>
            <a:r>
              <a:rPr lang="en-GB" b="1" dirty="0">
                <a:solidFill>
                  <a:schemeClr val="accent2">
                    <a:lumMod val="75000"/>
                  </a:schemeClr>
                </a:solidFill>
                <a:latin typeface="Avenir Book" panose="02000503020000020003" pitchFamily="2" charset="0"/>
              </a:rPr>
              <a:t>Partnership</a:t>
            </a:r>
            <a:r>
              <a:rPr lang="en-GB" dirty="0">
                <a:latin typeface="Avenir Book" panose="02000503020000020003" pitchFamily="2" charset="0"/>
              </a:rPr>
              <a:t> – local solutions though services working in their communities </a:t>
            </a:r>
          </a:p>
          <a:p>
            <a:pPr lvl="2">
              <a:buSzPct val="120000"/>
              <a:buFont typeface="Arial" panose="020B0604020202020204" pitchFamily="34" charset="0"/>
              <a:buChar char="•"/>
            </a:pPr>
            <a:r>
              <a:rPr lang="en-GB" b="1" dirty="0">
                <a:solidFill>
                  <a:schemeClr val="accent2">
                    <a:lumMod val="75000"/>
                  </a:schemeClr>
                </a:solidFill>
                <a:latin typeface="Avenir Book" panose="02000503020000020003" pitchFamily="2" charset="0"/>
              </a:rPr>
              <a:t>Accountability</a:t>
            </a:r>
            <a:r>
              <a:rPr lang="en-GB" dirty="0">
                <a:latin typeface="Avenir Book" panose="02000503020000020003" pitchFamily="2" charset="0"/>
              </a:rPr>
              <a:t> – accountability and transparency in delivering safeguarding </a:t>
            </a:r>
          </a:p>
          <a:p>
            <a:endParaRPr lang="en-GB" sz="1800" dirty="0"/>
          </a:p>
        </p:txBody>
      </p:sp>
    </p:spTree>
    <p:extLst>
      <p:ext uri="{BB962C8B-B14F-4D97-AF65-F5344CB8AC3E}">
        <p14:creationId xmlns:p14="http://schemas.microsoft.com/office/powerpoint/2010/main" val="2343447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CF20-2544-2195-AD7F-2C2211955D32}"/>
              </a:ext>
            </a:extLst>
          </p:cNvPr>
          <p:cNvSpPr>
            <a:spLocks noGrp="1"/>
          </p:cNvSpPr>
          <p:nvPr>
            <p:ph type="title"/>
          </p:nvPr>
        </p:nvSpPr>
        <p:spPr>
          <a:xfrm>
            <a:off x="537765" y="433690"/>
            <a:ext cx="7723780" cy="1107996"/>
          </a:xfrm>
        </p:spPr>
        <p:txBody>
          <a:bodyPr/>
          <a:lstStyle/>
          <a:p>
            <a:r>
              <a:rPr lang="en-GB" sz="2000" dirty="0">
                <a:latin typeface="Avenir Book" panose="02000503020000020003" pitchFamily="2" charset="0"/>
              </a:rPr>
              <a:t>⚖️ </a:t>
            </a:r>
            <a:r>
              <a:rPr lang="en-GB" dirty="0">
                <a:latin typeface="Avenir Book" panose="02000503020000020003" pitchFamily="2" charset="0"/>
              </a:rPr>
              <a:t>The Care Act &amp; Safeguarding Adults Board (SAB)</a:t>
            </a:r>
          </a:p>
        </p:txBody>
      </p:sp>
      <p:sp>
        <p:nvSpPr>
          <p:cNvPr id="3" name="Content Placeholder 2">
            <a:extLst>
              <a:ext uri="{FF2B5EF4-FFF2-40B4-BE49-F238E27FC236}">
                <a16:creationId xmlns:a16="http://schemas.microsoft.com/office/drawing/2014/main" id="{F08D3D51-F70A-98CD-7686-648FB9F5B8E0}"/>
              </a:ext>
            </a:extLst>
          </p:cNvPr>
          <p:cNvSpPr>
            <a:spLocks noGrp="1"/>
          </p:cNvSpPr>
          <p:nvPr>
            <p:ph idx="1"/>
          </p:nvPr>
        </p:nvSpPr>
        <p:spPr>
          <a:xfrm>
            <a:off x="431540" y="1844824"/>
            <a:ext cx="8280920" cy="4770521"/>
          </a:xfrm>
        </p:spPr>
        <p:txBody>
          <a:bodyPr/>
          <a:lstStyle/>
          <a:p>
            <a:pPr algn="l">
              <a:spcBef>
                <a:spcPts val="375"/>
              </a:spcBef>
              <a:spcAft>
                <a:spcPts val="1500"/>
              </a:spcAft>
            </a:pPr>
            <a:r>
              <a:rPr lang="en-GB" sz="1800" b="1" dirty="0">
                <a:solidFill>
                  <a:schemeClr val="accent2">
                    <a:lumMod val="75000"/>
                  </a:schemeClr>
                </a:solidFill>
                <a:effectLst/>
                <a:latin typeface="Avenir Next LT Pro" panose="020B0504020202020204" pitchFamily="34" charset="0"/>
                <a:ea typeface="Calibri" panose="020F0502020204030204" pitchFamily="34" charset="0"/>
              </a:rPr>
              <a:t>Safeguarding is everyone’s business, and it is important that organisations work together to protect people who need help and support. </a:t>
            </a:r>
          </a:p>
          <a:p>
            <a:pPr algn="l">
              <a:spcBef>
                <a:spcPts val="375"/>
              </a:spcBef>
              <a:spcAft>
                <a:spcPts val="1500"/>
              </a:spcAft>
            </a:pPr>
            <a:r>
              <a:rPr lang="en-GB" sz="1800" dirty="0">
                <a:solidFill>
                  <a:srgbClr val="0B0C0C"/>
                </a:solidFill>
                <a:effectLst/>
                <a:latin typeface="Avenir Next LT Pro" panose="020B0504020202020204" pitchFamily="34" charset="0"/>
                <a:ea typeface="Calibri" panose="020F0502020204030204" pitchFamily="34" charset="0"/>
              </a:rPr>
              <a:t>Yet one of the biggest challenges is how to bring together the huge number of teams and organisations involved in keeping people safe.</a:t>
            </a:r>
            <a:endParaRPr lang="en-GB" sz="1800" dirty="0">
              <a:latin typeface="Avenir Next LT Pro" panose="020B0504020202020204" pitchFamily="34" charset="0"/>
              <a:ea typeface="Calibri" panose="020F0502020204030204" pitchFamily="34" charset="0"/>
            </a:endParaRPr>
          </a:p>
          <a:p>
            <a:pPr algn="l">
              <a:spcBef>
                <a:spcPts val="375"/>
              </a:spcBef>
              <a:spcAft>
                <a:spcPts val="1500"/>
              </a:spcAft>
            </a:pPr>
            <a:r>
              <a:rPr lang="en-GB" sz="1800" dirty="0">
                <a:solidFill>
                  <a:srgbClr val="0B0C0C"/>
                </a:solidFill>
                <a:effectLst/>
                <a:latin typeface="Avenir Next LT Pro" panose="020B0504020202020204" pitchFamily="34" charset="0"/>
                <a:ea typeface="Calibri" panose="020F0502020204030204" pitchFamily="34" charset="0"/>
              </a:rPr>
              <a:t>That’s why the Care Act requires </a:t>
            </a:r>
            <a:r>
              <a:rPr lang="en-GB" sz="1800" dirty="0">
                <a:solidFill>
                  <a:srgbClr val="0B0C0C"/>
                </a:solidFill>
                <a:latin typeface="Avenir Next LT Pro" panose="020B0504020202020204" pitchFamily="34" charset="0"/>
                <a:ea typeface="Calibri" panose="020F0502020204030204" pitchFamily="34" charset="0"/>
              </a:rPr>
              <a:t>LAs </a:t>
            </a:r>
            <a:r>
              <a:rPr lang="en-GB" sz="1800" dirty="0">
                <a:solidFill>
                  <a:srgbClr val="0B0C0C"/>
                </a:solidFill>
                <a:effectLst/>
                <a:latin typeface="Avenir Next LT Pro" panose="020B0504020202020204" pitchFamily="34" charset="0"/>
                <a:ea typeface="Calibri" panose="020F0502020204030204" pitchFamily="34" charset="0"/>
              </a:rPr>
              <a:t>to set up a safeguarding adults board (SAB) in their area.</a:t>
            </a:r>
            <a:r>
              <a:rPr lang="en-GB" sz="1800" dirty="0">
                <a:latin typeface="Avenir Next LT Pro" panose="020B0504020202020204" pitchFamily="34" charset="0"/>
                <a:ea typeface="Calibri" panose="020F0502020204030204" pitchFamily="34" charset="0"/>
              </a:rPr>
              <a:t>  </a:t>
            </a:r>
            <a:r>
              <a:rPr lang="en-GB" sz="1800" dirty="0">
                <a:solidFill>
                  <a:srgbClr val="0B0C0C"/>
                </a:solidFill>
                <a:effectLst/>
                <a:latin typeface="Avenir Next LT Pro" panose="020B0504020202020204" pitchFamily="34" charset="0"/>
                <a:ea typeface="Calibri" panose="020F0502020204030204" pitchFamily="34" charset="0"/>
              </a:rPr>
              <a:t>The Act says that the SAB must:</a:t>
            </a:r>
            <a:endParaRPr lang="en-GB" sz="1800" dirty="0">
              <a:effectLst/>
              <a:latin typeface="Avenir Next LT Pro" panose="020B0504020202020204" pitchFamily="34" charset="0"/>
              <a:ea typeface="Calibri" panose="020F0502020204030204" pitchFamily="34" charset="0"/>
            </a:endParaRPr>
          </a:p>
          <a:p>
            <a:pPr marL="285750" lvl="0" indent="-285750">
              <a:spcAft>
                <a:spcPts val="375"/>
              </a:spcAft>
              <a:buClr>
                <a:schemeClr val="accent2">
                  <a:lumMod val="75000"/>
                </a:schemeClr>
              </a:buClr>
              <a:buSzPct val="120000"/>
              <a:buFont typeface="Arial" panose="020B0604020202020204" pitchFamily="34" charset="0"/>
              <a:buChar char="•"/>
              <a:tabLst>
                <a:tab pos="457200" algn="l"/>
              </a:tabLst>
            </a:pPr>
            <a:r>
              <a:rPr lang="en-GB" sz="1800" dirty="0">
                <a:solidFill>
                  <a:srgbClr val="0B0C0C"/>
                </a:solidFill>
                <a:effectLst/>
                <a:latin typeface="Avenir Next LT Pro" panose="020B0504020202020204" pitchFamily="34" charset="0"/>
                <a:ea typeface="Calibri" panose="020F0502020204030204" pitchFamily="34" charset="0"/>
              </a:rPr>
              <a:t>include the local authority, the NHS and the police, who should meet regularly to discuss and act upon local safeguarding issues</a:t>
            </a:r>
            <a:endParaRPr lang="en-GB" sz="1800" dirty="0">
              <a:effectLst/>
              <a:latin typeface="Avenir Next LT Pro" panose="020B0504020202020204" pitchFamily="34" charset="0"/>
              <a:ea typeface="Calibri" panose="020F0502020204030204" pitchFamily="34" charset="0"/>
            </a:endParaRPr>
          </a:p>
          <a:p>
            <a:pPr marL="285750" lvl="0" indent="-285750">
              <a:spcAft>
                <a:spcPts val="375"/>
              </a:spcAft>
              <a:buClr>
                <a:schemeClr val="accent2">
                  <a:lumMod val="75000"/>
                </a:schemeClr>
              </a:buClr>
              <a:buSzPct val="120000"/>
              <a:buFont typeface="Arial" panose="020B0604020202020204" pitchFamily="34" charset="0"/>
              <a:buChar char="•"/>
              <a:tabLst>
                <a:tab pos="457200" algn="l"/>
              </a:tabLst>
            </a:pPr>
            <a:r>
              <a:rPr lang="en-GB" sz="1800" dirty="0">
                <a:solidFill>
                  <a:srgbClr val="0B0C0C"/>
                </a:solidFill>
                <a:effectLst/>
                <a:latin typeface="Avenir Next LT Pro" panose="020B0504020202020204" pitchFamily="34" charset="0"/>
                <a:ea typeface="Calibri" panose="020F0502020204030204" pitchFamily="34" charset="0"/>
              </a:rPr>
              <a:t>develop shared plans for safeguarding, working with local people to decide how best to protect adults in vulnerable situations</a:t>
            </a:r>
            <a:endParaRPr lang="en-GB" sz="1800" dirty="0">
              <a:effectLst/>
              <a:latin typeface="Avenir Next LT Pro" panose="020B0504020202020204" pitchFamily="34" charset="0"/>
              <a:ea typeface="Calibri" panose="020F0502020204030204" pitchFamily="34" charset="0"/>
            </a:endParaRPr>
          </a:p>
          <a:p>
            <a:pPr marL="285750" lvl="0" indent="-285750">
              <a:spcAft>
                <a:spcPts val="375"/>
              </a:spcAft>
              <a:buClr>
                <a:schemeClr val="accent2">
                  <a:lumMod val="75000"/>
                </a:schemeClr>
              </a:buClr>
              <a:buSzPct val="120000"/>
              <a:buFont typeface="Arial" panose="020B0604020202020204" pitchFamily="34" charset="0"/>
              <a:buChar char="•"/>
              <a:tabLst>
                <a:tab pos="457200" algn="l"/>
              </a:tabLst>
            </a:pPr>
            <a:r>
              <a:rPr lang="en-GB" sz="1800" dirty="0">
                <a:solidFill>
                  <a:srgbClr val="0B0C0C"/>
                </a:solidFill>
                <a:effectLst/>
                <a:latin typeface="Avenir Next LT Pro" panose="020B0504020202020204" pitchFamily="34" charset="0"/>
                <a:ea typeface="Calibri" panose="020F0502020204030204" pitchFamily="34" charset="0"/>
              </a:rPr>
              <a:t>publish this safeguarding plan and report to the public annually on its progress, so that different organisations can make sure they are working together in the best way</a:t>
            </a:r>
            <a:endParaRPr lang="en-GB" sz="1800" dirty="0">
              <a:effectLst/>
              <a:latin typeface="Avenir Next LT Pro" panose="020B0504020202020204" pitchFamily="34" charset="0"/>
              <a:ea typeface="Calibri" panose="020F0502020204030204" pitchFamily="34" charset="0"/>
            </a:endParaRPr>
          </a:p>
          <a:p>
            <a:endParaRPr lang="en-GB" sz="1600" dirty="0"/>
          </a:p>
        </p:txBody>
      </p:sp>
    </p:spTree>
    <p:extLst>
      <p:ext uri="{BB962C8B-B14F-4D97-AF65-F5344CB8AC3E}">
        <p14:creationId xmlns:p14="http://schemas.microsoft.com/office/powerpoint/2010/main" val="852426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NSSG PowerPoint Template">
  <a:themeElements>
    <a:clrScheme name="NHS BNSSG 3-18">
      <a:dk1>
        <a:sysClr val="windowText" lastClr="000000"/>
      </a:dk1>
      <a:lt1>
        <a:sysClr val="window" lastClr="FFFFFF"/>
      </a:lt1>
      <a:dk2>
        <a:srgbClr val="425563"/>
      </a:dk2>
      <a:lt2>
        <a:srgbClr val="E8EDEE"/>
      </a:lt2>
      <a:accent1>
        <a:srgbClr val="005EB8"/>
      </a:accent1>
      <a:accent2>
        <a:srgbClr val="AE2573"/>
      </a:accent2>
      <a:accent3>
        <a:srgbClr val="003087"/>
      </a:accent3>
      <a:accent4>
        <a:srgbClr val="7C2855"/>
      </a:accent4>
      <a:accent5>
        <a:srgbClr val="41B6E6"/>
      </a:accent5>
      <a:accent6>
        <a:srgbClr val="00A499"/>
      </a:accent6>
      <a:hlink>
        <a:srgbClr val="000000"/>
      </a:hlink>
      <a:folHlink>
        <a:srgbClr val="005EB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72A7D69EBCEB4CB202F0A4FC27ACBE" ma:contentTypeVersion="5" ma:contentTypeDescription="Create a new document." ma:contentTypeScope="" ma:versionID="057a1d22838b963db54cfac89d740ea7">
  <xsd:schema xmlns:xsd="http://www.w3.org/2001/XMLSchema" xmlns:xs="http://www.w3.org/2001/XMLSchema" xmlns:p="http://schemas.microsoft.com/office/2006/metadata/properties" xmlns:ns3="0b974514-c826-4db4-a040-49da8c214125" xmlns:ns4="e0c80382-0714-4e8e-99b2-466a74f066f6" targetNamespace="http://schemas.microsoft.com/office/2006/metadata/properties" ma:root="true" ma:fieldsID="80c47c21df22cd327c84cea2fc783289" ns3:_="" ns4:_="">
    <xsd:import namespace="0b974514-c826-4db4-a040-49da8c214125"/>
    <xsd:import namespace="e0c80382-0714-4e8e-99b2-466a74f066f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974514-c826-4db4-a040-49da8c2141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0c80382-0714-4e8e-99b2-466a74f066f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65F2D4D-5AC6-46ED-8034-59F6EAC302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974514-c826-4db4-a040-49da8c214125"/>
    <ds:schemaRef ds:uri="e0c80382-0714-4e8e-99b2-466a74f066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2D4A4B0-DA8A-41DB-8DCF-4A8AB8A6541B}">
  <ds:schemaRefs>
    <ds:schemaRef ds:uri="http://schemas.microsoft.com/sharepoint/v3/contenttype/forms"/>
  </ds:schemaRefs>
</ds:datastoreItem>
</file>

<file path=customXml/itemProps3.xml><?xml version="1.0" encoding="utf-8"?>
<ds:datastoreItem xmlns:ds="http://schemas.openxmlformats.org/officeDocument/2006/customXml" ds:itemID="{8993275B-36D9-4951-89B7-C5B6E105FA8F}">
  <ds:schemaRefs>
    <ds:schemaRef ds:uri="http://schemas.microsoft.com/office/infopath/2007/PartnerControls"/>
    <ds:schemaRef ds:uri="http://purl.org/dc/elements/1.1/"/>
    <ds:schemaRef ds:uri="http://purl.org/dc/terms/"/>
    <ds:schemaRef ds:uri="http://purl.org/dc/dcmitype/"/>
    <ds:schemaRef ds:uri="http://www.w3.org/XML/1998/namespace"/>
    <ds:schemaRef ds:uri="http://schemas.openxmlformats.org/package/2006/metadata/core-properties"/>
    <ds:schemaRef ds:uri="e0c80382-0714-4e8e-99b2-466a74f066f6"/>
    <ds:schemaRef ds:uri="http://schemas.microsoft.com/office/2006/documentManagement/types"/>
    <ds:schemaRef ds:uri="0b974514-c826-4db4-a040-49da8c214125"/>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BNSSG PowerPoint Template</Template>
  <TotalTime>8330</TotalTime>
  <Words>6246</Words>
  <Application>Microsoft Office PowerPoint</Application>
  <PresentationFormat>On-screen Show (4:3)</PresentationFormat>
  <Paragraphs>532</Paragraphs>
  <Slides>47</Slides>
  <Notes>5</Notes>
  <HiddenSlides>2</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Avenir Book</vt:lpstr>
      <vt:lpstr>Avenir Next LT Pro</vt:lpstr>
      <vt:lpstr>Calibri</vt:lpstr>
      <vt:lpstr>Symbol</vt:lpstr>
      <vt:lpstr>BNSSG PowerPoint Template</vt:lpstr>
      <vt:lpstr>Adult Level 3 Safeguarding Training</vt:lpstr>
      <vt:lpstr>Housekeeping</vt:lpstr>
      <vt:lpstr>Agenda for the Day</vt:lpstr>
      <vt:lpstr>Adult Safeguarding in a nutshell</vt:lpstr>
      <vt:lpstr>Safeguarding in Primary Care</vt:lpstr>
      <vt:lpstr>What attributes are needed for effective safeguarding in GP?</vt:lpstr>
      <vt:lpstr>Other key attributes</vt:lpstr>
      <vt:lpstr>Safeguarding Principles</vt:lpstr>
      <vt:lpstr>⚖️ The Care Act &amp; Safeguarding Adults Board (SAB)</vt:lpstr>
      <vt:lpstr>⚖️ The Care Act &amp; Safeguarding Adults Board (SAB)</vt:lpstr>
      <vt:lpstr>⚖️ The Care Act &amp; Safeguarding Adults Board (SAB)</vt:lpstr>
      <vt:lpstr>⚖️ The Care Act &amp; Safeguarding Adults Board (SAB)</vt:lpstr>
      <vt:lpstr>⚖️ Mental Capacity Act 2005 </vt:lpstr>
      <vt:lpstr>⚖️ Assessing capacity</vt:lpstr>
      <vt:lpstr>⚖️ Best interests decisions</vt:lpstr>
      <vt:lpstr>⚖️ IMCA services</vt:lpstr>
      <vt:lpstr>Responding to information requests</vt:lpstr>
      <vt:lpstr>PowerPoint Presentation</vt:lpstr>
      <vt:lpstr>PowerPoint Presentation</vt:lpstr>
      <vt:lpstr>Summary </vt:lpstr>
      <vt:lpstr>Case Study 1: Mr D</vt:lpstr>
      <vt:lpstr>Case Study 1: Mr D</vt:lpstr>
      <vt:lpstr>Case Study 1: Mr D</vt:lpstr>
      <vt:lpstr>Case Study 1: Mr D</vt:lpstr>
      <vt:lpstr>Case Study 1: Mr D</vt:lpstr>
      <vt:lpstr>⭐️ Hot Topics: Self neglect</vt:lpstr>
      <vt:lpstr>Case Study 2: Holly</vt:lpstr>
      <vt:lpstr>Case Study 2: Holly</vt:lpstr>
      <vt:lpstr>Case Study 2: Holly</vt:lpstr>
      <vt:lpstr>⭐️ Hot Topics: Suicide Prevention</vt:lpstr>
      <vt:lpstr>Case Study 3: Adult B</vt:lpstr>
      <vt:lpstr>Case Study 3: Adult B</vt:lpstr>
      <vt:lpstr>Case Study 3: Adult B</vt:lpstr>
      <vt:lpstr>Case Study 3: Adult B</vt:lpstr>
      <vt:lpstr>Case Study 3: Adult B</vt:lpstr>
      <vt:lpstr>⭐️ Hot Topics: DV</vt:lpstr>
      <vt:lpstr>⭐️ Hot Topics: Modern Slavery</vt:lpstr>
      <vt:lpstr>Making a referral to your local Safeguarding Adults Team</vt:lpstr>
      <vt:lpstr>South Gloucestershire Safeguarding Referrals</vt:lpstr>
      <vt:lpstr>Bristol Safeguarding Referrals</vt:lpstr>
      <vt:lpstr>North Somerset Safeguarding Referrals</vt:lpstr>
      <vt:lpstr>Processing &amp; storing of safeguarding information in primary care</vt:lpstr>
      <vt:lpstr>Practice policies</vt:lpstr>
      <vt:lpstr>Training information/support</vt:lpstr>
      <vt:lpstr>Feedback form</vt:lpstr>
      <vt:lpstr>ICB support for complex cases</vt:lpstr>
      <vt:lpstr>Q+A sessions | Link GP meetings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title of the presentation slide</dc:title>
  <dc:creator>WITHNALL, Sarah (NHS BRISTOL, NORTH SOMERSET AND SOUTH GLOUCESTERSHIRE CCG)</dc:creator>
  <cp:lastModifiedBy>MCVEIGH, Marie (NHS BRISTOL, NORTH SOMERSET AND SOUTH GLOUCESTERSHIRE ICB - 15C)</cp:lastModifiedBy>
  <cp:revision>31</cp:revision>
  <cp:lastPrinted>2022-12-09T08:41:20Z</cp:lastPrinted>
  <dcterms:created xsi:type="dcterms:W3CDTF">2022-05-11T13:40:53Z</dcterms:created>
  <dcterms:modified xsi:type="dcterms:W3CDTF">2023-07-25T06:56:25Z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0x0101004D72A7D69EBCEB4CB202F0A4FC27ACBE</vt:lpwstr>
  </property>
</Properties>
</file>