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4"/>
  </p:notesMasterIdLst>
  <p:sldIdLst>
    <p:sldId id="12371" r:id="rId5"/>
    <p:sldId id="12478" r:id="rId6"/>
    <p:sldId id="12468" r:id="rId7"/>
    <p:sldId id="12463" r:id="rId8"/>
    <p:sldId id="12401" r:id="rId9"/>
    <p:sldId id="12407" r:id="rId10"/>
    <p:sldId id="12464" r:id="rId11"/>
    <p:sldId id="12469" r:id="rId12"/>
    <p:sldId id="12405" r:id="rId13"/>
    <p:sldId id="12450" r:id="rId14"/>
    <p:sldId id="12442" r:id="rId15"/>
    <p:sldId id="12445" r:id="rId16"/>
    <p:sldId id="12446" r:id="rId17"/>
    <p:sldId id="12447" r:id="rId18"/>
    <p:sldId id="12451" r:id="rId19"/>
    <p:sldId id="12429" r:id="rId20"/>
    <p:sldId id="12441" r:id="rId21"/>
    <p:sldId id="12410" r:id="rId22"/>
    <p:sldId id="12448" r:id="rId23"/>
    <p:sldId id="12462" r:id="rId24"/>
    <p:sldId id="12454" r:id="rId25"/>
    <p:sldId id="12438" r:id="rId26"/>
    <p:sldId id="12470" r:id="rId27"/>
    <p:sldId id="12413" r:id="rId28"/>
    <p:sldId id="12474" r:id="rId29"/>
    <p:sldId id="12475" r:id="rId30"/>
    <p:sldId id="12458" r:id="rId31"/>
    <p:sldId id="12471" r:id="rId32"/>
    <p:sldId id="12472" r:id="rId33"/>
    <p:sldId id="12473" r:id="rId34"/>
    <p:sldId id="12436" r:id="rId35"/>
    <p:sldId id="12476" r:id="rId36"/>
    <p:sldId id="12415" r:id="rId37"/>
    <p:sldId id="12477" r:id="rId38"/>
    <p:sldId id="12456" r:id="rId39"/>
    <p:sldId id="12457" r:id="rId40"/>
    <p:sldId id="12437" r:id="rId41"/>
    <p:sldId id="12404" r:id="rId42"/>
    <p:sldId id="124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19636C-D95B-D2AC-79E9-775F4C9A1B5A}" name="BOYD, Tessa (NHS BRISTOL, NORTH SOMERSET AND SOUTH GLOUCESTERSHIRE CCG)" initials="BT(BNSASGC" userId="S::tessa.boyd@nhs.net::a9016f15-df07-4f5b-9050-8e5593803588" providerId="AD"/>
  <p188:author id="{EF05648E-4909-859A-FFC8-04430D95CC3B}" name="Mayara De Paula" initials="MDP" userId="S::Mayara.DePaula@ppl.org.uk::bc9d9d01-20bf-42c4-8f55-2619ebb90264" providerId="AD"/>
  <p188:author id="{B7D638E3-72D6-2739-DC01-56417A0D0ABD}" name="Joe Kane-Smith" initials="JKS" userId="S::Joe.Kane-Smith@ppl.org.uk::35e31b8d-8c79-4f9f-b126-6ab0b890ee4b" providerId="AD"/>
  <p188:author id="{53C087F3-5547-26EC-FF4F-31B24E625BAD}" name="Joe Kane-Smith" initials="JK" userId="S::joe.kane-smith@ppl.org.uk::35e31b8d-8c79-4f9f-b126-6ab0b890ee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2"/>
    <a:srgbClr val="3A5E82"/>
    <a:srgbClr val="00A7C7"/>
    <a:srgbClr val="39BBED"/>
    <a:srgbClr val="BCD895"/>
    <a:srgbClr val="018FD4"/>
    <a:srgbClr val="2E7DC0"/>
    <a:srgbClr val="FFFFFF"/>
    <a:srgbClr val="004890"/>
    <a:srgbClr val="A9D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88FCB-92A7-49DB-A7CC-09D46898B224}" v="143" dt="2022-11-01T13:35:24.003"/>
    <p1510:client id="{5D5DBD4A-027E-4607-A479-B64A43DFF68D}" v="133" vWet="135" dt="2022-11-01T14:05:37.667"/>
    <p1510:client id="{F4B1AE83-49FC-42CF-A7AB-802F7417111F}" v="1607" dt="2022-11-01T14:35:05.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0D0FA-FDFC-470A-AC96-4FEE65B9753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GB"/>
        </a:p>
      </dgm:t>
    </dgm:pt>
    <dgm:pt modelId="{EE37B9A0-C48F-4DBD-862B-8012FC15D8C7}">
      <dgm:prSet phldrT="[Text]" custT="1"/>
      <dgm:spPr/>
      <dgm:t>
        <a:bodyPr/>
        <a:lstStyle/>
        <a:p>
          <a:pPr>
            <a:spcAft>
              <a:spcPts val="600"/>
            </a:spcAft>
          </a:pPr>
          <a:r>
            <a:rPr lang="en-GB" sz="1100" b="1">
              <a:latin typeface="+mn-lt"/>
            </a:rPr>
            <a:t>Poverty and Discrimination</a:t>
          </a:r>
        </a:p>
        <a:p>
          <a:pPr>
            <a:spcAft>
              <a:spcPct val="35000"/>
            </a:spcAft>
          </a:pPr>
          <a:r>
            <a:rPr lang="en-GB" sz="1100" b="0">
              <a:latin typeface="+mn-lt"/>
            </a:rPr>
            <a:t>Includes people who:</a:t>
          </a:r>
        </a:p>
      </dgm:t>
    </dgm:pt>
    <dgm:pt modelId="{78C2EFE3-7B73-4B1C-89C0-5AEA4E6994E4}" type="parTrans" cxnId="{04E41D39-7ABA-4E6E-9CC1-65BBDC3FE7C7}">
      <dgm:prSet/>
      <dgm:spPr/>
      <dgm:t>
        <a:bodyPr/>
        <a:lstStyle/>
        <a:p>
          <a:endParaRPr lang="en-GB" sz="1100">
            <a:latin typeface="+mn-lt"/>
          </a:endParaRPr>
        </a:p>
      </dgm:t>
    </dgm:pt>
    <dgm:pt modelId="{3D0CA3C1-BE78-4E80-A503-F064E3A86B1B}" type="sibTrans" cxnId="{04E41D39-7ABA-4E6E-9CC1-65BBDC3FE7C7}">
      <dgm:prSet/>
      <dgm:spPr/>
      <dgm:t>
        <a:bodyPr/>
        <a:lstStyle/>
        <a:p>
          <a:endParaRPr lang="en-GB" sz="1100">
            <a:latin typeface="+mn-lt"/>
          </a:endParaRPr>
        </a:p>
      </dgm:t>
    </dgm:pt>
    <dgm:pt modelId="{925509AB-DE35-492E-9AEC-1166CA780A02}">
      <dgm:prSet phldrT="[Text]" custT="1"/>
      <dgm:spPr/>
      <dgm:t>
        <a:bodyPr/>
        <a:lstStyle/>
        <a:p>
          <a:pPr>
            <a:spcAft>
              <a:spcPct val="15000"/>
            </a:spcAft>
            <a:buFont typeface="Arial" panose="020B0604020202020204" pitchFamily="34" charset="0"/>
            <a:buChar char="•"/>
          </a:pPr>
          <a:r>
            <a:rPr lang="en-GB" sz="1100" i="0" u="none" strike="noStrike" noProof="0">
              <a:latin typeface="+mn-lt"/>
            </a:rPr>
            <a:t>Do not have access to the building blocks of good health and wellbeing</a:t>
          </a:r>
          <a:endParaRPr lang="en-GB" sz="1100">
            <a:latin typeface="+mn-lt"/>
          </a:endParaRPr>
        </a:p>
      </dgm:t>
    </dgm:pt>
    <dgm:pt modelId="{D322157F-68A8-49A4-A572-DD111EDD1992}" type="parTrans" cxnId="{0C8EE844-F69A-4974-AF44-A452AA7FEEBA}">
      <dgm:prSet/>
      <dgm:spPr/>
      <dgm:t>
        <a:bodyPr/>
        <a:lstStyle/>
        <a:p>
          <a:endParaRPr lang="en-GB" sz="1100">
            <a:latin typeface="+mn-lt"/>
          </a:endParaRPr>
        </a:p>
      </dgm:t>
    </dgm:pt>
    <dgm:pt modelId="{6180B281-1E0F-430B-9D32-2B7E155A3387}" type="sibTrans" cxnId="{0C8EE844-F69A-4974-AF44-A452AA7FEEBA}">
      <dgm:prSet/>
      <dgm:spPr/>
      <dgm:t>
        <a:bodyPr/>
        <a:lstStyle/>
        <a:p>
          <a:endParaRPr lang="en-GB" sz="1100">
            <a:latin typeface="+mn-lt"/>
          </a:endParaRPr>
        </a:p>
      </dgm:t>
    </dgm:pt>
    <dgm:pt modelId="{65502921-7CB2-4545-AD28-0ACA8562CB57}">
      <dgm:prSet phldrT="[Text]" custT="1"/>
      <dgm:spPr/>
      <dgm:t>
        <a:bodyPr/>
        <a:lstStyle/>
        <a:p>
          <a:pPr>
            <a:spcAft>
              <a:spcPts val="600"/>
            </a:spcAft>
          </a:pPr>
          <a:r>
            <a:rPr lang="en-GB" sz="1100" b="1">
              <a:latin typeface="+mn-lt"/>
            </a:rPr>
            <a:t>Children and Young People</a:t>
          </a:r>
        </a:p>
        <a:p>
          <a:pPr>
            <a:spcAft>
              <a:spcPct val="35000"/>
            </a:spcAft>
          </a:pPr>
          <a:r>
            <a:rPr lang="en-GB" sz="1100" b="0">
              <a:latin typeface="+mn-lt"/>
            </a:rPr>
            <a:t>Includes people who:</a:t>
          </a:r>
        </a:p>
      </dgm:t>
    </dgm:pt>
    <dgm:pt modelId="{2E6A727E-3CE0-4B61-9F56-B3F59008D1AA}" type="parTrans" cxnId="{19DC99EE-3452-4A2A-BD8B-91D53E98A10A}">
      <dgm:prSet/>
      <dgm:spPr/>
      <dgm:t>
        <a:bodyPr/>
        <a:lstStyle/>
        <a:p>
          <a:endParaRPr lang="en-GB" sz="1100">
            <a:latin typeface="+mn-lt"/>
          </a:endParaRPr>
        </a:p>
      </dgm:t>
    </dgm:pt>
    <dgm:pt modelId="{0B0BCE1A-7DE8-4B86-82CB-0E01154076E9}" type="sibTrans" cxnId="{19DC99EE-3452-4A2A-BD8B-91D53E98A10A}">
      <dgm:prSet/>
      <dgm:spPr/>
      <dgm:t>
        <a:bodyPr/>
        <a:lstStyle/>
        <a:p>
          <a:endParaRPr lang="en-GB" sz="1100">
            <a:latin typeface="+mn-lt"/>
          </a:endParaRPr>
        </a:p>
      </dgm:t>
    </dgm:pt>
    <dgm:pt modelId="{66F1FD42-6919-4AD9-91C8-A28D9F4E5950}">
      <dgm:prSet phldrT="[Text]" custT="1"/>
      <dgm:spPr/>
      <dgm:t>
        <a:bodyPr/>
        <a:lstStyle/>
        <a:p>
          <a:pPr>
            <a:spcAft>
              <a:spcPct val="15000"/>
            </a:spcAft>
            <a:buFont typeface="Arial" panose="020B0604020202020204" pitchFamily="34" charset="0"/>
            <a:buChar char="•"/>
          </a:pPr>
          <a:r>
            <a:rPr lang="en-GB" sz="1100" b="0" i="0" u="none" strike="noStrike" noProof="0">
              <a:latin typeface="+mn-lt"/>
            </a:rPr>
            <a:t>Are excluded from school, in the care system or have experienced Adverse Childhood Experiences</a:t>
          </a:r>
          <a:endParaRPr lang="en-GB" sz="1100">
            <a:latin typeface="+mn-lt"/>
          </a:endParaRPr>
        </a:p>
      </dgm:t>
    </dgm:pt>
    <dgm:pt modelId="{16A72ABA-2C01-44EC-9598-6152D1071AC6}" type="parTrans" cxnId="{11D0B835-5373-4B6D-9D1D-0200CA06AE53}">
      <dgm:prSet/>
      <dgm:spPr/>
      <dgm:t>
        <a:bodyPr/>
        <a:lstStyle/>
        <a:p>
          <a:endParaRPr lang="en-GB" sz="1100">
            <a:latin typeface="+mn-lt"/>
          </a:endParaRPr>
        </a:p>
      </dgm:t>
    </dgm:pt>
    <dgm:pt modelId="{5AD72A8A-3DC9-47EA-9AE1-90EEB05B11E2}" type="sibTrans" cxnId="{11D0B835-5373-4B6D-9D1D-0200CA06AE53}">
      <dgm:prSet/>
      <dgm:spPr/>
      <dgm:t>
        <a:bodyPr/>
        <a:lstStyle/>
        <a:p>
          <a:endParaRPr lang="en-GB" sz="1100">
            <a:latin typeface="+mn-lt"/>
          </a:endParaRPr>
        </a:p>
      </dgm:t>
    </dgm:pt>
    <dgm:pt modelId="{727293FA-FE02-49BB-BE4C-28AD352FF79E}">
      <dgm:prSet phldrT="[Text]" custT="1"/>
      <dgm:spPr/>
      <dgm:t>
        <a:bodyPr/>
        <a:lstStyle/>
        <a:p>
          <a:pPr>
            <a:spcAft>
              <a:spcPts val="600"/>
            </a:spcAft>
          </a:pPr>
          <a:r>
            <a:rPr lang="en-GB" sz="1100" b="1">
              <a:latin typeface="+mn-lt"/>
            </a:rPr>
            <a:t>Mental Health and Wellbeing</a:t>
          </a:r>
        </a:p>
        <a:p>
          <a:pPr>
            <a:spcAft>
              <a:spcPct val="35000"/>
            </a:spcAft>
          </a:pPr>
          <a:r>
            <a:rPr lang="en-GB" sz="1100" b="0">
              <a:latin typeface="+mn-lt"/>
            </a:rPr>
            <a:t>Includes people who:</a:t>
          </a:r>
        </a:p>
      </dgm:t>
    </dgm:pt>
    <dgm:pt modelId="{2F4B3D16-EE1D-4463-A38A-13351CD1C1BC}" type="parTrans" cxnId="{A61354B0-33F6-4325-9CC5-34B6D84EEA89}">
      <dgm:prSet/>
      <dgm:spPr/>
      <dgm:t>
        <a:bodyPr/>
        <a:lstStyle/>
        <a:p>
          <a:endParaRPr lang="en-GB" sz="1100">
            <a:latin typeface="+mn-lt"/>
          </a:endParaRPr>
        </a:p>
      </dgm:t>
    </dgm:pt>
    <dgm:pt modelId="{458AD7E1-4652-4E5A-9604-DE69AC4CA991}" type="sibTrans" cxnId="{A61354B0-33F6-4325-9CC5-34B6D84EEA89}">
      <dgm:prSet/>
      <dgm:spPr/>
      <dgm:t>
        <a:bodyPr/>
        <a:lstStyle/>
        <a:p>
          <a:endParaRPr lang="en-GB" sz="1100">
            <a:latin typeface="+mn-lt"/>
          </a:endParaRPr>
        </a:p>
      </dgm:t>
    </dgm:pt>
    <dgm:pt modelId="{45D4A5A1-5718-4C5A-ACC9-97FBA3F24582}">
      <dgm:prSet phldrT="[Text]" custT="1"/>
      <dgm:spPr/>
      <dgm:t>
        <a:bodyPr/>
        <a:lstStyle/>
        <a:p>
          <a:pPr>
            <a:spcAft>
              <a:spcPct val="15000"/>
            </a:spcAft>
            <a:buFont typeface="Arial" panose="020B0604020202020204" pitchFamily="34" charset="0"/>
            <a:buChar char="•"/>
          </a:pPr>
          <a:r>
            <a:rPr lang="en-GB" sz="1100">
              <a:latin typeface="+mn-lt"/>
            </a:rPr>
            <a:t>Live with serious mental illness or learning disabilities, as well as those with less severe or fluctuating conditions</a:t>
          </a:r>
        </a:p>
      </dgm:t>
    </dgm:pt>
    <dgm:pt modelId="{227C6894-8568-4491-A943-B0ABF87A83F4}" type="parTrans" cxnId="{DC9EF750-667C-4885-A1F8-8CA0066867C2}">
      <dgm:prSet/>
      <dgm:spPr/>
      <dgm:t>
        <a:bodyPr/>
        <a:lstStyle/>
        <a:p>
          <a:endParaRPr lang="en-GB" sz="1100">
            <a:latin typeface="+mn-lt"/>
          </a:endParaRPr>
        </a:p>
      </dgm:t>
    </dgm:pt>
    <dgm:pt modelId="{AD082186-B31D-468F-B730-1B9081979D96}" type="sibTrans" cxnId="{DC9EF750-667C-4885-A1F8-8CA0066867C2}">
      <dgm:prSet/>
      <dgm:spPr/>
      <dgm:t>
        <a:bodyPr/>
        <a:lstStyle/>
        <a:p>
          <a:endParaRPr lang="en-GB" sz="1100">
            <a:latin typeface="+mn-lt"/>
          </a:endParaRPr>
        </a:p>
      </dgm:t>
    </dgm:pt>
    <dgm:pt modelId="{E4E45790-B19F-4C7A-9D5D-96CD4A833B1B}">
      <dgm:prSet custT="1"/>
      <dgm:spPr/>
      <dgm:t>
        <a:bodyPr/>
        <a:lstStyle/>
        <a:p>
          <a:pPr>
            <a:spcAft>
              <a:spcPct val="15000"/>
            </a:spcAft>
          </a:pPr>
          <a:r>
            <a:rPr lang="en-GB" sz="1100" i="0" u="none" strike="noStrike" noProof="0">
              <a:latin typeface="+mn-lt"/>
            </a:rPr>
            <a:t>May smoke, or do not have a healthy weight, are malnourished</a:t>
          </a:r>
        </a:p>
      </dgm:t>
    </dgm:pt>
    <dgm:pt modelId="{5457035A-850F-460F-81EE-B9DBC87F890D}" type="parTrans" cxnId="{6E5716C8-F226-4284-9B15-8FA89E47CB63}">
      <dgm:prSet/>
      <dgm:spPr/>
      <dgm:t>
        <a:bodyPr/>
        <a:lstStyle/>
        <a:p>
          <a:endParaRPr lang="en-GB" sz="1100">
            <a:latin typeface="+mn-lt"/>
          </a:endParaRPr>
        </a:p>
      </dgm:t>
    </dgm:pt>
    <dgm:pt modelId="{DDFAFE38-693F-47D1-91ED-700498DFC87B}" type="sibTrans" cxnId="{6E5716C8-F226-4284-9B15-8FA89E47CB63}">
      <dgm:prSet/>
      <dgm:spPr/>
      <dgm:t>
        <a:bodyPr/>
        <a:lstStyle/>
        <a:p>
          <a:endParaRPr lang="en-GB" sz="1100">
            <a:latin typeface="+mn-lt"/>
          </a:endParaRPr>
        </a:p>
      </dgm:t>
    </dgm:pt>
    <dgm:pt modelId="{05A6E431-F1B5-4109-B043-50C5EF2142F7}">
      <dgm:prSet custT="1"/>
      <dgm:spPr/>
      <dgm:t>
        <a:bodyPr/>
        <a:lstStyle/>
        <a:p>
          <a:pPr>
            <a:spcAft>
              <a:spcPct val="15000"/>
            </a:spcAft>
          </a:pPr>
          <a:r>
            <a:rPr lang="en-GB" sz="1100" i="0" u="none" strike="noStrike" noProof="0">
              <a:latin typeface="+mn-lt"/>
            </a:rPr>
            <a:t>Are living with or at risk of diabetes, hypertension, stroke and cancer</a:t>
          </a:r>
        </a:p>
      </dgm:t>
    </dgm:pt>
    <dgm:pt modelId="{F4BA4159-7028-4E7C-BA57-28F9F950DCA3}" type="parTrans" cxnId="{06F4CFE6-3AB4-4B65-8160-8362EC815DA1}">
      <dgm:prSet/>
      <dgm:spPr/>
      <dgm:t>
        <a:bodyPr/>
        <a:lstStyle/>
        <a:p>
          <a:endParaRPr lang="en-GB" sz="1100">
            <a:latin typeface="+mn-lt"/>
          </a:endParaRPr>
        </a:p>
      </dgm:t>
    </dgm:pt>
    <dgm:pt modelId="{AB5777C5-308C-4595-8239-51289B9EDCD6}" type="sibTrans" cxnId="{06F4CFE6-3AB4-4B65-8160-8362EC815DA1}">
      <dgm:prSet/>
      <dgm:spPr/>
      <dgm:t>
        <a:bodyPr/>
        <a:lstStyle/>
        <a:p>
          <a:endParaRPr lang="en-GB" sz="1100">
            <a:latin typeface="+mn-lt"/>
          </a:endParaRPr>
        </a:p>
      </dgm:t>
    </dgm:pt>
    <dgm:pt modelId="{6FC71A50-8D9F-4EF4-8442-8D960926FEA1}">
      <dgm:prSet custT="1"/>
      <dgm:spPr/>
      <dgm:t>
        <a:bodyPr/>
        <a:lstStyle/>
        <a:p>
          <a:pPr>
            <a:spcAft>
              <a:spcPct val="15000"/>
            </a:spcAft>
          </a:pPr>
          <a:r>
            <a:rPr lang="en-GB" sz="1100" i="0" u="none" strike="noStrike" noProof="0">
              <a:latin typeface="+mn-lt"/>
            </a:rPr>
            <a:t>Use drugs and alcohol to a point that they cannot control</a:t>
          </a:r>
        </a:p>
      </dgm:t>
    </dgm:pt>
    <dgm:pt modelId="{7E07ADF0-F7A6-4AA8-A84B-31428BA94AD0}" type="parTrans" cxnId="{2D458259-7129-4ED7-92BB-891A825819A8}">
      <dgm:prSet/>
      <dgm:spPr/>
      <dgm:t>
        <a:bodyPr/>
        <a:lstStyle/>
        <a:p>
          <a:endParaRPr lang="en-GB" sz="1100">
            <a:latin typeface="+mn-lt"/>
          </a:endParaRPr>
        </a:p>
      </dgm:t>
    </dgm:pt>
    <dgm:pt modelId="{4BA05B15-C4B9-4880-A0B1-9D8D3DEA9CDD}" type="sibTrans" cxnId="{2D458259-7129-4ED7-92BB-891A825819A8}">
      <dgm:prSet/>
      <dgm:spPr/>
      <dgm:t>
        <a:bodyPr/>
        <a:lstStyle/>
        <a:p>
          <a:endParaRPr lang="en-GB" sz="1100">
            <a:latin typeface="+mn-lt"/>
          </a:endParaRPr>
        </a:p>
      </dgm:t>
    </dgm:pt>
    <dgm:pt modelId="{48FECB36-53FC-448F-80D6-B686D9E3A2D7}">
      <dgm:prSet custT="1"/>
      <dgm:spPr/>
      <dgm:t>
        <a:bodyPr/>
        <a:lstStyle/>
        <a:p>
          <a:pPr>
            <a:spcAft>
              <a:spcPct val="15000"/>
            </a:spcAft>
          </a:pPr>
          <a:r>
            <a:rPr lang="en-GB" sz="1100" i="0" u="none" strike="noStrike" noProof="0">
              <a:latin typeface="+mn-lt"/>
            </a:rPr>
            <a:t>Have experienced trauma.</a:t>
          </a:r>
          <a:endParaRPr lang="en-GB" sz="1100">
            <a:latin typeface="+mn-lt"/>
          </a:endParaRPr>
        </a:p>
      </dgm:t>
    </dgm:pt>
    <dgm:pt modelId="{71C3ADD1-82A1-4FD9-ACAC-2457DF93C026}" type="parTrans" cxnId="{7CFD34C9-CAA4-4FEA-97AA-A02E3FA67893}">
      <dgm:prSet/>
      <dgm:spPr/>
      <dgm:t>
        <a:bodyPr/>
        <a:lstStyle/>
        <a:p>
          <a:endParaRPr lang="en-GB" sz="1100">
            <a:latin typeface="+mn-lt"/>
          </a:endParaRPr>
        </a:p>
      </dgm:t>
    </dgm:pt>
    <dgm:pt modelId="{5A2334A0-8B98-4BA8-A582-D7CEF8242E07}" type="sibTrans" cxnId="{7CFD34C9-CAA4-4FEA-97AA-A02E3FA67893}">
      <dgm:prSet/>
      <dgm:spPr/>
      <dgm:t>
        <a:bodyPr/>
        <a:lstStyle/>
        <a:p>
          <a:endParaRPr lang="en-GB" sz="1100">
            <a:latin typeface="+mn-lt"/>
          </a:endParaRPr>
        </a:p>
      </dgm:t>
    </dgm:pt>
    <dgm:pt modelId="{8A991D86-5ED1-4F9B-B4F6-58C2AA477B95}">
      <dgm:prSet custT="1"/>
      <dgm:spPr/>
      <dgm:t>
        <a:bodyPr/>
        <a:lstStyle/>
        <a:p>
          <a:pPr>
            <a:spcAft>
              <a:spcPct val="15000"/>
            </a:spcAft>
          </a:pPr>
          <a:r>
            <a:rPr lang="en-GB" sz="1100">
              <a:latin typeface="+mn-lt"/>
            </a:rPr>
            <a:t>Are living with anxiety or depression during childhood</a:t>
          </a:r>
        </a:p>
      </dgm:t>
    </dgm:pt>
    <dgm:pt modelId="{468D0A19-3127-45DC-8C4F-97AA6B15F94B}" type="parTrans" cxnId="{C8D36296-BFB8-41C8-8D06-8AB2D0CDE547}">
      <dgm:prSet/>
      <dgm:spPr/>
      <dgm:t>
        <a:bodyPr/>
        <a:lstStyle/>
        <a:p>
          <a:endParaRPr lang="en-GB" sz="1100">
            <a:latin typeface="+mn-lt"/>
          </a:endParaRPr>
        </a:p>
      </dgm:t>
    </dgm:pt>
    <dgm:pt modelId="{80EC72E0-6126-4B40-93FC-4ADC3961C3E6}" type="sibTrans" cxnId="{C8D36296-BFB8-41C8-8D06-8AB2D0CDE547}">
      <dgm:prSet/>
      <dgm:spPr/>
      <dgm:t>
        <a:bodyPr/>
        <a:lstStyle/>
        <a:p>
          <a:endParaRPr lang="en-GB" sz="1100">
            <a:latin typeface="+mn-lt"/>
          </a:endParaRPr>
        </a:p>
      </dgm:t>
    </dgm:pt>
    <dgm:pt modelId="{4DB78599-FF28-4302-AEA6-699DE2B36B76}">
      <dgm:prSet custT="1"/>
      <dgm:spPr/>
      <dgm:t>
        <a:bodyPr/>
        <a:lstStyle/>
        <a:p>
          <a:pPr>
            <a:spcAft>
              <a:spcPct val="15000"/>
            </a:spcAft>
          </a:pPr>
          <a:r>
            <a:rPr lang="en-GB" sz="1100" b="0" i="0" u="none" strike="noStrike" noProof="0">
              <a:latin typeface="+mn-lt"/>
            </a:rPr>
            <a:t>Do not have a healthy weight</a:t>
          </a:r>
        </a:p>
      </dgm:t>
    </dgm:pt>
    <dgm:pt modelId="{D2CEE989-16C7-4D76-A9D8-3C04414EE96E}" type="parTrans" cxnId="{AFE25C15-75E0-45BD-A43E-B677A8FDC58F}">
      <dgm:prSet/>
      <dgm:spPr/>
      <dgm:t>
        <a:bodyPr/>
        <a:lstStyle/>
        <a:p>
          <a:endParaRPr lang="en-GB" sz="1100">
            <a:latin typeface="+mn-lt"/>
          </a:endParaRPr>
        </a:p>
      </dgm:t>
    </dgm:pt>
    <dgm:pt modelId="{D6AA506C-EF32-4E5D-A802-AC9A39715011}" type="sibTrans" cxnId="{AFE25C15-75E0-45BD-A43E-B677A8FDC58F}">
      <dgm:prSet/>
      <dgm:spPr/>
      <dgm:t>
        <a:bodyPr/>
        <a:lstStyle/>
        <a:p>
          <a:endParaRPr lang="en-GB" sz="1100">
            <a:latin typeface="+mn-lt"/>
          </a:endParaRPr>
        </a:p>
      </dgm:t>
    </dgm:pt>
    <dgm:pt modelId="{3080A5C3-21B9-4152-A4FF-D3F3468A3872}">
      <dgm:prSet custT="1"/>
      <dgm:spPr/>
      <dgm:t>
        <a:bodyPr/>
        <a:lstStyle/>
        <a:p>
          <a:pPr>
            <a:spcAft>
              <a:spcPct val="15000"/>
            </a:spcAft>
          </a:pPr>
          <a:r>
            <a:rPr lang="en-GB" sz="1100" b="0" i="0" u="none" strike="noStrike" noProof="0">
              <a:latin typeface="+mn-lt"/>
            </a:rPr>
            <a:t>Have poor physical health related to their mental health</a:t>
          </a:r>
        </a:p>
      </dgm:t>
    </dgm:pt>
    <dgm:pt modelId="{ECABF37B-6363-40D7-8CD1-C3FF3563BFAB}" type="parTrans" cxnId="{D1FA475C-F678-49B5-AED0-4B90278604F4}">
      <dgm:prSet/>
      <dgm:spPr/>
      <dgm:t>
        <a:bodyPr/>
        <a:lstStyle/>
        <a:p>
          <a:endParaRPr lang="en-GB" sz="1100">
            <a:latin typeface="+mn-lt"/>
          </a:endParaRPr>
        </a:p>
      </dgm:t>
    </dgm:pt>
    <dgm:pt modelId="{89F434CF-7701-453F-81D0-125ACD4ED0C6}" type="sibTrans" cxnId="{D1FA475C-F678-49B5-AED0-4B90278604F4}">
      <dgm:prSet/>
      <dgm:spPr/>
      <dgm:t>
        <a:bodyPr/>
        <a:lstStyle/>
        <a:p>
          <a:endParaRPr lang="en-GB" sz="1100">
            <a:latin typeface="+mn-lt"/>
          </a:endParaRPr>
        </a:p>
      </dgm:t>
    </dgm:pt>
    <dgm:pt modelId="{864D2FBE-3FC7-4815-AFB2-96E6816505CE}">
      <dgm:prSet custT="1"/>
      <dgm:spPr/>
      <dgm:t>
        <a:bodyPr/>
        <a:lstStyle/>
        <a:p>
          <a:pPr>
            <a:spcAft>
              <a:spcPct val="15000"/>
            </a:spcAft>
          </a:pPr>
          <a:r>
            <a:rPr lang="en-GB" sz="1100" b="0" i="0" u="none" strike="noStrike" noProof="0">
              <a:latin typeface="+mn-lt"/>
            </a:rPr>
            <a:t>Experience trauma</a:t>
          </a:r>
        </a:p>
      </dgm:t>
    </dgm:pt>
    <dgm:pt modelId="{3D25E81D-DD0F-4846-BD63-6B35760D59BE}" type="parTrans" cxnId="{990BC1AF-EBF8-42B3-B0BC-618DFB275130}">
      <dgm:prSet/>
      <dgm:spPr/>
      <dgm:t>
        <a:bodyPr/>
        <a:lstStyle/>
        <a:p>
          <a:endParaRPr lang="en-GB" sz="1100">
            <a:latin typeface="+mn-lt"/>
          </a:endParaRPr>
        </a:p>
      </dgm:t>
    </dgm:pt>
    <dgm:pt modelId="{D2DA1544-97F5-4E3F-AC92-8FFB42EA832B}" type="sibTrans" cxnId="{990BC1AF-EBF8-42B3-B0BC-618DFB275130}">
      <dgm:prSet/>
      <dgm:spPr/>
      <dgm:t>
        <a:bodyPr/>
        <a:lstStyle/>
        <a:p>
          <a:endParaRPr lang="en-GB" sz="1100">
            <a:latin typeface="+mn-lt"/>
          </a:endParaRPr>
        </a:p>
      </dgm:t>
    </dgm:pt>
    <dgm:pt modelId="{E9433448-C3D7-4299-878C-B3084993981F}">
      <dgm:prSet custT="1"/>
      <dgm:spPr/>
      <dgm:t>
        <a:bodyPr/>
        <a:lstStyle/>
        <a:p>
          <a:pPr>
            <a:spcAft>
              <a:spcPct val="15000"/>
            </a:spcAft>
          </a:pPr>
          <a:r>
            <a:rPr lang="en-GB" sz="1100" b="0" i="0" u="none" strike="noStrike" noProof="0">
              <a:latin typeface="+mn-lt"/>
            </a:rPr>
            <a:t>Use drugs and/or alcohol to a point they cannot control</a:t>
          </a:r>
        </a:p>
      </dgm:t>
    </dgm:pt>
    <dgm:pt modelId="{A15031F7-FDF6-4353-AC1F-263FCD32E48B}" type="parTrans" cxnId="{788DF099-DCCA-4EF4-AF2B-DD4E0E470499}">
      <dgm:prSet/>
      <dgm:spPr/>
      <dgm:t>
        <a:bodyPr/>
        <a:lstStyle/>
        <a:p>
          <a:endParaRPr lang="en-GB" sz="1100">
            <a:latin typeface="+mn-lt"/>
          </a:endParaRPr>
        </a:p>
      </dgm:t>
    </dgm:pt>
    <dgm:pt modelId="{18254177-1671-4A76-86B9-CE2D03EF12A9}" type="sibTrans" cxnId="{788DF099-DCCA-4EF4-AF2B-DD4E0E470499}">
      <dgm:prSet/>
      <dgm:spPr/>
      <dgm:t>
        <a:bodyPr/>
        <a:lstStyle/>
        <a:p>
          <a:endParaRPr lang="en-GB" sz="1100">
            <a:latin typeface="+mn-lt"/>
          </a:endParaRPr>
        </a:p>
      </dgm:t>
    </dgm:pt>
    <dgm:pt modelId="{B98430B4-44FE-4B25-A349-5FF653873132}">
      <dgm:prSet custT="1"/>
      <dgm:spPr/>
      <dgm:t>
        <a:bodyPr/>
        <a:lstStyle/>
        <a:p>
          <a:pPr>
            <a:spcAft>
              <a:spcPct val="15000"/>
            </a:spcAft>
          </a:pPr>
          <a:r>
            <a:rPr lang="en-GB" sz="1100" b="0" i="0" u="none" strike="noStrike" noProof="0">
              <a:latin typeface="+mn-lt"/>
            </a:rPr>
            <a:t>Living with multiple conditions that they struggle to manage</a:t>
          </a:r>
        </a:p>
      </dgm:t>
    </dgm:pt>
    <dgm:pt modelId="{7B1FCBE1-86FD-4C24-92DB-C141D5CBF8EC}" type="parTrans" cxnId="{F96B6274-D52E-4C60-AB6A-8F0FEBBFAE1A}">
      <dgm:prSet/>
      <dgm:spPr/>
      <dgm:t>
        <a:bodyPr/>
        <a:lstStyle/>
        <a:p>
          <a:endParaRPr lang="en-GB" sz="1100">
            <a:latin typeface="+mn-lt"/>
          </a:endParaRPr>
        </a:p>
      </dgm:t>
    </dgm:pt>
    <dgm:pt modelId="{0DC00690-526F-4AB1-8DE8-2AC9D16ED33B}" type="sibTrans" cxnId="{F96B6274-D52E-4C60-AB6A-8F0FEBBFAE1A}">
      <dgm:prSet/>
      <dgm:spPr/>
      <dgm:t>
        <a:bodyPr/>
        <a:lstStyle/>
        <a:p>
          <a:endParaRPr lang="en-GB" sz="1100">
            <a:latin typeface="+mn-lt"/>
          </a:endParaRPr>
        </a:p>
      </dgm:t>
    </dgm:pt>
    <dgm:pt modelId="{4BB6B7C8-4885-4ED3-99CC-066A9316D3FC}">
      <dgm:prSet custT="1"/>
      <dgm:spPr/>
      <dgm:t>
        <a:bodyPr/>
        <a:lstStyle/>
        <a:p>
          <a:pPr>
            <a:spcAft>
              <a:spcPts val="600"/>
            </a:spcAft>
          </a:pPr>
          <a:r>
            <a:rPr lang="en-GB" sz="1100" b="1" i="0" u="none" strike="noStrike" noProof="0">
              <a:latin typeface="+mn-lt"/>
            </a:rPr>
            <a:t>Proactively supporting those most in need</a:t>
          </a:r>
        </a:p>
        <a:p>
          <a:pPr>
            <a:spcAft>
              <a:spcPct val="35000"/>
            </a:spcAft>
          </a:pPr>
          <a:r>
            <a:rPr lang="en-GB" sz="1100" b="0">
              <a:latin typeface="+mn-lt"/>
            </a:rPr>
            <a:t>Includes people who:</a:t>
          </a:r>
        </a:p>
      </dgm:t>
    </dgm:pt>
    <dgm:pt modelId="{7C8CCE17-B7A9-4D98-9888-32BE39C6A1BC}" type="parTrans" cxnId="{2E0D2B8D-5DDA-4C6D-9EB4-6E8D458D78D3}">
      <dgm:prSet/>
      <dgm:spPr/>
      <dgm:t>
        <a:bodyPr/>
        <a:lstStyle/>
        <a:p>
          <a:endParaRPr lang="en-GB" sz="1100">
            <a:latin typeface="+mn-lt"/>
          </a:endParaRPr>
        </a:p>
      </dgm:t>
    </dgm:pt>
    <dgm:pt modelId="{60BB3947-E090-4B78-8351-D3829572947E}" type="sibTrans" cxnId="{2E0D2B8D-5DDA-4C6D-9EB4-6E8D458D78D3}">
      <dgm:prSet/>
      <dgm:spPr/>
      <dgm:t>
        <a:bodyPr/>
        <a:lstStyle/>
        <a:p>
          <a:endParaRPr lang="en-GB" sz="1100">
            <a:latin typeface="+mn-lt"/>
          </a:endParaRPr>
        </a:p>
      </dgm:t>
    </dgm:pt>
    <dgm:pt modelId="{77C43B5C-5260-4C75-8328-827C7941B1B5}">
      <dgm:prSet custT="1"/>
      <dgm:spPr/>
      <dgm:t>
        <a:bodyPr/>
        <a:lstStyle/>
        <a:p>
          <a:pPr>
            <a:spcAft>
              <a:spcPct val="15000"/>
            </a:spcAft>
            <a:buFont typeface="Arial" panose="020B0604020202020204" pitchFamily="34" charset="0"/>
            <a:buChar char="•"/>
          </a:pPr>
          <a:r>
            <a:rPr lang="en-GB" sz="1100" i="0" u="none" strike="noStrike" noProof="0">
              <a:latin typeface="+mn-lt"/>
            </a:rPr>
            <a:t>Frequently have crises and require urgent and emergency care</a:t>
          </a:r>
          <a:endParaRPr lang="en-GB" sz="1100">
            <a:latin typeface="+mn-lt"/>
          </a:endParaRPr>
        </a:p>
      </dgm:t>
    </dgm:pt>
    <dgm:pt modelId="{8C89A9BB-D83E-424E-8C3D-80E80FB30541}" type="parTrans" cxnId="{9484465A-CD9B-4743-A1C3-9F38FD5FE105}">
      <dgm:prSet/>
      <dgm:spPr/>
      <dgm:t>
        <a:bodyPr/>
        <a:lstStyle/>
        <a:p>
          <a:endParaRPr lang="en-GB" sz="1100">
            <a:latin typeface="+mn-lt"/>
          </a:endParaRPr>
        </a:p>
      </dgm:t>
    </dgm:pt>
    <dgm:pt modelId="{A73B83CD-B463-4899-9D8B-42D70EACC5B7}" type="sibTrans" cxnId="{9484465A-CD9B-4743-A1C3-9F38FD5FE105}">
      <dgm:prSet/>
      <dgm:spPr/>
      <dgm:t>
        <a:bodyPr/>
        <a:lstStyle/>
        <a:p>
          <a:endParaRPr lang="en-GB" sz="1100">
            <a:latin typeface="+mn-lt"/>
          </a:endParaRPr>
        </a:p>
      </dgm:t>
    </dgm:pt>
    <dgm:pt modelId="{9B904A46-3F3C-4B9B-8D6E-906D9FB99F82}">
      <dgm:prSet custT="1"/>
      <dgm:spPr/>
      <dgm:t>
        <a:bodyPr/>
        <a:lstStyle/>
        <a:p>
          <a:pPr>
            <a:spcAft>
              <a:spcPct val="15000"/>
            </a:spcAft>
          </a:pPr>
          <a:r>
            <a:rPr lang="en-GB" sz="1100" i="0" u="none" strike="noStrike" noProof="0">
              <a:latin typeface="+mn-lt"/>
            </a:rPr>
            <a:t>Are living with, or at risk of, dementia</a:t>
          </a:r>
        </a:p>
      </dgm:t>
    </dgm:pt>
    <dgm:pt modelId="{932944F8-A211-4CE6-A17A-3DCF243C3666}" type="parTrans" cxnId="{8256DAC4-3649-4465-8F2B-5126FE84D875}">
      <dgm:prSet/>
      <dgm:spPr/>
      <dgm:t>
        <a:bodyPr/>
        <a:lstStyle/>
        <a:p>
          <a:endParaRPr lang="en-GB" sz="1100">
            <a:latin typeface="+mn-lt"/>
          </a:endParaRPr>
        </a:p>
      </dgm:t>
    </dgm:pt>
    <dgm:pt modelId="{08F59840-154B-4F48-8841-CBB98B062CDF}" type="sibTrans" cxnId="{8256DAC4-3649-4465-8F2B-5126FE84D875}">
      <dgm:prSet/>
      <dgm:spPr/>
      <dgm:t>
        <a:bodyPr/>
        <a:lstStyle/>
        <a:p>
          <a:endParaRPr lang="en-GB" sz="1100">
            <a:latin typeface="+mn-lt"/>
          </a:endParaRPr>
        </a:p>
      </dgm:t>
    </dgm:pt>
    <dgm:pt modelId="{8CC5DBCE-87C8-4876-9E54-FB5B709FDE41}">
      <dgm:prSet custT="1"/>
      <dgm:spPr/>
      <dgm:t>
        <a:bodyPr/>
        <a:lstStyle/>
        <a:p>
          <a:pPr>
            <a:spcAft>
              <a:spcPct val="15000"/>
            </a:spcAft>
          </a:pPr>
          <a:r>
            <a:rPr lang="en-GB" sz="1100" i="0" u="none" strike="noStrike" noProof="0">
              <a:latin typeface="+mn-lt"/>
            </a:rPr>
            <a:t>Are at risk of falling</a:t>
          </a:r>
        </a:p>
      </dgm:t>
    </dgm:pt>
    <dgm:pt modelId="{E72F8B96-8325-49A4-BA92-A747578D9B04}" type="parTrans" cxnId="{63BB3814-2D6C-4F6E-A1E0-A694C3B5CA4E}">
      <dgm:prSet/>
      <dgm:spPr/>
      <dgm:t>
        <a:bodyPr/>
        <a:lstStyle/>
        <a:p>
          <a:endParaRPr lang="en-GB" sz="1100">
            <a:latin typeface="+mn-lt"/>
          </a:endParaRPr>
        </a:p>
      </dgm:t>
    </dgm:pt>
    <dgm:pt modelId="{DC6C2DE8-DA78-4236-9C19-041C4E26A1B5}" type="sibTrans" cxnId="{63BB3814-2D6C-4F6E-A1E0-A694C3B5CA4E}">
      <dgm:prSet/>
      <dgm:spPr/>
      <dgm:t>
        <a:bodyPr/>
        <a:lstStyle/>
        <a:p>
          <a:endParaRPr lang="en-GB" sz="1100">
            <a:latin typeface="+mn-lt"/>
          </a:endParaRPr>
        </a:p>
      </dgm:t>
    </dgm:pt>
    <dgm:pt modelId="{0F035258-0041-4C7E-8FA0-97CA1B64A3DB}">
      <dgm:prSet custT="1"/>
      <dgm:spPr/>
      <dgm:t>
        <a:bodyPr/>
        <a:lstStyle/>
        <a:p>
          <a:pPr>
            <a:spcAft>
              <a:spcPct val="15000"/>
            </a:spcAft>
          </a:pPr>
          <a:r>
            <a:rPr lang="en-GB" sz="1100" i="0" u="none" strike="noStrike" noProof="0">
              <a:latin typeface="+mn-lt"/>
            </a:rPr>
            <a:t>Are living with multiple conditions that they struggle to manage</a:t>
          </a:r>
        </a:p>
      </dgm:t>
    </dgm:pt>
    <dgm:pt modelId="{4C1B9719-9333-441A-9D3C-D4CD60D420BB}" type="parTrans" cxnId="{0961DA45-67CC-4593-B5FE-B5DDBB8DFC42}">
      <dgm:prSet/>
      <dgm:spPr/>
      <dgm:t>
        <a:bodyPr/>
        <a:lstStyle/>
        <a:p>
          <a:endParaRPr lang="en-GB" sz="1100">
            <a:latin typeface="+mn-lt"/>
          </a:endParaRPr>
        </a:p>
      </dgm:t>
    </dgm:pt>
    <dgm:pt modelId="{66860495-9134-434C-AA00-A374A6FD27B9}" type="sibTrans" cxnId="{0961DA45-67CC-4593-B5FE-B5DDBB8DFC42}">
      <dgm:prSet/>
      <dgm:spPr/>
      <dgm:t>
        <a:bodyPr/>
        <a:lstStyle/>
        <a:p>
          <a:endParaRPr lang="en-GB" sz="1100">
            <a:latin typeface="+mn-lt"/>
          </a:endParaRPr>
        </a:p>
      </dgm:t>
    </dgm:pt>
    <dgm:pt modelId="{F491EBC1-CA59-4B57-9EFA-8191E5E885CD}">
      <dgm:prSet custT="1"/>
      <dgm:spPr/>
      <dgm:t>
        <a:bodyPr/>
        <a:lstStyle/>
        <a:p>
          <a:pPr>
            <a:spcAft>
              <a:spcPts val="600"/>
            </a:spcAft>
          </a:pPr>
          <a:r>
            <a:rPr lang="en-GB" sz="1100" b="1" i="0" u="none" strike="noStrike" noProof="0">
              <a:latin typeface="+mn-lt"/>
            </a:rPr>
            <a:t>Isolation and Alienation</a:t>
          </a:r>
        </a:p>
        <a:p>
          <a:pPr>
            <a:spcAft>
              <a:spcPct val="35000"/>
            </a:spcAft>
          </a:pPr>
          <a:r>
            <a:rPr lang="en-GB" sz="1100" b="0">
              <a:latin typeface="+mn-lt"/>
            </a:rPr>
            <a:t>Includes people who:</a:t>
          </a:r>
          <a:endParaRPr lang="en-GB" sz="1100" b="0" i="0" u="none" strike="noStrike" noProof="0">
            <a:latin typeface="+mn-lt"/>
          </a:endParaRPr>
        </a:p>
      </dgm:t>
    </dgm:pt>
    <dgm:pt modelId="{5F3F113B-0144-41B2-8C0D-EF2756221B14}" type="parTrans" cxnId="{DD1D7155-3709-4F62-8FC4-2072320621D2}">
      <dgm:prSet/>
      <dgm:spPr/>
      <dgm:t>
        <a:bodyPr/>
        <a:lstStyle/>
        <a:p>
          <a:endParaRPr lang="en-GB" sz="1100">
            <a:latin typeface="+mn-lt"/>
          </a:endParaRPr>
        </a:p>
      </dgm:t>
    </dgm:pt>
    <dgm:pt modelId="{F3A6A7A7-9D78-448C-847D-A318093F8B26}" type="sibTrans" cxnId="{DD1D7155-3709-4F62-8FC4-2072320621D2}">
      <dgm:prSet/>
      <dgm:spPr/>
      <dgm:t>
        <a:bodyPr/>
        <a:lstStyle/>
        <a:p>
          <a:endParaRPr lang="en-GB" sz="1100">
            <a:latin typeface="+mn-lt"/>
          </a:endParaRPr>
        </a:p>
      </dgm:t>
    </dgm:pt>
    <dgm:pt modelId="{955DB58C-D726-4CC9-8DE4-B90BC3D48FCF}">
      <dgm:prSet custT="1"/>
      <dgm:spPr/>
      <dgm:t>
        <a:bodyPr/>
        <a:lstStyle/>
        <a:p>
          <a:pPr>
            <a:spcAft>
              <a:spcPct val="15000"/>
            </a:spcAft>
            <a:buFont typeface="Arial" panose="020B0604020202020204" pitchFamily="34" charset="0"/>
            <a:buChar char="•"/>
          </a:pPr>
          <a:r>
            <a:rPr lang="en-GB" sz="1100" b="0">
              <a:latin typeface="+mn-lt"/>
            </a:rPr>
            <a:t>Are experiencing loneliness</a:t>
          </a:r>
          <a:endParaRPr lang="en-GB" sz="1100" i="0" u="none" strike="noStrike" noProof="0">
            <a:latin typeface="+mn-lt"/>
          </a:endParaRPr>
        </a:p>
      </dgm:t>
    </dgm:pt>
    <dgm:pt modelId="{1FFB0737-E347-4BFB-A5A8-A54BC1EC20D9}" type="parTrans" cxnId="{161DA34B-E61A-4387-ADD5-20C136B298A3}">
      <dgm:prSet/>
      <dgm:spPr/>
      <dgm:t>
        <a:bodyPr/>
        <a:lstStyle/>
        <a:p>
          <a:endParaRPr lang="en-GB" sz="1100">
            <a:latin typeface="+mn-lt"/>
          </a:endParaRPr>
        </a:p>
      </dgm:t>
    </dgm:pt>
    <dgm:pt modelId="{D6D9043E-FA1F-471D-A5CA-3D40BCA84F9E}" type="sibTrans" cxnId="{161DA34B-E61A-4387-ADD5-20C136B298A3}">
      <dgm:prSet/>
      <dgm:spPr/>
      <dgm:t>
        <a:bodyPr/>
        <a:lstStyle/>
        <a:p>
          <a:endParaRPr lang="en-GB" sz="1100">
            <a:latin typeface="+mn-lt"/>
          </a:endParaRPr>
        </a:p>
      </dgm:t>
    </dgm:pt>
    <dgm:pt modelId="{D5EA43A3-4771-42CA-8A9A-357A0B136A29}">
      <dgm:prSet custT="1"/>
      <dgm:spPr/>
      <dgm:t>
        <a:bodyPr/>
        <a:lstStyle/>
        <a:p>
          <a:pPr>
            <a:spcAft>
              <a:spcPct val="15000"/>
            </a:spcAft>
          </a:pPr>
          <a:r>
            <a:rPr lang="en-GB" sz="1100" b="0">
              <a:latin typeface="+mn-lt"/>
            </a:rPr>
            <a:t>Are out of work due to their health</a:t>
          </a:r>
        </a:p>
      </dgm:t>
    </dgm:pt>
    <dgm:pt modelId="{702698E9-8412-49E3-91DE-1A7C69489BC3}" type="parTrans" cxnId="{E94490B6-C8B5-4015-B62B-A73730C91CB6}">
      <dgm:prSet/>
      <dgm:spPr/>
      <dgm:t>
        <a:bodyPr/>
        <a:lstStyle/>
        <a:p>
          <a:endParaRPr lang="en-GB" sz="1100">
            <a:latin typeface="+mn-lt"/>
          </a:endParaRPr>
        </a:p>
      </dgm:t>
    </dgm:pt>
    <dgm:pt modelId="{E53E70E9-305A-47F6-9F7B-C7AEBDD83FF4}" type="sibTrans" cxnId="{E94490B6-C8B5-4015-B62B-A73730C91CB6}">
      <dgm:prSet/>
      <dgm:spPr/>
      <dgm:t>
        <a:bodyPr/>
        <a:lstStyle/>
        <a:p>
          <a:endParaRPr lang="en-GB" sz="1100">
            <a:latin typeface="+mn-lt"/>
          </a:endParaRPr>
        </a:p>
      </dgm:t>
    </dgm:pt>
    <dgm:pt modelId="{5DCC8F6C-4316-45FE-AE1B-DC38C8A2040E}">
      <dgm:prSet custT="1"/>
      <dgm:spPr/>
      <dgm:t>
        <a:bodyPr/>
        <a:lstStyle/>
        <a:p>
          <a:pPr>
            <a:spcAft>
              <a:spcPct val="15000"/>
            </a:spcAft>
          </a:pPr>
          <a:r>
            <a:rPr lang="en-GB" sz="1100" b="0">
              <a:latin typeface="+mn-lt"/>
            </a:rPr>
            <a:t>Do not feel part of a community</a:t>
          </a:r>
        </a:p>
      </dgm:t>
    </dgm:pt>
    <dgm:pt modelId="{52C75BBB-305E-4C3D-BB98-C3F170BD8B27}" type="parTrans" cxnId="{276FE9DC-F231-45E6-B631-1C2DD485A824}">
      <dgm:prSet/>
      <dgm:spPr/>
      <dgm:t>
        <a:bodyPr/>
        <a:lstStyle/>
        <a:p>
          <a:endParaRPr lang="en-GB" sz="1100">
            <a:latin typeface="+mn-lt"/>
          </a:endParaRPr>
        </a:p>
      </dgm:t>
    </dgm:pt>
    <dgm:pt modelId="{E5B08920-5C99-45CF-B4F6-0DAC23DD7AAC}" type="sibTrans" cxnId="{276FE9DC-F231-45E6-B631-1C2DD485A824}">
      <dgm:prSet/>
      <dgm:spPr/>
      <dgm:t>
        <a:bodyPr/>
        <a:lstStyle/>
        <a:p>
          <a:endParaRPr lang="en-GB" sz="1100">
            <a:latin typeface="+mn-lt"/>
          </a:endParaRPr>
        </a:p>
      </dgm:t>
    </dgm:pt>
    <dgm:pt modelId="{3E9AE058-7F5B-4FFA-81F4-D39E0DC00CF4}">
      <dgm:prSet custT="1"/>
      <dgm:spPr/>
      <dgm:t>
        <a:bodyPr/>
        <a:lstStyle/>
        <a:p>
          <a:pPr>
            <a:spcAft>
              <a:spcPct val="15000"/>
            </a:spcAft>
          </a:pPr>
          <a:r>
            <a:rPr lang="en-GB" sz="1100" b="0">
              <a:latin typeface="+mn-lt"/>
            </a:rPr>
            <a:t>Struggle to get to the services they need</a:t>
          </a:r>
        </a:p>
      </dgm:t>
    </dgm:pt>
    <dgm:pt modelId="{CF8FB13E-0BF9-4923-8C84-EB561A6AA697}" type="parTrans" cxnId="{6BF62111-567E-4C9B-90F8-7B18F34538C7}">
      <dgm:prSet/>
      <dgm:spPr/>
      <dgm:t>
        <a:bodyPr/>
        <a:lstStyle/>
        <a:p>
          <a:endParaRPr lang="en-GB" sz="1100">
            <a:latin typeface="+mn-lt"/>
          </a:endParaRPr>
        </a:p>
      </dgm:t>
    </dgm:pt>
    <dgm:pt modelId="{AF2BD780-6CF3-490B-80ED-261AA9B7F046}" type="sibTrans" cxnId="{6BF62111-567E-4C9B-90F8-7B18F34538C7}">
      <dgm:prSet/>
      <dgm:spPr/>
      <dgm:t>
        <a:bodyPr/>
        <a:lstStyle/>
        <a:p>
          <a:endParaRPr lang="en-GB" sz="1100">
            <a:latin typeface="+mn-lt"/>
          </a:endParaRPr>
        </a:p>
      </dgm:t>
    </dgm:pt>
    <dgm:pt modelId="{D179FB67-EA13-48DA-BB82-86CADA87FE04}">
      <dgm:prSet custT="1"/>
      <dgm:spPr/>
      <dgm:t>
        <a:bodyPr/>
        <a:lstStyle/>
        <a:p>
          <a:pPr>
            <a:spcAft>
              <a:spcPct val="15000"/>
            </a:spcAft>
          </a:pPr>
          <a:r>
            <a:rPr lang="en-GB" sz="1100" b="0">
              <a:latin typeface="+mn-lt"/>
            </a:rPr>
            <a:t>Identify as lesbian, gay, bi, trans, queer, questioning or ace (LGBTQ+)</a:t>
          </a:r>
        </a:p>
      </dgm:t>
    </dgm:pt>
    <dgm:pt modelId="{1804E5DF-F7AB-49B1-B204-C20B384B54BF}" type="parTrans" cxnId="{D630D2DF-56D7-498B-A33C-D27BD5B7B9E6}">
      <dgm:prSet/>
      <dgm:spPr/>
      <dgm:t>
        <a:bodyPr/>
        <a:lstStyle/>
        <a:p>
          <a:endParaRPr lang="en-GB" sz="1100">
            <a:latin typeface="+mn-lt"/>
          </a:endParaRPr>
        </a:p>
      </dgm:t>
    </dgm:pt>
    <dgm:pt modelId="{FBEF6315-8AFD-4DD4-8030-83099967FE6B}" type="sibTrans" cxnId="{D630D2DF-56D7-498B-A33C-D27BD5B7B9E6}">
      <dgm:prSet/>
      <dgm:spPr/>
      <dgm:t>
        <a:bodyPr/>
        <a:lstStyle/>
        <a:p>
          <a:endParaRPr lang="en-GB" sz="1100">
            <a:latin typeface="+mn-lt"/>
          </a:endParaRPr>
        </a:p>
      </dgm:t>
    </dgm:pt>
    <dgm:pt modelId="{7B73A069-0996-4356-98AA-41956D413976}">
      <dgm:prSet custT="1"/>
      <dgm:spPr/>
      <dgm:t>
        <a:bodyPr/>
        <a:lstStyle/>
        <a:p>
          <a:pPr>
            <a:spcAft>
              <a:spcPct val="15000"/>
            </a:spcAft>
          </a:pPr>
          <a:r>
            <a:rPr lang="en-GB" sz="1100" b="0">
              <a:latin typeface="+mn-lt"/>
            </a:rPr>
            <a:t>Are within groups often excluded e.g. people experiencing homelessness, gypsies and travellers, vulnerable migrants and sex workers</a:t>
          </a:r>
          <a:endParaRPr lang="en-GB" sz="1100" b="1">
            <a:latin typeface="+mn-lt"/>
          </a:endParaRPr>
        </a:p>
      </dgm:t>
    </dgm:pt>
    <dgm:pt modelId="{327C3BF2-D6DF-49BA-8FBE-5CE50A97BF6E}" type="parTrans" cxnId="{02C68F73-26B9-456A-BDCA-3FF24F5728B7}">
      <dgm:prSet/>
      <dgm:spPr/>
      <dgm:t>
        <a:bodyPr/>
        <a:lstStyle/>
        <a:p>
          <a:endParaRPr lang="en-GB" sz="1100">
            <a:latin typeface="+mn-lt"/>
          </a:endParaRPr>
        </a:p>
      </dgm:t>
    </dgm:pt>
    <dgm:pt modelId="{6E19420A-C235-4070-B9E0-BFDEB971E4D2}" type="sibTrans" cxnId="{02C68F73-26B9-456A-BDCA-3FF24F5728B7}">
      <dgm:prSet/>
      <dgm:spPr/>
      <dgm:t>
        <a:bodyPr/>
        <a:lstStyle/>
        <a:p>
          <a:endParaRPr lang="en-GB" sz="1100">
            <a:latin typeface="+mn-lt"/>
          </a:endParaRPr>
        </a:p>
      </dgm:t>
    </dgm:pt>
    <dgm:pt modelId="{76194C5C-987F-4FB3-8F85-525AB103384D}" type="pres">
      <dgm:prSet presAssocID="{D840D0FA-FDFC-470A-AC96-4FEE65B97534}" presName="Name0" presStyleCnt="0">
        <dgm:presLayoutVars>
          <dgm:dir/>
          <dgm:resizeHandles val="exact"/>
        </dgm:presLayoutVars>
      </dgm:prSet>
      <dgm:spPr/>
    </dgm:pt>
    <dgm:pt modelId="{355EF0AA-8B4E-49ED-AD38-DB579E9359E1}" type="pres">
      <dgm:prSet presAssocID="{EE37B9A0-C48F-4DBD-862B-8012FC15D8C7}" presName="node" presStyleLbl="node1" presStyleIdx="0" presStyleCnt="5">
        <dgm:presLayoutVars>
          <dgm:bulletEnabled val="1"/>
        </dgm:presLayoutVars>
      </dgm:prSet>
      <dgm:spPr/>
    </dgm:pt>
    <dgm:pt modelId="{175A125D-E98D-494A-A6E9-C2CA6E583495}" type="pres">
      <dgm:prSet presAssocID="{3D0CA3C1-BE78-4E80-A503-F064E3A86B1B}" presName="sibTrans" presStyleCnt="0"/>
      <dgm:spPr/>
    </dgm:pt>
    <dgm:pt modelId="{E3AAC70F-F5A2-4DA4-9290-A9FD66C3A8F2}" type="pres">
      <dgm:prSet presAssocID="{65502921-7CB2-4545-AD28-0ACA8562CB57}" presName="node" presStyleLbl="node1" presStyleIdx="1" presStyleCnt="5">
        <dgm:presLayoutVars>
          <dgm:bulletEnabled val="1"/>
        </dgm:presLayoutVars>
      </dgm:prSet>
      <dgm:spPr/>
    </dgm:pt>
    <dgm:pt modelId="{5939ABAA-25CF-431E-96B4-ED7B4E401C07}" type="pres">
      <dgm:prSet presAssocID="{0B0BCE1A-7DE8-4B86-82CB-0E01154076E9}" presName="sibTrans" presStyleCnt="0"/>
      <dgm:spPr/>
    </dgm:pt>
    <dgm:pt modelId="{AB654CB7-3F06-42AC-B1BF-C2EA68929772}" type="pres">
      <dgm:prSet presAssocID="{727293FA-FE02-49BB-BE4C-28AD352FF79E}" presName="node" presStyleLbl="node1" presStyleIdx="2" presStyleCnt="5">
        <dgm:presLayoutVars>
          <dgm:bulletEnabled val="1"/>
        </dgm:presLayoutVars>
      </dgm:prSet>
      <dgm:spPr/>
    </dgm:pt>
    <dgm:pt modelId="{76793842-157A-41BE-8632-ABAAAA06D311}" type="pres">
      <dgm:prSet presAssocID="{458AD7E1-4652-4E5A-9604-DE69AC4CA991}" presName="sibTrans" presStyleCnt="0"/>
      <dgm:spPr/>
    </dgm:pt>
    <dgm:pt modelId="{C82B03DC-7506-4474-97E6-ADB3C13ECE12}" type="pres">
      <dgm:prSet presAssocID="{4BB6B7C8-4885-4ED3-99CC-066A9316D3FC}" presName="node" presStyleLbl="node1" presStyleIdx="3" presStyleCnt="5">
        <dgm:presLayoutVars>
          <dgm:bulletEnabled val="1"/>
        </dgm:presLayoutVars>
      </dgm:prSet>
      <dgm:spPr/>
    </dgm:pt>
    <dgm:pt modelId="{04A98DED-2F3F-4F04-8053-E821DA1C7C2D}" type="pres">
      <dgm:prSet presAssocID="{60BB3947-E090-4B78-8351-D3829572947E}" presName="sibTrans" presStyleCnt="0"/>
      <dgm:spPr/>
    </dgm:pt>
    <dgm:pt modelId="{845EFEF6-AE3C-4498-951F-17D7A1EDF580}" type="pres">
      <dgm:prSet presAssocID="{F491EBC1-CA59-4B57-9EFA-8191E5E885CD}" presName="node" presStyleLbl="node1" presStyleIdx="4" presStyleCnt="5">
        <dgm:presLayoutVars>
          <dgm:bulletEnabled val="1"/>
        </dgm:presLayoutVars>
      </dgm:prSet>
      <dgm:spPr/>
    </dgm:pt>
  </dgm:ptLst>
  <dgm:cxnLst>
    <dgm:cxn modelId="{57FD2207-737F-4677-9C50-E22099E21B7C}" type="presOf" srcId="{45D4A5A1-5718-4C5A-ACC9-97FBA3F24582}" destId="{AB654CB7-3F06-42AC-B1BF-C2EA68929772}" srcOrd="0" destOrd="1" presId="urn:microsoft.com/office/officeart/2005/8/layout/hList6"/>
    <dgm:cxn modelId="{0117C70A-8196-4E8A-A8BF-92B1F1D0F947}" type="presOf" srcId="{0F035258-0041-4C7E-8FA0-97CA1B64A3DB}" destId="{C82B03DC-7506-4474-97E6-ADB3C13ECE12}" srcOrd="0" destOrd="4" presId="urn:microsoft.com/office/officeart/2005/8/layout/hList6"/>
    <dgm:cxn modelId="{6BF62111-567E-4C9B-90F8-7B18F34538C7}" srcId="{F491EBC1-CA59-4B57-9EFA-8191E5E885CD}" destId="{3E9AE058-7F5B-4FFA-81F4-D39E0DC00CF4}" srcOrd="3" destOrd="0" parTransId="{CF8FB13E-0BF9-4923-8C84-EB561A6AA697}" sibTransId="{AF2BD780-6CF3-490B-80ED-261AA9B7F046}"/>
    <dgm:cxn modelId="{63BB3814-2D6C-4F6E-A1E0-A694C3B5CA4E}" srcId="{4BB6B7C8-4885-4ED3-99CC-066A9316D3FC}" destId="{8CC5DBCE-87C8-4876-9E54-FB5B709FDE41}" srcOrd="2" destOrd="0" parTransId="{E72F8B96-8325-49A4-BA92-A747578D9B04}" sibTransId="{DC6C2DE8-DA78-4236-9C19-041C4E26A1B5}"/>
    <dgm:cxn modelId="{AFE25C15-75E0-45BD-A43E-B677A8FDC58F}" srcId="{65502921-7CB2-4545-AD28-0ACA8562CB57}" destId="{4DB78599-FF28-4302-AEA6-699DE2B36B76}" srcOrd="2" destOrd="0" parTransId="{D2CEE989-16C7-4D76-A9D8-3C04414EE96E}" sibTransId="{D6AA506C-EF32-4E5D-A802-AC9A39715011}"/>
    <dgm:cxn modelId="{CC87591C-5473-4CD1-A28D-959F42318A1A}" type="presOf" srcId="{864D2FBE-3FC7-4815-AFB2-96E6816505CE}" destId="{AB654CB7-3F06-42AC-B1BF-C2EA68929772}" srcOrd="0" destOrd="3" presId="urn:microsoft.com/office/officeart/2005/8/layout/hList6"/>
    <dgm:cxn modelId="{2B081422-4D6B-4821-A9F2-C4C5DE3F3A93}" type="presOf" srcId="{EE37B9A0-C48F-4DBD-862B-8012FC15D8C7}" destId="{355EF0AA-8B4E-49ED-AD38-DB579E9359E1}" srcOrd="0" destOrd="0" presId="urn:microsoft.com/office/officeart/2005/8/layout/hList6"/>
    <dgm:cxn modelId="{B375FA26-FAF7-42EE-A697-B5BEA06893DB}" type="presOf" srcId="{727293FA-FE02-49BB-BE4C-28AD352FF79E}" destId="{AB654CB7-3F06-42AC-B1BF-C2EA68929772}" srcOrd="0" destOrd="0" presId="urn:microsoft.com/office/officeart/2005/8/layout/hList6"/>
    <dgm:cxn modelId="{11D0B835-5373-4B6D-9D1D-0200CA06AE53}" srcId="{65502921-7CB2-4545-AD28-0ACA8562CB57}" destId="{66F1FD42-6919-4AD9-91C8-A28D9F4E5950}" srcOrd="0" destOrd="0" parTransId="{16A72ABA-2C01-44EC-9598-6152D1071AC6}" sibTransId="{5AD72A8A-3DC9-47EA-9AE1-90EEB05B11E2}"/>
    <dgm:cxn modelId="{04E41D39-7ABA-4E6E-9CC1-65BBDC3FE7C7}" srcId="{D840D0FA-FDFC-470A-AC96-4FEE65B97534}" destId="{EE37B9A0-C48F-4DBD-862B-8012FC15D8C7}" srcOrd="0" destOrd="0" parTransId="{78C2EFE3-7B73-4B1C-89C0-5AEA4E6994E4}" sibTransId="{3D0CA3C1-BE78-4E80-A503-F064E3A86B1B}"/>
    <dgm:cxn modelId="{D1FA475C-F678-49B5-AED0-4B90278604F4}" srcId="{727293FA-FE02-49BB-BE4C-28AD352FF79E}" destId="{3080A5C3-21B9-4152-A4FF-D3F3468A3872}" srcOrd="1" destOrd="0" parTransId="{ECABF37B-6363-40D7-8CD1-C3FF3563BFAB}" sibTransId="{89F434CF-7701-453F-81D0-125ACD4ED0C6}"/>
    <dgm:cxn modelId="{3A73125E-00FD-44C8-A7C9-7AEE7F65C479}" type="presOf" srcId="{66F1FD42-6919-4AD9-91C8-A28D9F4E5950}" destId="{E3AAC70F-F5A2-4DA4-9290-A9FD66C3A8F2}" srcOrd="0" destOrd="1" presId="urn:microsoft.com/office/officeart/2005/8/layout/hList6"/>
    <dgm:cxn modelId="{1B4A2864-608C-4FFB-A6F2-669ADEF0FD42}" type="presOf" srcId="{9B904A46-3F3C-4B9B-8D6E-906D9FB99F82}" destId="{C82B03DC-7506-4474-97E6-ADB3C13ECE12}" srcOrd="0" destOrd="2" presId="urn:microsoft.com/office/officeart/2005/8/layout/hList6"/>
    <dgm:cxn modelId="{0C8EE844-F69A-4974-AF44-A452AA7FEEBA}" srcId="{EE37B9A0-C48F-4DBD-862B-8012FC15D8C7}" destId="{925509AB-DE35-492E-9AEC-1166CA780A02}" srcOrd="0" destOrd="0" parTransId="{D322157F-68A8-49A4-A572-DD111EDD1992}" sibTransId="{6180B281-1E0F-430B-9D32-2B7E155A3387}"/>
    <dgm:cxn modelId="{DF141E65-33AE-405F-8802-9E0B4F2CCD45}" type="presOf" srcId="{F491EBC1-CA59-4B57-9EFA-8191E5E885CD}" destId="{845EFEF6-AE3C-4498-951F-17D7A1EDF580}" srcOrd="0" destOrd="0" presId="urn:microsoft.com/office/officeart/2005/8/layout/hList6"/>
    <dgm:cxn modelId="{0961DA45-67CC-4593-B5FE-B5DDBB8DFC42}" srcId="{4BB6B7C8-4885-4ED3-99CC-066A9316D3FC}" destId="{0F035258-0041-4C7E-8FA0-97CA1B64A3DB}" srcOrd="3" destOrd="0" parTransId="{4C1B9719-9333-441A-9D3C-D4CD60D420BB}" sibTransId="{66860495-9134-434C-AA00-A374A6FD27B9}"/>
    <dgm:cxn modelId="{161DA34B-E61A-4387-ADD5-20C136B298A3}" srcId="{F491EBC1-CA59-4B57-9EFA-8191E5E885CD}" destId="{955DB58C-D726-4CC9-8DE4-B90BC3D48FCF}" srcOrd="0" destOrd="0" parTransId="{1FFB0737-E347-4BFB-A5A8-A54BC1EC20D9}" sibTransId="{D6D9043E-FA1F-471D-A5CA-3D40BCA84F9E}"/>
    <dgm:cxn modelId="{22CF486D-BB6A-4A48-8B14-66D6409582F4}" type="presOf" srcId="{E9433448-C3D7-4299-878C-B3084993981F}" destId="{AB654CB7-3F06-42AC-B1BF-C2EA68929772}" srcOrd="0" destOrd="4" presId="urn:microsoft.com/office/officeart/2005/8/layout/hList6"/>
    <dgm:cxn modelId="{A5ADE76D-A3ED-4121-B649-2EF13D4FA1FD}" type="presOf" srcId="{D5EA43A3-4771-42CA-8A9A-357A0B136A29}" destId="{845EFEF6-AE3C-4498-951F-17D7A1EDF580}" srcOrd="0" destOrd="2" presId="urn:microsoft.com/office/officeart/2005/8/layout/hList6"/>
    <dgm:cxn modelId="{4327E64E-16C3-4EBE-8448-AFEB21E84FCA}" type="presOf" srcId="{65502921-7CB2-4545-AD28-0ACA8562CB57}" destId="{E3AAC70F-F5A2-4DA4-9290-A9FD66C3A8F2}" srcOrd="0" destOrd="0" presId="urn:microsoft.com/office/officeart/2005/8/layout/hList6"/>
    <dgm:cxn modelId="{DC9EF750-667C-4885-A1F8-8CA0066867C2}" srcId="{727293FA-FE02-49BB-BE4C-28AD352FF79E}" destId="{45D4A5A1-5718-4C5A-ACC9-97FBA3F24582}" srcOrd="0" destOrd="0" parTransId="{227C6894-8568-4491-A943-B0ABF87A83F4}" sibTransId="{AD082186-B31D-468F-B730-1B9081979D96}"/>
    <dgm:cxn modelId="{02C68F73-26B9-456A-BDCA-3FF24F5728B7}" srcId="{F491EBC1-CA59-4B57-9EFA-8191E5E885CD}" destId="{7B73A069-0996-4356-98AA-41956D413976}" srcOrd="5" destOrd="0" parTransId="{327C3BF2-D6DF-49BA-8FBE-5CE50A97BF6E}" sibTransId="{6E19420A-C235-4070-B9E0-BFDEB971E4D2}"/>
    <dgm:cxn modelId="{F96B6274-D52E-4C60-AB6A-8F0FEBBFAE1A}" srcId="{727293FA-FE02-49BB-BE4C-28AD352FF79E}" destId="{B98430B4-44FE-4B25-A349-5FF653873132}" srcOrd="4" destOrd="0" parTransId="{7B1FCBE1-86FD-4C24-92DB-C141D5CBF8EC}" sibTransId="{0DC00690-526F-4AB1-8DE8-2AC9D16ED33B}"/>
    <dgm:cxn modelId="{DD1D7155-3709-4F62-8FC4-2072320621D2}" srcId="{D840D0FA-FDFC-470A-AC96-4FEE65B97534}" destId="{F491EBC1-CA59-4B57-9EFA-8191E5E885CD}" srcOrd="4" destOrd="0" parTransId="{5F3F113B-0144-41B2-8C0D-EF2756221B14}" sibTransId="{F3A6A7A7-9D78-448C-847D-A318093F8B26}"/>
    <dgm:cxn modelId="{163EF876-2BA3-4382-BEEC-4F6915DCCA2E}" type="presOf" srcId="{8CC5DBCE-87C8-4876-9E54-FB5B709FDE41}" destId="{C82B03DC-7506-4474-97E6-ADB3C13ECE12}" srcOrd="0" destOrd="3" presId="urn:microsoft.com/office/officeart/2005/8/layout/hList6"/>
    <dgm:cxn modelId="{608B9957-F7F7-41B1-9B0D-063E846BC259}" type="presOf" srcId="{77C43B5C-5260-4C75-8328-827C7941B1B5}" destId="{C82B03DC-7506-4474-97E6-ADB3C13ECE12}" srcOrd="0" destOrd="1" presId="urn:microsoft.com/office/officeart/2005/8/layout/hList6"/>
    <dgm:cxn modelId="{D99FB278-4F0F-4F8C-85E2-6182A4B55EAD}" type="presOf" srcId="{4BB6B7C8-4885-4ED3-99CC-066A9316D3FC}" destId="{C82B03DC-7506-4474-97E6-ADB3C13ECE12}" srcOrd="0" destOrd="0" presId="urn:microsoft.com/office/officeart/2005/8/layout/hList6"/>
    <dgm:cxn modelId="{2D458259-7129-4ED7-92BB-891A825819A8}" srcId="{EE37B9A0-C48F-4DBD-862B-8012FC15D8C7}" destId="{6FC71A50-8D9F-4EF4-8442-8D960926FEA1}" srcOrd="3" destOrd="0" parTransId="{7E07ADF0-F7A6-4AA8-A84B-31428BA94AD0}" sibTransId="{4BA05B15-C4B9-4880-A0B1-9D8D3DEA9CDD}"/>
    <dgm:cxn modelId="{9484465A-CD9B-4743-A1C3-9F38FD5FE105}" srcId="{4BB6B7C8-4885-4ED3-99CC-066A9316D3FC}" destId="{77C43B5C-5260-4C75-8328-827C7941B1B5}" srcOrd="0" destOrd="0" parTransId="{8C89A9BB-D83E-424E-8C3D-80E80FB30541}" sibTransId="{A73B83CD-B463-4899-9D8B-42D70EACC5B7}"/>
    <dgm:cxn modelId="{BADA757C-FCA9-478C-B588-74966927488B}" type="presOf" srcId="{4DB78599-FF28-4302-AEA6-699DE2B36B76}" destId="{E3AAC70F-F5A2-4DA4-9290-A9FD66C3A8F2}" srcOrd="0" destOrd="3" presId="urn:microsoft.com/office/officeart/2005/8/layout/hList6"/>
    <dgm:cxn modelId="{7810D881-CB5A-42E9-937B-42D3D4166108}" type="presOf" srcId="{3080A5C3-21B9-4152-A4FF-D3F3468A3872}" destId="{AB654CB7-3F06-42AC-B1BF-C2EA68929772}" srcOrd="0" destOrd="2" presId="urn:microsoft.com/office/officeart/2005/8/layout/hList6"/>
    <dgm:cxn modelId="{2E0D2B8D-5DDA-4C6D-9EB4-6E8D458D78D3}" srcId="{D840D0FA-FDFC-470A-AC96-4FEE65B97534}" destId="{4BB6B7C8-4885-4ED3-99CC-066A9316D3FC}" srcOrd="3" destOrd="0" parTransId="{7C8CCE17-B7A9-4D98-9888-32BE39C6A1BC}" sibTransId="{60BB3947-E090-4B78-8351-D3829572947E}"/>
    <dgm:cxn modelId="{C8D36296-BFB8-41C8-8D06-8AB2D0CDE547}" srcId="{65502921-7CB2-4545-AD28-0ACA8562CB57}" destId="{8A991D86-5ED1-4F9B-B4F6-58C2AA477B95}" srcOrd="1" destOrd="0" parTransId="{468D0A19-3127-45DC-8C4F-97AA6B15F94B}" sibTransId="{80EC72E0-6126-4B40-93FC-4ADC3961C3E6}"/>
    <dgm:cxn modelId="{788DF099-DCCA-4EF4-AF2B-DD4E0E470499}" srcId="{727293FA-FE02-49BB-BE4C-28AD352FF79E}" destId="{E9433448-C3D7-4299-878C-B3084993981F}" srcOrd="3" destOrd="0" parTransId="{A15031F7-FDF6-4353-AC1F-263FCD32E48B}" sibTransId="{18254177-1671-4A76-86B9-CE2D03EF12A9}"/>
    <dgm:cxn modelId="{1113CBAC-4FC6-4F97-8D36-EAA10CA0C2E5}" type="presOf" srcId="{E4E45790-B19F-4C7A-9D5D-96CD4A833B1B}" destId="{355EF0AA-8B4E-49ED-AD38-DB579E9359E1}" srcOrd="0" destOrd="2" presId="urn:microsoft.com/office/officeart/2005/8/layout/hList6"/>
    <dgm:cxn modelId="{990BC1AF-EBF8-42B3-B0BC-618DFB275130}" srcId="{727293FA-FE02-49BB-BE4C-28AD352FF79E}" destId="{864D2FBE-3FC7-4815-AFB2-96E6816505CE}" srcOrd="2" destOrd="0" parTransId="{3D25E81D-DD0F-4846-BD63-6B35760D59BE}" sibTransId="{D2DA1544-97F5-4E3F-AC92-8FFB42EA832B}"/>
    <dgm:cxn modelId="{A61354B0-33F6-4325-9CC5-34B6D84EEA89}" srcId="{D840D0FA-FDFC-470A-AC96-4FEE65B97534}" destId="{727293FA-FE02-49BB-BE4C-28AD352FF79E}" srcOrd="2" destOrd="0" parTransId="{2F4B3D16-EE1D-4463-A38A-13351CD1C1BC}" sibTransId="{458AD7E1-4652-4E5A-9604-DE69AC4CA991}"/>
    <dgm:cxn modelId="{592B4AB3-C5E8-459A-B774-B0DE608AAEB9}" type="presOf" srcId="{7B73A069-0996-4356-98AA-41956D413976}" destId="{845EFEF6-AE3C-4498-951F-17D7A1EDF580}" srcOrd="0" destOrd="6" presId="urn:microsoft.com/office/officeart/2005/8/layout/hList6"/>
    <dgm:cxn modelId="{E94490B6-C8B5-4015-B62B-A73730C91CB6}" srcId="{F491EBC1-CA59-4B57-9EFA-8191E5E885CD}" destId="{D5EA43A3-4771-42CA-8A9A-357A0B136A29}" srcOrd="1" destOrd="0" parTransId="{702698E9-8412-49E3-91DE-1A7C69489BC3}" sibTransId="{E53E70E9-305A-47F6-9F7B-C7AEBDD83FF4}"/>
    <dgm:cxn modelId="{182641BC-E986-4050-86C1-DACB18CB49EE}" type="presOf" srcId="{6FC71A50-8D9F-4EF4-8442-8D960926FEA1}" destId="{355EF0AA-8B4E-49ED-AD38-DB579E9359E1}" srcOrd="0" destOrd="4" presId="urn:microsoft.com/office/officeart/2005/8/layout/hList6"/>
    <dgm:cxn modelId="{DC4D2CBE-6239-4F11-AF47-4119C7D2A708}" type="presOf" srcId="{925509AB-DE35-492E-9AEC-1166CA780A02}" destId="{355EF0AA-8B4E-49ED-AD38-DB579E9359E1}" srcOrd="0" destOrd="1" presId="urn:microsoft.com/office/officeart/2005/8/layout/hList6"/>
    <dgm:cxn modelId="{59453CBF-9330-43E4-B4D2-72CF74F34BE2}" type="presOf" srcId="{D840D0FA-FDFC-470A-AC96-4FEE65B97534}" destId="{76194C5C-987F-4FB3-8F85-525AB103384D}" srcOrd="0" destOrd="0" presId="urn:microsoft.com/office/officeart/2005/8/layout/hList6"/>
    <dgm:cxn modelId="{8256DAC4-3649-4465-8F2B-5126FE84D875}" srcId="{4BB6B7C8-4885-4ED3-99CC-066A9316D3FC}" destId="{9B904A46-3F3C-4B9B-8D6E-906D9FB99F82}" srcOrd="1" destOrd="0" parTransId="{932944F8-A211-4CE6-A17A-3DCF243C3666}" sibTransId="{08F59840-154B-4F48-8841-CBB98B062CDF}"/>
    <dgm:cxn modelId="{6E5716C8-F226-4284-9B15-8FA89E47CB63}" srcId="{EE37B9A0-C48F-4DBD-862B-8012FC15D8C7}" destId="{E4E45790-B19F-4C7A-9D5D-96CD4A833B1B}" srcOrd="1" destOrd="0" parTransId="{5457035A-850F-460F-81EE-B9DBC87F890D}" sibTransId="{DDFAFE38-693F-47D1-91ED-700498DFC87B}"/>
    <dgm:cxn modelId="{7CFD34C9-CAA4-4FEA-97AA-A02E3FA67893}" srcId="{EE37B9A0-C48F-4DBD-862B-8012FC15D8C7}" destId="{48FECB36-53FC-448F-80D6-B686D9E3A2D7}" srcOrd="4" destOrd="0" parTransId="{71C3ADD1-82A1-4FD9-ACAC-2457DF93C026}" sibTransId="{5A2334A0-8B98-4BA8-A582-D7CEF8242E07}"/>
    <dgm:cxn modelId="{C014C3D6-F539-419B-ACF1-4BB2F500B566}" type="presOf" srcId="{05A6E431-F1B5-4109-B043-50C5EF2142F7}" destId="{355EF0AA-8B4E-49ED-AD38-DB579E9359E1}" srcOrd="0" destOrd="3" presId="urn:microsoft.com/office/officeart/2005/8/layout/hList6"/>
    <dgm:cxn modelId="{07A748DB-1F43-430D-8F34-C3B8174D6972}" type="presOf" srcId="{D179FB67-EA13-48DA-BB82-86CADA87FE04}" destId="{845EFEF6-AE3C-4498-951F-17D7A1EDF580}" srcOrd="0" destOrd="5" presId="urn:microsoft.com/office/officeart/2005/8/layout/hList6"/>
    <dgm:cxn modelId="{276FE9DC-F231-45E6-B631-1C2DD485A824}" srcId="{F491EBC1-CA59-4B57-9EFA-8191E5E885CD}" destId="{5DCC8F6C-4316-45FE-AE1B-DC38C8A2040E}" srcOrd="2" destOrd="0" parTransId="{52C75BBB-305E-4C3D-BB98-C3F170BD8B27}" sibTransId="{E5B08920-5C99-45CF-B4F6-0DAC23DD7AAC}"/>
    <dgm:cxn modelId="{D64729DE-CCDA-4246-9ABA-7FD6D25A432D}" type="presOf" srcId="{B98430B4-44FE-4B25-A349-5FF653873132}" destId="{AB654CB7-3F06-42AC-B1BF-C2EA68929772}" srcOrd="0" destOrd="5" presId="urn:microsoft.com/office/officeart/2005/8/layout/hList6"/>
    <dgm:cxn modelId="{D630D2DF-56D7-498B-A33C-D27BD5B7B9E6}" srcId="{F491EBC1-CA59-4B57-9EFA-8191E5E885CD}" destId="{D179FB67-EA13-48DA-BB82-86CADA87FE04}" srcOrd="4" destOrd="0" parTransId="{1804E5DF-F7AB-49B1-B204-C20B384B54BF}" sibTransId="{FBEF6315-8AFD-4DD4-8030-83099967FE6B}"/>
    <dgm:cxn modelId="{6AA827E0-800C-4C6C-8352-91A30FA3E05D}" type="presOf" srcId="{48FECB36-53FC-448F-80D6-B686D9E3A2D7}" destId="{355EF0AA-8B4E-49ED-AD38-DB579E9359E1}" srcOrd="0" destOrd="5" presId="urn:microsoft.com/office/officeart/2005/8/layout/hList6"/>
    <dgm:cxn modelId="{C184D7E3-B2AE-4B00-85DB-0E423F11ACA9}" type="presOf" srcId="{3E9AE058-7F5B-4FFA-81F4-D39E0DC00CF4}" destId="{845EFEF6-AE3C-4498-951F-17D7A1EDF580}" srcOrd="0" destOrd="4" presId="urn:microsoft.com/office/officeart/2005/8/layout/hList6"/>
    <dgm:cxn modelId="{3E0B6CE5-117B-45A1-B968-D4DCD84A8785}" type="presOf" srcId="{5DCC8F6C-4316-45FE-AE1B-DC38C8A2040E}" destId="{845EFEF6-AE3C-4498-951F-17D7A1EDF580}" srcOrd="0" destOrd="3" presId="urn:microsoft.com/office/officeart/2005/8/layout/hList6"/>
    <dgm:cxn modelId="{06F4CFE6-3AB4-4B65-8160-8362EC815DA1}" srcId="{EE37B9A0-C48F-4DBD-862B-8012FC15D8C7}" destId="{05A6E431-F1B5-4109-B043-50C5EF2142F7}" srcOrd="2" destOrd="0" parTransId="{F4BA4159-7028-4E7C-BA57-28F9F950DCA3}" sibTransId="{AB5777C5-308C-4595-8239-51289B9EDCD6}"/>
    <dgm:cxn modelId="{19DC99EE-3452-4A2A-BD8B-91D53E98A10A}" srcId="{D840D0FA-FDFC-470A-AC96-4FEE65B97534}" destId="{65502921-7CB2-4545-AD28-0ACA8562CB57}" srcOrd="1" destOrd="0" parTransId="{2E6A727E-3CE0-4B61-9F56-B3F59008D1AA}" sibTransId="{0B0BCE1A-7DE8-4B86-82CB-0E01154076E9}"/>
    <dgm:cxn modelId="{9ECC94F4-4121-4E48-B8EE-FD48D12A358F}" type="presOf" srcId="{955DB58C-D726-4CC9-8DE4-B90BC3D48FCF}" destId="{845EFEF6-AE3C-4498-951F-17D7A1EDF580}" srcOrd="0" destOrd="1" presId="urn:microsoft.com/office/officeart/2005/8/layout/hList6"/>
    <dgm:cxn modelId="{8828EAF7-F473-42E4-9C92-128EEC84C154}" type="presOf" srcId="{8A991D86-5ED1-4F9B-B4F6-58C2AA477B95}" destId="{E3AAC70F-F5A2-4DA4-9290-A9FD66C3A8F2}" srcOrd="0" destOrd="2" presId="urn:microsoft.com/office/officeart/2005/8/layout/hList6"/>
    <dgm:cxn modelId="{DBA65B32-73B7-4017-91EC-DAADC60C30DB}" type="presParOf" srcId="{76194C5C-987F-4FB3-8F85-525AB103384D}" destId="{355EF0AA-8B4E-49ED-AD38-DB579E9359E1}" srcOrd="0" destOrd="0" presId="urn:microsoft.com/office/officeart/2005/8/layout/hList6"/>
    <dgm:cxn modelId="{7BA3810F-A949-4422-A128-96496E6D7664}" type="presParOf" srcId="{76194C5C-987F-4FB3-8F85-525AB103384D}" destId="{175A125D-E98D-494A-A6E9-C2CA6E583495}" srcOrd="1" destOrd="0" presId="urn:microsoft.com/office/officeart/2005/8/layout/hList6"/>
    <dgm:cxn modelId="{B31DD2B8-2A4D-4ED0-8539-3FB8D22C503D}" type="presParOf" srcId="{76194C5C-987F-4FB3-8F85-525AB103384D}" destId="{E3AAC70F-F5A2-4DA4-9290-A9FD66C3A8F2}" srcOrd="2" destOrd="0" presId="urn:microsoft.com/office/officeart/2005/8/layout/hList6"/>
    <dgm:cxn modelId="{54A480DC-E557-4A93-A94E-C69504C09611}" type="presParOf" srcId="{76194C5C-987F-4FB3-8F85-525AB103384D}" destId="{5939ABAA-25CF-431E-96B4-ED7B4E401C07}" srcOrd="3" destOrd="0" presId="urn:microsoft.com/office/officeart/2005/8/layout/hList6"/>
    <dgm:cxn modelId="{9DFFB027-D68A-44DB-82CF-CF45257E148D}" type="presParOf" srcId="{76194C5C-987F-4FB3-8F85-525AB103384D}" destId="{AB654CB7-3F06-42AC-B1BF-C2EA68929772}" srcOrd="4" destOrd="0" presId="urn:microsoft.com/office/officeart/2005/8/layout/hList6"/>
    <dgm:cxn modelId="{22AF38EA-EACD-4325-BF9B-0C9BF24D66FB}" type="presParOf" srcId="{76194C5C-987F-4FB3-8F85-525AB103384D}" destId="{76793842-157A-41BE-8632-ABAAAA06D311}" srcOrd="5" destOrd="0" presId="urn:microsoft.com/office/officeart/2005/8/layout/hList6"/>
    <dgm:cxn modelId="{11047689-2ED1-489E-A715-E9A4D040C935}" type="presParOf" srcId="{76194C5C-987F-4FB3-8F85-525AB103384D}" destId="{C82B03DC-7506-4474-97E6-ADB3C13ECE12}" srcOrd="6" destOrd="0" presId="urn:microsoft.com/office/officeart/2005/8/layout/hList6"/>
    <dgm:cxn modelId="{655D8BDA-F952-475E-BD1C-5BE7E3D1B5EF}" type="presParOf" srcId="{76194C5C-987F-4FB3-8F85-525AB103384D}" destId="{04A98DED-2F3F-4F04-8053-E821DA1C7C2D}" srcOrd="7" destOrd="0" presId="urn:microsoft.com/office/officeart/2005/8/layout/hList6"/>
    <dgm:cxn modelId="{7C3626E7-76C9-4FFA-8892-E7EBFBD27C5D}" type="presParOf" srcId="{76194C5C-987F-4FB3-8F85-525AB103384D}" destId="{845EFEF6-AE3C-4498-951F-17D7A1EDF580}"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F0AA-8B4E-49ED-AD38-DB579E9359E1}">
      <dsp:nvSpPr>
        <dsp:cNvPr id="0" name=""/>
        <dsp:cNvSpPr/>
      </dsp:nvSpPr>
      <dsp:spPr>
        <a:xfrm rot="16200000">
          <a:off x="-846075" y="852428"/>
          <a:ext cx="3934317" cy="222945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ts val="600"/>
            </a:spcAft>
            <a:buNone/>
          </a:pPr>
          <a:r>
            <a:rPr lang="en-GB" sz="1100" b="1" kern="1200">
              <a:latin typeface="+mn-lt"/>
            </a:rPr>
            <a:t>Poverty and Discrimination</a:t>
          </a:r>
        </a:p>
        <a:p>
          <a:pPr marL="0" lvl="0" indent="0" algn="l" defTabSz="488950">
            <a:lnSpc>
              <a:spcPct val="90000"/>
            </a:lnSpc>
            <a:spcBef>
              <a:spcPct val="0"/>
            </a:spcBef>
            <a:spcAft>
              <a:spcPct val="35000"/>
            </a:spcAft>
            <a:buNone/>
          </a:pPr>
          <a:r>
            <a:rPr lang="en-GB" sz="1100" b="0" kern="1200">
              <a:latin typeface="+mn-lt"/>
            </a:rPr>
            <a:t>Includes people who:</a:t>
          </a:r>
        </a:p>
        <a:p>
          <a:pPr marL="57150" lvl="1" indent="-57150" algn="l" defTabSz="488950">
            <a:lnSpc>
              <a:spcPct val="90000"/>
            </a:lnSpc>
            <a:spcBef>
              <a:spcPct val="0"/>
            </a:spcBef>
            <a:spcAft>
              <a:spcPct val="15000"/>
            </a:spcAft>
            <a:buFont typeface="Arial" panose="020B0604020202020204" pitchFamily="34" charset="0"/>
            <a:buChar char="•"/>
          </a:pPr>
          <a:r>
            <a:rPr lang="en-GB" sz="1100" i="0" u="none" strike="noStrike" kern="1200" noProof="0">
              <a:latin typeface="+mn-lt"/>
            </a:rPr>
            <a:t>Do not have access to the building blocks of good health and wellbeing</a:t>
          </a:r>
          <a:endParaRPr lang="en-GB" sz="1100" kern="1200">
            <a:latin typeface="+mn-lt"/>
          </a:endParaRPr>
        </a:p>
        <a:p>
          <a:pPr marL="57150" lvl="1" indent="-57150" algn="l" defTabSz="488950">
            <a:lnSpc>
              <a:spcPct val="90000"/>
            </a:lnSpc>
            <a:spcBef>
              <a:spcPct val="0"/>
            </a:spcBef>
            <a:spcAft>
              <a:spcPct val="15000"/>
            </a:spcAft>
            <a:buChar char="•"/>
          </a:pPr>
          <a:r>
            <a:rPr lang="en-GB" sz="1100" i="0" u="none" strike="noStrike" kern="1200" noProof="0">
              <a:latin typeface="+mn-lt"/>
            </a:rPr>
            <a:t>May smoke, or do not have a healthy weight, are malnourished</a:t>
          </a:r>
        </a:p>
        <a:p>
          <a:pPr marL="57150" lvl="1" indent="-57150" algn="l" defTabSz="488950">
            <a:lnSpc>
              <a:spcPct val="90000"/>
            </a:lnSpc>
            <a:spcBef>
              <a:spcPct val="0"/>
            </a:spcBef>
            <a:spcAft>
              <a:spcPct val="15000"/>
            </a:spcAft>
            <a:buChar char="•"/>
          </a:pPr>
          <a:r>
            <a:rPr lang="en-GB" sz="1100" i="0" u="none" strike="noStrike" kern="1200" noProof="0">
              <a:latin typeface="+mn-lt"/>
            </a:rPr>
            <a:t>Are living with or at risk of diabetes, hypertension, stroke and cancer</a:t>
          </a:r>
        </a:p>
        <a:p>
          <a:pPr marL="57150" lvl="1" indent="-57150" algn="l" defTabSz="488950">
            <a:lnSpc>
              <a:spcPct val="90000"/>
            </a:lnSpc>
            <a:spcBef>
              <a:spcPct val="0"/>
            </a:spcBef>
            <a:spcAft>
              <a:spcPct val="15000"/>
            </a:spcAft>
            <a:buChar char="•"/>
          </a:pPr>
          <a:r>
            <a:rPr lang="en-GB" sz="1100" i="0" u="none" strike="noStrike" kern="1200" noProof="0">
              <a:latin typeface="+mn-lt"/>
            </a:rPr>
            <a:t>Use drugs and alcohol to a point that they cannot control</a:t>
          </a:r>
        </a:p>
        <a:p>
          <a:pPr marL="57150" lvl="1" indent="-57150" algn="l" defTabSz="488950">
            <a:lnSpc>
              <a:spcPct val="90000"/>
            </a:lnSpc>
            <a:spcBef>
              <a:spcPct val="0"/>
            </a:spcBef>
            <a:spcAft>
              <a:spcPct val="15000"/>
            </a:spcAft>
            <a:buChar char="•"/>
          </a:pPr>
          <a:r>
            <a:rPr lang="en-GB" sz="1100" i="0" u="none" strike="noStrike" kern="1200" noProof="0">
              <a:latin typeface="+mn-lt"/>
            </a:rPr>
            <a:t>Have experienced trauma.</a:t>
          </a:r>
          <a:endParaRPr lang="en-GB" sz="1100" kern="1200">
            <a:latin typeface="+mn-lt"/>
          </a:endParaRPr>
        </a:p>
      </dsp:txBody>
      <dsp:txXfrm rot="5400000">
        <a:off x="6354" y="786862"/>
        <a:ext cx="2229459" cy="2360591"/>
      </dsp:txXfrm>
    </dsp:sp>
    <dsp:sp modelId="{E3AAC70F-F5A2-4DA4-9290-A9FD66C3A8F2}">
      <dsp:nvSpPr>
        <dsp:cNvPr id="0" name=""/>
        <dsp:cNvSpPr/>
      </dsp:nvSpPr>
      <dsp:spPr>
        <a:xfrm rot="16200000">
          <a:off x="1550594" y="852428"/>
          <a:ext cx="3934317" cy="2229459"/>
        </a:xfrm>
        <a:prstGeom prst="flowChartManualOperation">
          <a:avLst/>
        </a:prstGeom>
        <a:solidFill>
          <a:schemeClr val="accent4">
            <a:hueOff val="337629"/>
            <a:satOff val="0"/>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ts val="600"/>
            </a:spcAft>
            <a:buNone/>
          </a:pPr>
          <a:r>
            <a:rPr lang="en-GB" sz="1100" b="1" kern="1200">
              <a:latin typeface="+mn-lt"/>
            </a:rPr>
            <a:t>Children and Young People</a:t>
          </a:r>
        </a:p>
        <a:p>
          <a:pPr marL="0" lvl="0" indent="0" algn="l" defTabSz="488950">
            <a:lnSpc>
              <a:spcPct val="90000"/>
            </a:lnSpc>
            <a:spcBef>
              <a:spcPct val="0"/>
            </a:spcBef>
            <a:spcAft>
              <a:spcPct val="35000"/>
            </a:spcAft>
            <a:buNone/>
          </a:pPr>
          <a:r>
            <a:rPr lang="en-GB" sz="1100" b="0" kern="1200">
              <a:latin typeface="+mn-lt"/>
            </a:rPr>
            <a:t>Includes people who:</a:t>
          </a:r>
        </a:p>
        <a:p>
          <a:pPr marL="57150" lvl="1" indent="-57150" algn="l" defTabSz="488950">
            <a:lnSpc>
              <a:spcPct val="90000"/>
            </a:lnSpc>
            <a:spcBef>
              <a:spcPct val="0"/>
            </a:spcBef>
            <a:spcAft>
              <a:spcPct val="15000"/>
            </a:spcAft>
            <a:buFont typeface="Arial" panose="020B0604020202020204" pitchFamily="34" charset="0"/>
            <a:buChar char="•"/>
          </a:pPr>
          <a:r>
            <a:rPr lang="en-GB" sz="1100" b="0" i="0" u="none" strike="noStrike" kern="1200" noProof="0">
              <a:latin typeface="+mn-lt"/>
            </a:rPr>
            <a:t>Are excluded from school, in the care system or have experienced Adverse Childhood Experiences</a:t>
          </a:r>
          <a:endParaRPr lang="en-GB" sz="1100" kern="1200">
            <a:latin typeface="+mn-lt"/>
          </a:endParaRPr>
        </a:p>
        <a:p>
          <a:pPr marL="57150" lvl="1" indent="-57150" algn="l" defTabSz="488950">
            <a:lnSpc>
              <a:spcPct val="90000"/>
            </a:lnSpc>
            <a:spcBef>
              <a:spcPct val="0"/>
            </a:spcBef>
            <a:spcAft>
              <a:spcPct val="15000"/>
            </a:spcAft>
            <a:buChar char="•"/>
          </a:pPr>
          <a:r>
            <a:rPr lang="en-GB" sz="1100" kern="1200">
              <a:latin typeface="+mn-lt"/>
            </a:rPr>
            <a:t>Are living with anxiety or depression during childhood</a:t>
          </a:r>
        </a:p>
        <a:p>
          <a:pPr marL="57150" lvl="1" indent="-57150" algn="l" defTabSz="488950">
            <a:lnSpc>
              <a:spcPct val="90000"/>
            </a:lnSpc>
            <a:spcBef>
              <a:spcPct val="0"/>
            </a:spcBef>
            <a:spcAft>
              <a:spcPct val="15000"/>
            </a:spcAft>
            <a:buChar char="•"/>
          </a:pPr>
          <a:r>
            <a:rPr lang="en-GB" sz="1100" b="0" i="0" u="none" strike="noStrike" kern="1200" noProof="0">
              <a:latin typeface="+mn-lt"/>
            </a:rPr>
            <a:t>Do not have a healthy weight</a:t>
          </a:r>
        </a:p>
      </dsp:txBody>
      <dsp:txXfrm rot="5400000">
        <a:off x="2403023" y="786862"/>
        <a:ext cx="2229459" cy="2360591"/>
      </dsp:txXfrm>
    </dsp:sp>
    <dsp:sp modelId="{AB654CB7-3F06-42AC-B1BF-C2EA68929772}">
      <dsp:nvSpPr>
        <dsp:cNvPr id="0" name=""/>
        <dsp:cNvSpPr/>
      </dsp:nvSpPr>
      <dsp:spPr>
        <a:xfrm rot="16200000">
          <a:off x="3947263" y="852428"/>
          <a:ext cx="3934317" cy="2229459"/>
        </a:xfrm>
        <a:prstGeom prst="flowChartManualOperation">
          <a:avLst/>
        </a:prstGeom>
        <a:solidFill>
          <a:schemeClr val="accent4">
            <a:hueOff val="675257"/>
            <a:satOff val="0"/>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ts val="600"/>
            </a:spcAft>
            <a:buNone/>
          </a:pPr>
          <a:r>
            <a:rPr lang="en-GB" sz="1100" b="1" kern="1200">
              <a:latin typeface="+mn-lt"/>
            </a:rPr>
            <a:t>Mental Health and Wellbeing</a:t>
          </a:r>
        </a:p>
        <a:p>
          <a:pPr marL="0" lvl="0" indent="0" algn="l" defTabSz="488950">
            <a:lnSpc>
              <a:spcPct val="90000"/>
            </a:lnSpc>
            <a:spcBef>
              <a:spcPct val="0"/>
            </a:spcBef>
            <a:spcAft>
              <a:spcPct val="35000"/>
            </a:spcAft>
            <a:buNone/>
          </a:pPr>
          <a:r>
            <a:rPr lang="en-GB" sz="1100" b="0" kern="1200">
              <a:latin typeface="+mn-lt"/>
            </a:rPr>
            <a:t>Includes people who:</a:t>
          </a:r>
        </a:p>
        <a:p>
          <a:pPr marL="57150" lvl="1" indent="-57150" algn="l" defTabSz="488950">
            <a:lnSpc>
              <a:spcPct val="90000"/>
            </a:lnSpc>
            <a:spcBef>
              <a:spcPct val="0"/>
            </a:spcBef>
            <a:spcAft>
              <a:spcPct val="15000"/>
            </a:spcAft>
            <a:buFont typeface="Arial" panose="020B0604020202020204" pitchFamily="34" charset="0"/>
            <a:buChar char="•"/>
          </a:pPr>
          <a:r>
            <a:rPr lang="en-GB" sz="1100" kern="1200">
              <a:latin typeface="+mn-lt"/>
            </a:rPr>
            <a:t>Live with serious mental illness or learning disabilities, as well as those with less severe or fluctuating conditions</a:t>
          </a:r>
        </a:p>
        <a:p>
          <a:pPr marL="57150" lvl="1" indent="-57150" algn="l" defTabSz="488950">
            <a:lnSpc>
              <a:spcPct val="90000"/>
            </a:lnSpc>
            <a:spcBef>
              <a:spcPct val="0"/>
            </a:spcBef>
            <a:spcAft>
              <a:spcPct val="15000"/>
            </a:spcAft>
            <a:buChar char="•"/>
          </a:pPr>
          <a:r>
            <a:rPr lang="en-GB" sz="1100" b="0" i="0" u="none" strike="noStrike" kern="1200" noProof="0">
              <a:latin typeface="+mn-lt"/>
            </a:rPr>
            <a:t>Have poor physical health related to their mental health</a:t>
          </a:r>
        </a:p>
        <a:p>
          <a:pPr marL="57150" lvl="1" indent="-57150" algn="l" defTabSz="488950">
            <a:lnSpc>
              <a:spcPct val="90000"/>
            </a:lnSpc>
            <a:spcBef>
              <a:spcPct val="0"/>
            </a:spcBef>
            <a:spcAft>
              <a:spcPct val="15000"/>
            </a:spcAft>
            <a:buChar char="•"/>
          </a:pPr>
          <a:r>
            <a:rPr lang="en-GB" sz="1100" b="0" i="0" u="none" strike="noStrike" kern="1200" noProof="0">
              <a:latin typeface="+mn-lt"/>
            </a:rPr>
            <a:t>Experience trauma</a:t>
          </a:r>
        </a:p>
        <a:p>
          <a:pPr marL="57150" lvl="1" indent="-57150" algn="l" defTabSz="488950">
            <a:lnSpc>
              <a:spcPct val="90000"/>
            </a:lnSpc>
            <a:spcBef>
              <a:spcPct val="0"/>
            </a:spcBef>
            <a:spcAft>
              <a:spcPct val="15000"/>
            </a:spcAft>
            <a:buChar char="•"/>
          </a:pPr>
          <a:r>
            <a:rPr lang="en-GB" sz="1100" b="0" i="0" u="none" strike="noStrike" kern="1200" noProof="0">
              <a:latin typeface="+mn-lt"/>
            </a:rPr>
            <a:t>Use drugs and/or alcohol to a point they cannot control</a:t>
          </a:r>
        </a:p>
        <a:p>
          <a:pPr marL="57150" lvl="1" indent="-57150" algn="l" defTabSz="488950">
            <a:lnSpc>
              <a:spcPct val="90000"/>
            </a:lnSpc>
            <a:spcBef>
              <a:spcPct val="0"/>
            </a:spcBef>
            <a:spcAft>
              <a:spcPct val="15000"/>
            </a:spcAft>
            <a:buChar char="•"/>
          </a:pPr>
          <a:r>
            <a:rPr lang="en-GB" sz="1100" b="0" i="0" u="none" strike="noStrike" kern="1200" noProof="0">
              <a:latin typeface="+mn-lt"/>
            </a:rPr>
            <a:t>Living with multiple conditions that they struggle to manage</a:t>
          </a:r>
        </a:p>
      </dsp:txBody>
      <dsp:txXfrm rot="5400000">
        <a:off x="4799692" y="786862"/>
        <a:ext cx="2229459" cy="2360591"/>
      </dsp:txXfrm>
    </dsp:sp>
    <dsp:sp modelId="{C82B03DC-7506-4474-97E6-ADB3C13ECE12}">
      <dsp:nvSpPr>
        <dsp:cNvPr id="0" name=""/>
        <dsp:cNvSpPr/>
      </dsp:nvSpPr>
      <dsp:spPr>
        <a:xfrm rot="16200000">
          <a:off x="6343932" y="852428"/>
          <a:ext cx="3934317" cy="2229459"/>
        </a:xfrm>
        <a:prstGeom prst="flowChartManualOperation">
          <a:avLst/>
        </a:prstGeom>
        <a:solidFill>
          <a:schemeClr val="accent4">
            <a:hueOff val="1012886"/>
            <a:satOff val="0"/>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ts val="600"/>
            </a:spcAft>
            <a:buNone/>
          </a:pPr>
          <a:r>
            <a:rPr lang="en-GB" sz="1100" b="1" i="0" u="none" strike="noStrike" kern="1200" noProof="0">
              <a:latin typeface="+mn-lt"/>
            </a:rPr>
            <a:t>Proactively supporting those most in need</a:t>
          </a:r>
        </a:p>
        <a:p>
          <a:pPr marL="0" lvl="0" indent="0" algn="l" defTabSz="488950">
            <a:lnSpc>
              <a:spcPct val="90000"/>
            </a:lnSpc>
            <a:spcBef>
              <a:spcPct val="0"/>
            </a:spcBef>
            <a:spcAft>
              <a:spcPct val="35000"/>
            </a:spcAft>
            <a:buNone/>
          </a:pPr>
          <a:r>
            <a:rPr lang="en-GB" sz="1100" b="0" kern="1200">
              <a:latin typeface="+mn-lt"/>
            </a:rPr>
            <a:t>Includes people who:</a:t>
          </a:r>
        </a:p>
        <a:p>
          <a:pPr marL="57150" lvl="1" indent="-57150" algn="l" defTabSz="488950">
            <a:lnSpc>
              <a:spcPct val="90000"/>
            </a:lnSpc>
            <a:spcBef>
              <a:spcPct val="0"/>
            </a:spcBef>
            <a:spcAft>
              <a:spcPct val="15000"/>
            </a:spcAft>
            <a:buFont typeface="Arial" panose="020B0604020202020204" pitchFamily="34" charset="0"/>
            <a:buChar char="•"/>
          </a:pPr>
          <a:r>
            <a:rPr lang="en-GB" sz="1100" i="0" u="none" strike="noStrike" kern="1200" noProof="0">
              <a:latin typeface="+mn-lt"/>
            </a:rPr>
            <a:t>Frequently have crises and require urgent and emergency care</a:t>
          </a:r>
          <a:endParaRPr lang="en-GB" sz="1100" kern="1200">
            <a:latin typeface="+mn-lt"/>
          </a:endParaRPr>
        </a:p>
        <a:p>
          <a:pPr marL="57150" lvl="1" indent="-57150" algn="l" defTabSz="488950">
            <a:lnSpc>
              <a:spcPct val="90000"/>
            </a:lnSpc>
            <a:spcBef>
              <a:spcPct val="0"/>
            </a:spcBef>
            <a:spcAft>
              <a:spcPct val="15000"/>
            </a:spcAft>
            <a:buChar char="•"/>
          </a:pPr>
          <a:r>
            <a:rPr lang="en-GB" sz="1100" i="0" u="none" strike="noStrike" kern="1200" noProof="0">
              <a:latin typeface="+mn-lt"/>
            </a:rPr>
            <a:t>Are living with, or at risk of, dementia</a:t>
          </a:r>
        </a:p>
        <a:p>
          <a:pPr marL="57150" lvl="1" indent="-57150" algn="l" defTabSz="488950">
            <a:lnSpc>
              <a:spcPct val="90000"/>
            </a:lnSpc>
            <a:spcBef>
              <a:spcPct val="0"/>
            </a:spcBef>
            <a:spcAft>
              <a:spcPct val="15000"/>
            </a:spcAft>
            <a:buChar char="•"/>
          </a:pPr>
          <a:r>
            <a:rPr lang="en-GB" sz="1100" i="0" u="none" strike="noStrike" kern="1200" noProof="0">
              <a:latin typeface="+mn-lt"/>
            </a:rPr>
            <a:t>Are at risk of falling</a:t>
          </a:r>
        </a:p>
        <a:p>
          <a:pPr marL="57150" lvl="1" indent="-57150" algn="l" defTabSz="488950">
            <a:lnSpc>
              <a:spcPct val="90000"/>
            </a:lnSpc>
            <a:spcBef>
              <a:spcPct val="0"/>
            </a:spcBef>
            <a:spcAft>
              <a:spcPct val="15000"/>
            </a:spcAft>
            <a:buChar char="•"/>
          </a:pPr>
          <a:r>
            <a:rPr lang="en-GB" sz="1100" i="0" u="none" strike="noStrike" kern="1200" noProof="0">
              <a:latin typeface="+mn-lt"/>
            </a:rPr>
            <a:t>Are living with multiple conditions that they struggle to manage</a:t>
          </a:r>
        </a:p>
      </dsp:txBody>
      <dsp:txXfrm rot="5400000">
        <a:off x="7196361" y="786862"/>
        <a:ext cx="2229459" cy="2360591"/>
      </dsp:txXfrm>
    </dsp:sp>
    <dsp:sp modelId="{845EFEF6-AE3C-4498-951F-17D7A1EDF580}">
      <dsp:nvSpPr>
        <dsp:cNvPr id="0" name=""/>
        <dsp:cNvSpPr/>
      </dsp:nvSpPr>
      <dsp:spPr>
        <a:xfrm rot="16200000">
          <a:off x="8740602" y="852428"/>
          <a:ext cx="3934317" cy="2229459"/>
        </a:xfrm>
        <a:prstGeom prst="flowChartManualOperation">
          <a:avLst/>
        </a:prstGeom>
        <a:solidFill>
          <a:schemeClr val="accent4">
            <a:hueOff val="1350515"/>
            <a:satOff val="0"/>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ts val="600"/>
            </a:spcAft>
            <a:buNone/>
          </a:pPr>
          <a:r>
            <a:rPr lang="en-GB" sz="1100" b="1" i="0" u="none" strike="noStrike" kern="1200" noProof="0">
              <a:latin typeface="+mn-lt"/>
            </a:rPr>
            <a:t>Isolation and Alienation</a:t>
          </a:r>
        </a:p>
        <a:p>
          <a:pPr marL="0" lvl="0" indent="0" algn="l" defTabSz="488950">
            <a:lnSpc>
              <a:spcPct val="90000"/>
            </a:lnSpc>
            <a:spcBef>
              <a:spcPct val="0"/>
            </a:spcBef>
            <a:spcAft>
              <a:spcPct val="35000"/>
            </a:spcAft>
            <a:buNone/>
          </a:pPr>
          <a:r>
            <a:rPr lang="en-GB" sz="1100" b="0" kern="1200">
              <a:latin typeface="+mn-lt"/>
            </a:rPr>
            <a:t>Includes people who:</a:t>
          </a:r>
          <a:endParaRPr lang="en-GB" sz="1100" b="0" i="0" u="none" strike="noStrike" kern="1200" noProof="0">
            <a:latin typeface="+mn-lt"/>
          </a:endParaRPr>
        </a:p>
        <a:p>
          <a:pPr marL="57150" lvl="1" indent="-57150" algn="l" defTabSz="488950">
            <a:lnSpc>
              <a:spcPct val="90000"/>
            </a:lnSpc>
            <a:spcBef>
              <a:spcPct val="0"/>
            </a:spcBef>
            <a:spcAft>
              <a:spcPct val="15000"/>
            </a:spcAft>
            <a:buFont typeface="Arial" panose="020B0604020202020204" pitchFamily="34" charset="0"/>
            <a:buChar char="•"/>
          </a:pPr>
          <a:r>
            <a:rPr lang="en-GB" sz="1100" b="0" kern="1200">
              <a:latin typeface="+mn-lt"/>
            </a:rPr>
            <a:t>Are experiencing loneliness</a:t>
          </a:r>
          <a:endParaRPr lang="en-GB" sz="1100" i="0" u="none" strike="noStrike" kern="1200" noProof="0">
            <a:latin typeface="+mn-lt"/>
          </a:endParaRPr>
        </a:p>
        <a:p>
          <a:pPr marL="57150" lvl="1" indent="-57150" algn="l" defTabSz="488950">
            <a:lnSpc>
              <a:spcPct val="90000"/>
            </a:lnSpc>
            <a:spcBef>
              <a:spcPct val="0"/>
            </a:spcBef>
            <a:spcAft>
              <a:spcPct val="15000"/>
            </a:spcAft>
            <a:buChar char="•"/>
          </a:pPr>
          <a:r>
            <a:rPr lang="en-GB" sz="1100" b="0" kern="1200">
              <a:latin typeface="+mn-lt"/>
            </a:rPr>
            <a:t>Are out of work due to their health</a:t>
          </a:r>
        </a:p>
        <a:p>
          <a:pPr marL="57150" lvl="1" indent="-57150" algn="l" defTabSz="488950">
            <a:lnSpc>
              <a:spcPct val="90000"/>
            </a:lnSpc>
            <a:spcBef>
              <a:spcPct val="0"/>
            </a:spcBef>
            <a:spcAft>
              <a:spcPct val="15000"/>
            </a:spcAft>
            <a:buChar char="•"/>
          </a:pPr>
          <a:r>
            <a:rPr lang="en-GB" sz="1100" b="0" kern="1200">
              <a:latin typeface="+mn-lt"/>
            </a:rPr>
            <a:t>Do not feel part of a community</a:t>
          </a:r>
        </a:p>
        <a:p>
          <a:pPr marL="57150" lvl="1" indent="-57150" algn="l" defTabSz="488950">
            <a:lnSpc>
              <a:spcPct val="90000"/>
            </a:lnSpc>
            <a:spcBef>
              <a:spcPct val="0"/>
            </a:spcBef>
            <a:spcAft>
              <a:spcPct val="15000"/>
            </a:spcAft>
            <a:buChar char="•"/>
          </a:pPr>
          <a:r>
            <a:rPr lang="en-GB" sz="1100" b="0" kern="1200">
              <a:latin typeface="+mn-lt"/>
            </a:rPr>
            <a:t>Struggle to get to the services they need</a:t>
          </a:r>
        </a:p>
        <a:p>
          <a:pPr marL="57150" lvl="1" indent="-57150" algn="l" defTabSz="488950">
            <a:lnSpc>
              <a:spcPct val="90000"/>
            </a:lnSpc>
            <a:spcBef>
              <a:spcPct val="0"/>
            </a:spcBef>
            <a:spcAft>
              <a:spcPct val="15000"/>
            </a:spcAft>
            <a:buChar char="•"/>
          </a:pPr>
          <a:r>
            <a:rPr lang="en-GB" sz="1100" b="0" kern="1200">
              <a:latin typeface="+mn-lt"/>
            </a:rPr>
            <a:t>Identify as lesbian, gay, bi, trans, queer, questioning or ace (LGBTQ+)</a:t>
          </a:r>
        </a:p>
        <a:p>
          <a:pPr marL="57150" lvl="1" indent="-57150" algn="l" defTabSz="488950">
            <a:lnSpc>
              <a:spcPct val="90000"/>
            </a:lnSpc>
            <a:spcBef>
              <a:spcPct val="0"/>
            </a:spcBef>
            <a:spcAft>
              <a:spcPct val="15000"/>
            </a:spcAft>
            <a:buChar char="•"/>
          </a:pPr>
          <a:r>
            <a:rPr lang="en-GB" sz="1100" b="0" kern="1200">
              <a:latin typeface="+mn-lt"/>
            </a:rPr>
            <a:t>Are within groups often excluded e.g. people experiencing homelessness, gypsies and travellers, vulnerable migrants and sex workers</a:t>
          </a:r>
          <a:endParaRPr lang="en-GB" sz="1100" b="1" kern="1200">
            <a:latin typeface="+mn-lt"/>
          </a:endParaRPr>
        </a:p>
      </dsp:txBody>
      <dsp:txXfrm rot="5400000">
        <a:off x="9593031" y="786862"/>
        <a:ext cx="2229459" cy="236059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BA556-0E1E-4A5A-AA50-A1BBFDC0C6C8}" type="datetimeFigureOut">
              <a:rPr lang="en-GB" smtClean="0"/>
              <a:t>04/11/22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D42C1-2BD4-4C0B-AE7D-8625A04BE00C}" type="slidenum">
              <a:rPr lang="en-GB" smtClean="0"/>
              <a:t>‹#›</a:t>
            </a:fld>
            <a:endParaRPr lang="en-GB"/>
          </a:p>
        </p:txBody>
      </p:sp>
    </p:spTree>
    <p:extLst>
      <p:ext uri="{BB962C8B-B14F-4D97-AF65-F5344CB8AC3E}">
        <p14:creationId xmlns:p14="http://schemas.microsoft.com/office/powerpoint/2010/main" val="358785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D42C1-2BD4-4C0B-AE7D-8625A04BE00C}" type="slidenum">
              <a:rPr lang="en-GB" smtClean="0"/>
              <a:t>1</a:t>
            </a:fld>
            <a:endParaRPr lang="en-GB"/>
          </a:p>
        </p:txBody>
      </p:sp>
    </p:spTree>
    <p:extLst>
      <p:ext uri="{BB962C8B-B14F-4D97-AF65-F5344CB8AC3E}">
        <p14:creationId xmlns:p14="http://schemas.microsoft.com/office/powerpoint/2010/main" val="403644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6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8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4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17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92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13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83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97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GB"/>
              <a:t>Use PH data to guide where to focus resource – focus on outcomes</a:t>
            </a:r>
          </a:p>
          <a:p>
            <a:r>
              <a:rPr lang="en-GB"/>
              <a:t>get on and do things - test and learn</a:t>
            </a:r>
          </a:p>
          <a:p>
            <a:r>
              <a:rPr lang="en-GB"/>
              <a:t>Stop prioritising the 'need' or condition we think is important. Prioritise those who are most in need</a:t>
            </a:r>
          </a:p>
          <a:p>
            <a:r>
              <a:rPr lang="en-GB"/>
              <a:t>Supportive - 1,2,3 and 7 (long-term). Not necessarily - 4. Bit difficult! - 5 don’t like measurement and what we're looking at and the 'right things to do'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0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3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16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42C1-2BD4-4C0B-AE7D-8625A04BE0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170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twitter.com/htbnss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lthier Together Title P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9F10D4-5CB4-194B-A7DF-B081561773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64972"/>
            <a:ext cx="12192000" cy="2393028"/>
          </a:xfrm>
          <a:prstGeom prst="rect">
            <a:avLst/>
          </a:prstGeom>
        </p:spPr>
      </p:pic>
      <p:sp>
        <p:nvSpPr>
          <p:cNvPr id="4" name="Text Placeholder 3"/>
          <p:cNvSpPr>
            <a:spLocks noGrp="1"/>
          </p:cNvSpPr>
          <p:nvPr>
            <p:ph type="body" sz="quarter" idx="10" hasCustomPrompt="1"/>
          </p:nvPr>
        </p:nvSpPr>
        <p:spPr>
          <a:xfrm>
            <a:off x="204904" y="1888822"/>
            <a:ext cx="11598405" cy="1014413"/>
          </a:xfrm>
        </p:spPr>
        <p:txBody>
          <a:bodyPr>
            <a:normAutofit/>
          </a:bodyPr>
          <a:lstStyle>
            <a:lvl1pPr marL="0" indent="0">
              <a:buNone/>
              <a:defRPr sz="4000" b="1">
                <a:latin typeface="+mj-lt"/>
              </a:defRPr>
            </a:lvl1pPr>
          </a:lstStyle>
          <a:p>
            <a:pPr lvl="0"/>
            <a:r>
              <a:rPr lang="en-US"/>
              <a:t>Place heading here</a:t>
            </a:r>
          </a:p>
        </p:txBody>
      </p:sp>
      <p:pic>
        <p:nvPicPr>
          <p:cNvPr id="8" name="Picture 7">
            <a:extLst>
              <a:ext uri="{FF2B5EF4-FFF2-40B4-BE49-F238E27FC236}">
                <a16:creationId xmlns:a16="http://schemas.microsoft.com/office/drawing/2014/main" id="{DEA41831-5A3C-3A48-AD68-BBD13E80BD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246891"/>
            <a:ext cx="5073597" cy="1194285"/>
          </a:xfrm>
          <a:prstGeom prst="rect">
            <a:avLst/>
          </a:prstGeom>
        </p:spPr>
      </p:pic>
      <p:sp>
        <p:nvSpPr>
          <p:cNvPr id="7" name="Text Placeholder 6"/>
          <p:cNvSpPr>
            <a:spLocks noGrp="1"/>
          </p:cNvSpPr>
          <p:nvPr>
            <p:ph type="body" sz="quarter" idx="11" hasCustomPrompt="1"/>
          </p:nvPr>
        </p:nvSpPr>
        <p:spPr>
          <a:xfrm>
            <a:off x="204789" y="3121027"/>
            <a:ext cx="11598521" cy="955675"/>
          </a:xfrm>
        </p:spPr>
        <p:txBody>
          <a:bodyPr/>
          <a:lstStyle>
            <a:lvl1pPr marL="0" indent="0">
              <a:lnSpc>
                <a:spcPct val="100000"/>
              </a:lnSpc>
              <a:spcBef>
                <a:spcPts val="600"/>
              </a:spcBef>
              <a:buNone/>
              <a:defRPr/>
            </a:lvl1pPr>
          </a:lstStyle>
          <a:p>
            <a:pPr lvl="0"/>
            <a:r>
              <a:rPr lang="en-US"/>
              <a:t>Subheading text here – name, role, </a:t>
            </a:r>
            <a:r>
              <a:rPr lang="en-US" err="1"/>
              <a:t>etc</a:t>
            </a:r>
            <a:endParaRPr lang="en-GB"/>
          </a:p>
        </p:txBody>
      </p:sp>
    </p:spTree>
    <p:extLst>
      <p:ext uri="{BB962C8B-B14F-4D97-AF65-F5344CB8AC3E}">
        <p14:creationId xmlns:p14="http://schemas.microsoft.com/office/powerpoint/2010/main" val="13639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lthier Together layout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B7B700-3380-E347-9336-58CA4FED7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44209"/>
            <a:ext cx="12190749" cy="1013790"/>
          </a:xfrm>
          <a:prstGeom prst="rect">
            <a:avLst/>
          </a:prstGeom>
          <a:solidFill>
            <a:schemeClr val="tx1"/>
          </a:solidFill>
        </p:spPr>
      </p:pic>
      <p:pic>
        <p:nvPicPr>
          <p:cNvPr id="11" name="Picture 10">
            <a:extLst>
              <a:ext uri="{FF2B5EF4-FFF2-40B4-BE49-F238E27FC236}">
                <a16:creationId xmlns:a16="http://schemas.microsoft.com/office/drawing/2014/main" id="{E30561D3-9282-DF47-95A4-7BC5AB6592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28852"/>
            <a:ext cx="1501540" cy="678114"/>
          </a:xfrm>
          <a:prstGeom prst="rect">
            <a:avLst/>
          </a:prstGeom>
        </p:spPr>
      </p:pic>
      <p:sp>
        <p:nvSpPr>
          <p:cNvPr id="5" name="Slide Number Placeholder 10">
            <a:extLst>
              <a:ext uri="{FF2B5EF4-FFF2-40B4-BE49-F238E27FC236}">
                <a16:creationId xmlns:a16="http://schemas.microsoft.com/office/drawing/2014/main" id="{95C0B4EF-690C-4F47-A03A-9E6695C6168B}"/>
              </a:ext>
            </a:extLst>
          </p:cNvPr>
          <p:cNvSpPr>
            <a:spLocks noGrp="1"/>
          </p:cNvSpPr>
          <p:nvPr>
            <p:ph type="sldNum" sz="quarter" idx="12"/>
          </p:nvPr>
        </p:nvSpPr>
        <p:spPr>
          <a:xfrm>
            <a:off x="9287987" y="6466405"/>
            <a:ext cx="2743200" cy="365125"/>
          </a:xfrm>
        </p:spPr>
        <p:txBody>
          <a:bodyPr/>
          <a:lstStyle>
            <a:lvl1pPr>
              <a:defRPr>
                <a:solidFill>
                  <a:schemeClr val="bg1"/>
                </a:solidFill>
              </a:defRPr>
            </a:lvl1pPr>
          </a:lstStyle>
          <a:p>
            <a:fld id="{F6E39E37-6BC0-A248-806A-337B0CEF6126}" type="slidenum">
              <a:rPr lang="en-US" smtClean="0"/>
              <a:pPr/>
              <a:t>‹#›</a:t>
            </a:fld>
            <a:endParaRPr lang="en-US"/>
          </a:p>
        </p:txBody>
      </p:sp>
      <p:sp>
        <p:nvSpPr>
          <p:cNvPr id="3" name="Text Placeholder 2"/>
          <p:cNvSpPr>
            <a:spLocks noGrp="1"/>
          </p:cNvSpPr>
          <p:nvPr>
            <p:ph type="body" sz="quarter" idx="13" hasCustomPrompt="1"/>
          </p:nvPr>
        </p:nvSpPr>
        <p:spPr>
          <a:xfrm>
            <a:off x="151003" y="369888"/>
            <a:ext cx="11744136" cy="1030287"/>
          </a:xfrm>
        </p:spPr>
        <p:txBody>
          <a:bodyPr>
            <a:normAutofit/>
          </a:bodyPr>
          <a:lstStyle>
            <a:lvl1pPr marL="0" indent="0">
              <a:buNone/>
              <a:defRPr sz="3200" b="1">
                <a:latin typeface="+mj-lt"/>
              </a:defRPr>
            </a:lvl1pPr>
          </a:lstStyle>
          <a:p>
            <a:pPr lvl="0"/>
            <a:r>
              <a:rPr lang="en-US"/>
              <a:t>Place heading here</a:t>
            </a:r>
            <a:endParaRPr lang="en-GB"/>
          </a:p>
        </p:txBody>
      </p:sp>
      <p:sp>
        <p:nvSpPr>
          <p:cNvPr id="6" name="Text Placeholder 5"/>
          <p:cNvSpPr>
            <a:spLocks noGrp="1"/>
          </p:cNvSpPr>
          <p:nvPr>
            <p:ph type="body" sz="quarter" idx="14" hasCustomPrompt="1"/>
          </p:nvPr>
        </p:nvSpPr>
        <p:spPr>
          <a:xfrm>
            <a:off x="150814"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Tree>
    <p:extLst>
      <p:ext uri="{BB962C8B-B14F-4D97-AF65-F5344CB8AC3E}">
        <p14:creationId xmlns:p14="http://schemas.microsoft.com/office/powerpoint/2010/main" val="7321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ier Together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6053E2-FA4B-024B-B1B2-7973F0E072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44209"/>
            <a:ext cx="12190749" cy="1013790"/>
          </a:xfrm>
          <a:prstGeom prst="rect">
            <a:avLst/>
          </a:prstGeom>
          <a:solidFill>
            <a:schemeClr val="tx1"/>
          </a:solidFill>
        </p:spPr>
      </p:pic>
      <p:pic>
        <p:nvPicPr>
          <p:cNvPr id="9" name="Picture 8">
            <a:extLst>
              <a:ext uri="{FF2B5EF4-FFF2-40B4-BE49-F238E27FC236}">
                <a16:creationId xmlns:a16="http://schemas.microsoft.com/office/drawing/2014/main" id="{CFB74D19-00FD-6E46-BE9E-460D92C7C3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28852"/>
            <a:ext cx="1501540" cy="678114"/>
          </a:xfrm>
          <a:prstGeom prst="rect">
            <a:avLst/>
          </a:prstGeom>
        </p:spPr>
      </p:pic>
      <p:sp>
        <p:nvSpPr>
          <p:cNvPr id="6" name="Date Placeholder 5">
            <a:extLst>
              <a:ext uri="{FF2B5EF4-FFF2-40B4-BE49-F238E27FC236}">
                <a16:creationId xmlns:a16="http://schemas.microsoft.com/office/drawing/2014/main" id="{2FB3CBD4-9DF8-C141-B65F-1794BD1A461B}"/>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92DB6DA9-DD6E-C946-AE4E-2CB33EC0581B}"/>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56451A2-CEA6-4948-B2AD-26BB82680297}"/>
              </a:ext>
            </a:extLst>
          </p:cNvPr>
          <p:cNvSpPr>
            <a:spLocks noGrp="1"/>
          </p:cNvSpPr>
          <p:nvPr>
            <p:ph type="sldNum" sz="quarter" idx="12"/>
          </p:nvPr>
        </p:nvSpPr>
        <p:spPr>
          <a:xfrm>
            <a:off x="9287987" y="6466405"/>
            <a:ext cx="2743200" cy="365125"/>
          </a:xfrm>
        </p:spPr>
        <p:txBody>
          <a:bodyPr/>
          <a:lstStyle>
            <a:lvl1pPr>
              <a:defRPr>
                <a:solidFill>
                  <a:schemeClr val="bg1"/>
                </a:solidFill>
              </a:defRPr>
            </a:lvl1pPr>
          </a:lstStyle>
          <a:p>
            <a:fld id="{F6E39E37-6BC0-A248-806A-337B0CEF6126}" type="slidenum">
              <a:rPr lang="en-US" smtClean="0"/>
              <a:pPr/>
              <a:t>‹#›</a:t>
            </a:fld>
            <a:endParaRPr lang="en-US"/>
          </a:p>
        </p:txBody>
      </p:sp>
      <p:sp>
        <p:nvSpPr>
          <p:cNvPr id="12" name="Text Placeholder 2"/>
          <p:cNvSpPr>
            <a:spLocks noGrp="1"/>
          </p:cNvSpPr>
          <p:nvPr>
            <p:ph type="body" sz="quarter" idx="13" hasCustomPrompt="1"/>
          </p:nvPr>
        </p:nvSpPr>
        <p:spPr>
          <a:xfrm>
            <a:off x="151003" y="369888"/>
            <a:ext cx="11744136" cy="1030287"/>
          </a:xfrm>
        </p:spPr>
        <p:txBody>
          <a:bodyPr>
            <a:normAutofit/>
          </a:bodyPr>
          <a:lstStyle>
            <a:lvl1pPr marL="0" indent="0">
              <a:buNone/>
              <a:defRPr sz="3200" b="1">
                <a:latin typeface="+mj-lt"/>
              </a:defRPr>
            </a:lvl1pPr>
          </a:lstStyle>
          <a:p>
            <a:pPr lvl="0"/>
            <a:r>
              <a:rPr lang="en-US"/>
              <a:t>Place heading here</a:t>
            </a:r>
            <a:endParaRPr lang="en-GB"/>
          </a:p>
        </p:txBody>
      </p:sp>
      <p:sp>
        <p:nvSpPr>
          <p:cNvPr id="13" name="Text Placeholder 5"/>
          <p:cNvSpPr>
            <a:spLocks noGrp="1"/>
          </p:cNvSpPr>
          <p:nvPr>
            <p:ph type="body" sz="quarter" idx="14" hasCustomPrompt="1"/>
          </p:nvPr>
        </p:nvSpPr>
        <p:spPr>
          <a:xfrm>
            <a:off x="150814"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Tree>
    <p:extLst>
      <p:ext uri="{BB962C8B-B14F-4D97-AF65-F5344CB8AC3E}">
        <p14:creationId xmlns:p14="http://schemas.microsoft.com/office/powerpoint/2010/main" val="30711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lthier Togeth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ED1725-7AD8-1F44-A025-368F4CF44962}"/>
              </a:ext>
            </a:extLst>
          </p:cNvPr>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6698973" y="4195112"/>
            <a:ext cx="5493027" cy="1651389"/>
          </a:xfrm>
          <a:prstGeom prst="rect">
            <a:avLst/>
          </a:prstGeom>
        </p:spPr>
      </p:pic>
      <p:pic>
        <p:nvPicPr>
          <p:cNvPr id="9" name="Picture 8">
            <a:extLst>
              <a:ext uri="{FF2B5EF4-FFF2-40B4-BE49-F238E27FC236}">
                <a16:creationId xmlns:a16="http://schemas.microsoft.com/office/drawing/2014/main" id="{175D9726-547E-554A-BDCB-BA07C73502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844209"/>
            <a:ext cx="12190749" cy="1013790"/>
          </a:xfrm>
          <a:prstGeom prst="rect">
            <a:avLst/>
          </a:prstGeom>
          <a:solidFill>
            <a:schemeClr val="tx1"/>
          </a:solidFill>
        </p:spPr>
      </p:pic>
      <p:pic>
        <p:nvPicPr>
          <p:cNvPr id="10" name="Picture 9">
            <a:extLst>
              <a:ext uri="{FF2B5EF4-FFF2-40B4-BE49-F238E27FC236}">
                <a16:creationId xmlns:a16="http://schemas.microsoft.com/office/drawing/2014/main" id="{3ADCEE22-9003-7B46-A2B7-CEF3AA9346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6028852"/>
            <a:ext cx="1501540" cy="678114"/>
          </a:xfrm>
          <a:prstGeom prst="rect">
            <a:avLst/>
          </a:prstGeom>
        </p:spPr>
      </p:pic>
      <p:sp>
        <p:nvSpPr>
          <p:cNvPr id="6" name="Slide Number Placeholder 10">
            <a:extLst>
              <a:ext uri="{FF2B5EF4-FFF2-40B4-BE49-F238E27FC236}">
                <a16:creationId xmlns:a16="http://schemas.microsoft.com/office/drawing/2014/main" id="{37FF10DE-2139-834D-B0F4-37E6EE956D66}"/>
              </a:ext>
            </a:extLst>
          </p:cNvPr>
          <p:cNvSpPr>
            <a:spLocks noGrp="1"/>
          </p:cNvSpPr>
          <p:nvPr>
            <p:ph type="sldNum" sz="quarter" idx="12"/>
          </p:nvPr>
        </p:nvSpPr>
        <p:spPr>
          <a:xfrm>
            <a:off x="9287987" y="6466405"/>
            <a:ext cx="2743200" cy="365125"/>
          </a:xfrm>
        </p:spPr>
        <p:txBody>
          <a:bodyPr/>
          <a:lstStyle>
            <a:lvl1pPr>
              <a:defRPr>
                <a:solidFill>
                  <a:schemeClr val="bg1"/>
                </a:solidFill>
              </a:defRPr>
            </a:lvl1pPr>
          </a:lstStyle>
          <a:p>
            <a:fld id="{F6E39E37-6BC0-A248-806A-337B0CEF6126}" type="slidenum">
              <a:rPr lang="en-US" smtClean="0"/>
              <a:pPr/>
              <a:t>‹#›</a:t>
            </a:fld>
            <a:endParaRPr lang="en-US"/>
          </a:p>
        </p:txBody>
      </p:sp>
      <p:sp>
        <p:nvSpPr>
          <p:cNvPr id="7" name="Text Placeholder 2"/>
          <p:cNvSpPr>
            <a:spLocks noGrp="1"/>
          </p:cNvSpPr>
          <p:nvPr>
            <p:ph type="body" sz="quarter" idx="13" hasCustomPrompt="1"/>
          </p:nvPr>
        </p:nvSpPr>
        <p:spPr>
          <a:xfrm>
            <a:off x="151003" y="369888"/>
            <a:ext cx="11744136" cy="1030287"/>
          </a:xfrm>
        </p:spPr>
        <p:txBody>
          <a:bodyPr>
            <a:normAutofit/>
          </a:bodyPr>
          <a:lstStyle>
            <a:lvl1pPr marL="0" indent="0">
              <a:buNone/>
              <a:defRPr sz="3200" b="1">
                <a:latin typeface="+mj-lt"/>
              </a:defRPr>
            </a:lvl1pPr>
          </a:lstStyle>
          <a:p>
            <a:pPr lvl="0"/>
            <a:r>
              <a:rPr lang="en-US"/>
              <a:t>Place heading here</a:t>
            </a:r>
            <a:endParaRPr lang="en-GB"/>
          </a:p>
        </p:txBody>
      </p:sp>
      <p:sp>
        <p:nvSpPr>
          <p:cNvPr id="8" name="Text Placeholder 5"/>
          <p:cNvSpPr>
            <a:spLocks noGrp="1"/>
          </p:cNvSpPr>
          <p:nvPr>
            <p:ph type="body" sz="quarter" idx="14" hasCustomPrompt="1"/>
          </p:nvPr>
        </p:nvSpPr>
        <p:spPr>
          <a:xfrm>
            <a:off x="150814"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Tree>
    <p:extLst>
      <p:ext uri="{BB962C8B-B14F-4D97-AF65-F5344CB8AC3E}">
        <p14:creationId xmlns:p14="http://schemas.microsoft.com/office/powerpoint/2010/main" val="3322841040"/>
      </p:ext>
    </p:extLst>
  </p:cSld>
  <p:clrMapOvr>
    <a:masterClrMapping/>
  </p:clrMapOvr>
  <p:extLst>
    <p:ext uri="{DCECCB84-F9BA-43D5-87BE-67443E8EF086}">
      <p15:sldGuideLst xmlns:p15="http://schemas.microsoft.com/office/powerpoint/2012/main">
        <p15:guide id="1" orient="horz" pos="3997">
          <p15:clr>
            <a:srgbClr val="FBAE40"/>
          </p15:clr>
        </p15:guide>
        <p15:guide id="2" pos="38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lthier Together layout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5D9726-547E-554A-BDCB-BA07C73502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44209"/>
            <a:ext cx="12190749" cy="1013790"/>
          </a:xfrm>
          <a:prstGeom prst="rect">
            <a:avLst/>
          </a:prstGeom>
          <a:solidFill>
            <a:schemeClr val="tx1"/>
          </a:solidFill>
        </p:spPr>
      </p:pic>
      <p:pic>
        <p:nvPicPr>
          <p:cNvPr id="10" name="Picture 9">
            <a:extLst>
              <a:ext uri="{FF2B5EF4-FFF2-40B4-BE49-F238E27FC236}">
                <a16:creationId xmlns:a16="http://schemas.microsoft.com/office/drawing/2014/main" id="{3ADCEE22-9003-7B46-A2B7-CEF3AA9346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28852"/>
            <a:ext cx="1501540" cy="678114"/>
          </a:xfrm>
          <a:prstGeom prst="rect">
            <a:avLst/>
          </a:prstGeom>
        </p:spPr>
      </p:pic>
      <p:pic>
        <p:nvPicPr>
          <p:cNvPr id="3" name="Picture 2">
            <a:extLst>
              <a:ext uri="{FF2B5EF4-FFF2-40B4-BE49-F238E27FC236}">
                <a16:creationId xmlns:a16="http://schemas.microsoft.com/office/drawing/2014/main" id="{E0BDC6FE-47B5-5844-B424-718C7DF842E0}"/>
              </a:ext>
            </a:extLst>
          </p:cNvPr>
          <p:cNvPicPr>
            <a:picLocks noChangeAspect="1"/>
          </p:cNvPicPr>
          <p:nvPr userDrawn="1"/>
        </p:nvPicPr>
        <p:blipFill>
          <a:blip r:embed="rId4" cstate="screen">
            <a:alphaModFix amt="18000"/>
            <a:extLst>
              <a:ext uri="{28A0092B-C50C-407E-A947-70E740481C1C}">
                <a14:useLocalDpi xmlns:a14="http://schemas.microsoft.com/office/drawing/2010/main"/>
              </a:ext>
            </a:extLst>
          </a:blip>
          <a:stretch>
            <a:fillRect/>
          </a:stretch>
        </p:blipFill>
        <p:spPr>
          <a:xfrm>
            <a:off x="5825825" y="994828"/>
            <a:ext cx="6364923" cy="4687937"/>
          </a:xfrm>
          <a:prstGeom prst="rect">
            <a:avLst/>
          </a:prstGeom>
        </p:spPr>
      </p:pic>
      <p:sp>
        <p:nvSpPr>
          <p:cNvPr id="6" name="Slide Number Placeholder 10">
            <a:extLst>
              <a:ext uri="{FF2B5EF4-FFF2-40B4-BE49-F238E27FC236}">
                <a16:creationId xmlns:a16="http://schemas.microsoft.com/office/drawing/2014/main" id="{EB1BB548-AB8B-7A44-95DA-5EC3AB782685}"/>
              </a:ext>
            </a:extLst>
          </p:cNvPr>
          <p:cNvSpPr>
            <a:spLocks noGrp="1"/>
          </p:cNvSpPr>
          <p:nvPr>
            <p:ph type="sldNum" sz="quarter" idx="12"/>
          </p:nvPr>
        </p:nvSpPr>
        <p:spPr>
          <a:xfrm>
            <a:off x="9287987" y="6466405"/>
            <a:ext cx="2743200" cy="365125"/>
          </a:xfrm>
        </p:spPr>
        <p:txBody>
          <a:bodyPr/>
          <a:lstStyle>
            <a:lvl1pPr>
              <a:defRPr>
                <a:solidFill>
                  <a:schemeClr val="bg1"/>
                </a:solidFill>
              </a:defRPr>
            </a:lvl1pPr>
          </a:lstStyle>
          <a:p>
            <a:fld id="{F6E39E37-6BC0-A248-806A-337B0CEF6126}" type="slidenum">
              <a:rPr lang="en-US" smtClean="0"/>
              <a:pPr/>
              <a:t>‹#›</a:t>
            </a:fld>
            <a:endParaRPr lang="en-US"/>
          </a:p>
        </p:txBody>
      </p:sp>
      <p:sp>
        <p:nvSpPr>
          <p:cNvPr id="7" name="Text Placeholder 2"/>
          <p:cNvSpPr>
            <a:spLocks noGrp="1"/>
          </p:cNvSpPr>
          <p:nvPr>
            <p:ph type="body" sz="quarter" idx="13" hasCustomPrompt="1"/>
          </p:nvPr>
        </p:nvSpPr>
        <p:spPr>
          <a:xfrm>
            <a:off x="151003" y="369888"/>
            <a:ext cx="11744136" cy="1030287"/>
          </a:xfrm>
        </p:spPr>
        <p:txBody>
          <a:bodyPr>
            <a:normAutofit/>
          </a:bodyPr>
          <a:lstStyle>
            <a:lvl1pPr marL="0" indent="0">
              <a:buNone/>
              <a:defRPr sz="3200" b="1">
                <a:latin typeface="+mj-lt"/>
              </a:defRPr>
            </a:lvl1pPr>
          </a:lstStyle>
          <a:p>
            <a:pPr lvl="0"/>
            <a:r>
              <a:rPr lang="en-US"/>
              <a:t>Place heading here</a:t>
            </a:r>
            <a:endParaRPr lang="en-GB"/>
          </a:p>
        </p:txBody>
      </p:sp>
      <p:sp>
        <p:nvSpPr>
          <p:cNvPr id="8" name="Text Placeholder 5"/>
          <p:cNvSpPr>
            <a:spLocks noGrp="1"/>
          </p:cNvSpPr>
          <p:nvPr>
            <p:ph type="body" sz="quarter" idx="14" hasCustomPrompt="1"/>
          </p:nvPr>
        </p:nvSpPr>
        <p:spPr>
          <a:xfrm>
            <a:off x="150814"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Tree>
    <p:extLst>
      <p:ext uri="{BB962C8B-B14F-4D97-AF65-F5344CB8AC3E}">
        <p14:creationId xmlns:p14="http://schemas.microsoft.com/office/powerpoint/2010/main" val="3805564835"/>
      </p:ext>
    </p:extLst>
  </p:cSld>
  <p:clrMapOvr>
    <a:masterClrMapping/>
  </p:clrMapOvr>
  <p:extLst>
    <p:ext uri="{DCECCB84-F9BA-43D5-87BE-67443E8EF086}">
      <p15:sldGuideLst xmlns:p15="http://schemas.microsoft.com/office/powerpoint/2012/main">
        <p15:guide id="1" orient="horz" pos="3997">
          <p15:clr>
            <a:srgbClr val="FBAE40"/>
          </p15:clr>
        </p15:guide>
        <p15:guide id="2" pos="38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lthier Together layout 5">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51003" y="369888"/>
            <a:ext cx="11744136" cy="1030287"/>
          </a:xfrm>
        </p:spPr>
        <p:txBody>
          <a:bodyPr>
            <a:normAutofit/>
          </a:bodyPr>
          <a:lstStyle>
            <a:lvl1pPr marL="0" indent="0">
              <a:buNone/>
              <a:defRPr sz="3200" b="1">
                <a:latin typeface="+mj-lt"/>
              </a:defRPr>
            </a:lvl1pPr>
          </a:lstStyle>
          <a:p>
            <a:pPr lvl="0"/>
            <a:r>
              <a:rPr lang="en-US"/>
              <a:t>Place heading here</a:t>
            </a:r>
            <a:endParaRPr lang="en-GB"/>
          </a:p>
        </p:txBody>
      </p:sp>
      <p:sp>
        <p:nvSpPr>
          <p:cNvPr id="3" name="Text Placeholder 5"/>
          <p:cNvSpPr>
            <a:spLocks noGrp="1"/>
          </p:cNvSpPr>
          <p:nvPr>
            <p:ph type="body" sz="quarter" idx="14" hasCustomPrompt="1"/>
          </p:nvPr>
        </p:nvSpPr>
        <p:spPr>
          <a:xfrm>
            <a:off x="150814" y="1527175"/>
            <a:ext cx="11744325" cy="4949126"/>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
        <p:nvSpPr>
          <p:cNvPr id="4" name="Slide Number Placeholder 10">
            <a:extLst>
              <a:ext uri="{FF2B5EF4-FFF2-40B4-BE49-F238E27FC236}">
                <a16:creationId xmlns:a16="http://schemas.microsoft.com/office/drawing/2014/main" id="{B9D41038-FD57-4FE0-9F06-032116FF4B7F}"/>
              </a:ext>
            </a:extLst>
          </p:cNvPr>
          <p:cNvSpPr>
            <a:spLocks noGrp="1"/>
          </p:cNvSpPr>
          <p:nvPr>
            <p:ph type="sldNum" sz="quarter" idx="12"/>
          </p:nvPr>
        </p:nvSpPr>
        <p:spPr>
          <a:xfrm>
            <a:off x="9287987" y="6466405"/>
            <a:ext cx="2743200" cy="365125"/>
          </a:xfrm>
        </p:spPr>
        <p:txBody>
          <a:bodyPr/>
          <a:lstStyle>
            <a:lvl1pPr>
              <a:defRPr>
                <a:solidFill>
                  <a:schemeClr val="tx1"/>
                </a:solidFill>
              </a:defRPr>
            </a:lvl1pPr>
          </a:lstStyle>
          <a:p>
            <a:fld id="{F6E39E37-6BC0-A248-806A-337B0CEF6126}" type="slidenum">
              <a:rPr lang="en-US" smtClean="0"/>
              <a:pPr/>
              <a:t>‹#›</a:t>
            </a:fld>
            <a:endParaRPr lang="en-US"/>
          </a:p>
        </p:txBody>
      </p:sp>
    </p:spTree>
    <p:extLst>
      <p:ext uri="{BB962C8B-B14F-4D97-AF65-F5344CB8AC3E}">
        <p14:creationId xmlns:p14="http://schemas.microsoft.com/office/powerpoint/2010/main" val="158736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ier Together layou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E8CB77-6AB0-2F48-AD9C-CBBAF886C87B}"/>
              </a:ext>
            </a:extLst>
          </p:cNvPr>
          <p:cNvPicPr>
            <a:picLocks noChangeAspect="1"/>
          </p:cNvPicPr>
          <p:nvPr userDrawn="1"/>
        </p:nvPicPr>
        <p:blipFill>
          <a:blip r:embed="rId2"/>
          <a:stretch>
            <a:fillRect/>
          </a:stretch>
        </p:blipFill>
        <p:spPr>
          <a:xfrm>
            <a:off x="0" y="1"/>
            <a:ext cx="7112000" cy="6858001"/>
          </a:xfrm>
          <a:prstGeom prst="rect">
            <a:avLst/>
          </a:prstGeom>
        </p:spPr>
      </p:pic>
      <p:sp>
        <p:nvSpPr>
          <p:cNvPr id="9" name="Picture Placeholder 2">
            <a:extLst>
              <a:ext uri="{FF2B5EF4-FFF2-40B4-BE49-F238E27FC236}">
                <a16:creationId xmlns:a16="http://schemas.microsoft.com/office/drawing/2014/main" id="{6B5C8527-46D6-964B-A751-A34FA1464095}"/>
              </a:ext>
            </a:extLst>
          </p:cNvPr>
          <p:cNvSpPr>
            <a:spLocks noGrp="1"/>
          </p:cNvSpPr>
          <p:nvPr>
            <p:ph type="pic" sz="quarter" idx="16"/>
          </p:nvPr>
        </p:nvSpPr>
        <p:spPr>
          <a:xfrm>
            <a:off x="7931427" y="1845121"/>
            <a:ext cx="3325319" cy="3167761"/>
          </a:xfrm>
        </p:spPr>
        <p:txBody>
          <a:bodyPr>
            <a:normAutofit/>
          </a:bodyPr>
          <a:lstStyle>
            <a:lvl1pPr>
              <a:defRPr sz="600"/>
            </a:lvl1pPr>
          </a:lstStyle>
          <a:p>
            <a:r>
              <a:rPr lang="en-US"/>
              <a:t>Click icon to add picture</a:t>
            </a:r>
          </a:p>
        </p:txBody>
      </p:sp>
      <p:pic>
        <p:nvPicPr>
          <p:cNvPr id="10" name="Picture 9">
            <a:extLst>
              <a:ext uri="{FF2B5EF4-FFF2-40B4-BE49-F238E27FC236}">
                <a16:creationId xmlns:a16="http://schemas.microsoft.com/office/drawing/2014/main" id="{4B0B0D21-4A22-6647-8A47-CE84A2809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28852"/>
            <a:ext cx="1501540" cy="678114"/>
          </a:xfrm>
          <a:prstGeom prst="rect">
            <a:avLst/>
          </a:prstGeom>
        </p:spPr>
      </p:pic>
      <p:sp>
        <p:nvSpPr>
          <p:cNvPr id="7" name="Slide Number Placeholder 10">
            <a:extLst>
              <a:ext uri="{FF2B5EF4-FFF2-40B4-BE49-F238E27FC236}">
                <a16:creationId xmlns:a16="http://schemas.microsoft.com/office/drawing/2014/main" id="{E7725A31-6413-2940-8982-87E3F0E030A4}"/>
              </a:ext>
            </a:extLst>
          </p:cNvPr>
          <p:cNvSpPr>
            <a:spLocks noGrp="1"/>
          </p:cNvSpPr>
          <p:nvPr>
            <p:ph type="sldNum" sz="quarter" idx="12"/>
          </p:nvPr>
        </p:nvSpPr>
        <p:spPr>
          <a:xfrm>
            <a:off x="9287987" y="6466405"/>
            <a:ext cx="2743200" cy="365125"/>
          </a:xfrm>
        </p:spPr>
        <p:txBody>
          <a:bodyPr/>
          <a:lstStyle>
            <a:lvl1pPr>
              <a:defRPr>
                <a:solidFill>
                  <a:schemeClr val="tx1"/>
                </a:solidFill>
              </a:defRPr>
            </a:lvl1pPr>
          </a:lstStyle>
          <a:p>
            <a:fld id="{F6E39E37-6BC0-A248-806A-337B0CEF6126}" type="slidenum">
              <a:rPr lang="en-US" smtClean="0"/>
              <a:pPr/>
              <a:t>‹#›</a:t>
            </a:fld>
            <a:endParaRPr lang="en-US"/>
          </a:p>
        </p:txBody>
      </p:sp>
      <p:sp>
        <p:nvSpPr>
          <p:cNvPr id="11" name="Text Placeholder 2"/>
          <p:cNvSpPr>
            <a:spLocks noGrp="1"/>
          </p:cNvSpPr>
          <p:nvPr>
            <p:ph type="body" sz="quarter" idx="17" hasCustomPrompt="1"/>
          </p:nvPr>
        </p:nvSpPr>
        <p:spPr>
          <a:xfrm>
            <a:off x="545283" y="237745"/>
            <a:ext cx="5897851" cy="733028"/>
          </a:xfrm>
        </p:spPr>
        <p:txBody>
          <a:bodyPr>
            <a:noAutofit/>
          </a:bodyPr>
          <a:lstStyle>
            <a:lvl1pPr marL="0" indent="0">
              <a:buNone/>
              <a:defRPr sz="3200" b="1">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GB"/>
              <a:t>Heading</a:t>
            </a:r>
          </a:p>
        </p:txBody>
      </p:sp>
      <p:sp>
        <p:nvSpPr>
          <p:cNvPr id="12" name="Text Placeholder 4"/>
          <p:cNvSpPr>
            <a:spLocks noGrp="1"/>
          </p:cNvSpPr>
          <p:nvPr>
            <p:ph type="body" sz="quarter" idx="18" hasCustomPrompt="1"/>
          </p:nvPr>
        </p:nvSpPr>
        <p:spPr>
          <a:xfrm>
            <a:off x="545283" y="1090615"/>
            <a:ext cx="5898473" cy="511175"/>
          </a:xfrm>
        </p:spPr>
        <p:txBody>
          <a:bodyPr>
            <a:normAutofit/>
          </a:bodyPr>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Subheading</a:t>
            </a:r>
          </a:p>
        </p:txBody>
      </p:sp>
      <p:sp>
        <p:nvSpPr>
          <p:cNvPr id="13" name="Text Placeholder 13"/>
          <p:cNvSpPr>
            <a:spLocks noGrp="1"/>
          </p:cNvSpPr>
          <p:nvPr>
            <p:ph type="body" sz="quarter" idx="19" hasCustomPrompt="1"/>
          </p:nvPr>
        </p:nvSpPr>
        <p:spPr>
          <a:xfrm>
            <a:off x="545283" y="2055368"/>
            <a:ext cx="5897851" cy="2957512"/>
          </a:xfrm>
        </p:spPr>
        <p:txBody>
          <a:bodyPr/>
          <a:lstStyle>
            <a:lvl1pPr marL="0" indent="0">
              <a:lnSpc>
                <a:spcPct val="100000"/>
              </a:lnSpc>
              <a:spcBef>
                <a:spcPts val="600"/>
              </a:spcBef>
              <a:buNone/>
              <a:defRPr sz="1800" baseline="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a:t>Add your slide text here – minimum font size 18</a:t>
            </a:r>
            <a:endParaRPr lang="en-GB"/>
          </a:p>
        </p:txBody>
      </p:sp>
    </p:spTree>
    <p:extLst>
      <p:ext uri="{BB962C8B-B14F-4D97-AF65-F5344CB8AC3E}">
        <p14:creationId xmlns:p14="http://schemas.microsoft.com/office/powerpoint/2010/main" val="178975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lthier Together back cover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23937-9369-3F47-A573-BD3FB2BB7E57}"/>
              </a:ext>
            </a:extLst>
          </p:cNvPr>
          <p:cNvPicPr>
            <a:picLocks noChangeAspect="1"/>
          </p:cNvPicPr>
          <p:nvPr userDrawn="1"/>
        </p:nvPicPr>
        <p:blipFill>
          <a:blip r:embed="rId2"/>
          <a:stretch>
            <a:fillRect/>
          </a:stretch>
        </p:blipFill>
        <p:spPr>
          <a:xfrm>
            <a:off x="0" y="4039565"/>
            <a:ext cx="12192000" cy="2818437"/>
          </a:xfrm>
          <a:prstGeom prst="rect">
            <a:avLst/>
          </a:prstGeom>
        </p:spPr>
      </p:pic>
      <p:sp>
        <p:nvSpPr>
          <p:cNvPr id="4" name="TextBox 3">
            <a:extLst>
              <a:ext uri="{FF2B5EF4-FFF2-40B4-BE49-F238E27FC236}">
                <a16:creationId xmlns:a16="http://schemas.microsoft.com/office/drawing/2014/main" id="{556368A3-02AF-A047-9EF1-FB813223E484}"/>
              </a:ext>
            </a:extLst>
          </p:cNvPr>
          <p:cNvSpPr txBox="1">
            <a:spLocks noChangeArrowheads="1"/>
          </p:cNvSpPr>
          <p:nvPr userDrawn="1"/>
        </p:nvSpPr>
        <p:spPr bwMode="auto">
          <a:xfrm>
            <a:off x="1483778" y="6095871"/>
            <a:ext cx="174413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1100">
                <a:solidFill>
                  <a:schemeClr val="bg1"/>
                </a:solidFill>
                <a:latin typeface="Arial" charset="0"/>
              </a:rPr>
              <a:t>@HTBNSSG</a:t>
            </a:r>
          </a:p>
        </p:txBody>
      </p:sp>
      <p:pic>
        <p:nvPicPr>
          <p:cNvPr id="5" name="Picture 1">
            <a:hlinkClick r:id="rId3"/>
            <a:extLst>
              <a:ext uri="{FF2B5EF4-FFF2-40B4-BE49-F238E27FC236}">
                <a16:creationId xmlns:a16="http://schemas.microsoft.com/office/drawing/2014/main" id="{B8E1F3A9-05DA-FA45-B188-6A08B154E8B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36644" y="6095870"/>
            <a:ext cx="34713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C48C210-616A-CC48-9D2C-64ACAD909B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815205"/>
            <a:ext cx="12192000" cy="2393028"/>
          </a:xfrm>
          <a:prstGeom prst="rect">
            <a:avLst/>
          </a:prstGeom>
        </p:spPr>
      </p:pic>
      <p:pic>
        <p:nvPicPr>
          <p:cNvPr id="10" name="Picture 9">
            <a:extLst>
              <a:ext uri="{FF2B5EF4-FFF2-40B4-BE49-F238E27FC236}">
                <a16:creationId xmlns:a16="http://schemas.microsoft.com/office/drawing/2014/main" id="{78BC7019-C9A6-ED40-B0CB-04EC7FAF6B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99442"/>
            <a:ext cx="3507129" cy="882960"/>
          </a:xfrm>
          <a:prstGeom prst="rect">
            <a:avLst/>
          </a:prstGeom>
        </p:spPr>
      </p:pic>
      <p:sp>
        <p:nvSpPr>
          <p:cNvPr id="2" name="Title 1"/>
          <p:cNvSpPr>
            <a:spLocks noGrp="1"/>
          </p:cNvSpPr>
          <p:nvPr>
            <p:ph type="title" hasCustomPrompt="1"/>
          </p:nvPr>
        </p:nvSpPr>
        <p:spPr>
          <a:xfrm>
            <a:off x="1056685" y="4362591"/>
            <a:ext cx="10515600" cy="1325563"/>
          </a:xfrm>
        </p:spPr>
        <p:txBody>
          <a:bodyPr>
            <a:normAutofit/>
          </a:bodyPr>
          <a:lstStyle>
            <a:lvl1pPr algn="ctr">
              <a:defRPr sz="3200" baseline="0">
                <a:solidFill>
                  <a:schemeClr val="bg1"/>
                </a:solidFill>
              </a:defRPr>
            </a:lvl1pPr>
          </a:lstStyle>
          <a:p>
            <a:r>
              <a:rPr lang="en-US"/>
              <a:t>Insert contact details / thank you </a:t>
            </a:r>
            <a:r>
              <a:rPr lang="en-US" err="1"/>
              <a:t>etc</a:t>
            </a:r>
            <a:endParaRPr lang="en-GB"/>
          </a:p>
        </p:txBody>
      </p:sp>
    </p:spTree>
    <p:extLst>
      <p:ext uri="{BB962C8B-B14F-4D97-AF65-F5344CB8AC3E}">
        <p14:creationId xmlns:p14="http://schemas.microsoft.com/office/powerpoint/2010/main" val="212793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0DC80-0118-534A-9F33-979D4B6E405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3A9DE-565B-BF42-9637-395458DFD8CE}"/>
              </a:ext>
            </a:extLst>
          </p:cNvPr>
          <p:cNvSpPr>
            <a:spLocks noGrp="1"/>
          </p:cNvSpPr>
          <p:nvPr>
            <p:ph type="body" idx="1"/>
          </p:nvPr>
        </p:nvSpPr>
        <p:spPr>
          <a:xfrm>
            <a:off x="838200" y="1825625"/>
            <a:ext cx="10515600" cy="4351339"/>
          </a:xfrm>
          <a:prstGeom prst="rect">
            <a:avLst/>
          </a:prstGeom>
        </p:spPr>
        <p:txBody>
          <a:bodyPr vert="horz" lIns="216000" tIns="45720" rIns="21600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74951-787E-714B-9F7E-606C00E586AC}"/>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616F6FE-1E4E-124C-81D5-C6F87461EC8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F1A15E-3E7E-414E-877D-C72C1AF20D3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E39E37-6BC0-A248-806A-337B0CEF6126}" type="slidenum">
              <a:rPr lang="en-US" smtClean="0"/>
              <a:t>‹#›</a:t>
            </a:fld>
            <a:endParaRPr lang="en-US"/>
          </a:p>
        </p:txBody>
      </p:sp>
    </p:spTree>
    <p:extLst>
      <p:ext uri="{BB962C8B-B14F-4D97-AF65-F5344CB8AC3E}">
        <p14:creationId xmlns:p14="http://schemas.microsoft.com/office/powerpoint/2010/main" val="3271171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952" y="1853515"/>
            <a:ext cx="11598405" cy="2386889"/>
          </a:xfrm>
        </p:spPr>
        <p:txBody>
          <a:bodyPr vert="horz" lIns="216000" tIns="45720" rIns="216000" bIns="45720" rtlCol="0" anchor="t">
            <a:noAutofit/>
          </a:bodyPr>
          <a:lstStyle/>
          <a:p>
            <a:pPr>
              <a:lnSpc>
                <a:spcPct val="100000"/>
              </a:lnSpc>
              <a:spcBef>
                <a:spcPts val="0"/>
              </a:spcBef>
            </a:pPr>
            <a:r>
              <a:rPr lang="en-GB" sz="3200"/>
              <a:t>Bristol, North Somerset &amp; South Gloucestershire Integrated Care System Partnership Day</a:t>
            </a:r>
            <a:r>
              <a:rPr lang="en-GB" sz="3200">
                <a:cs typeface="Arial"/>
              </a:rPr>
              <a:t> October 2022 </a:t>
            </a:r>
            <a:endParaRPr lang="en-GB" sz="3200"/>
          </a:p>
          <a:p>
            <a:pPr>
              <a:lnSpc>
                <a:spcPct val="100000"/>
              </a:lnSpc>
              <a:spcBef>
                <a:spcPts val="0"/>
              </a:spcBef>
            </a:pPr>
            <a:endParaRPr lang="en-GB" sz="3200">
              <a:cs typeface="Arial"/>
            </a:endParaRPr>
          </a:p>
          <a:p>
            <a:pPr>
              <a:lnSpc>
                <a:spcPct val="100000"/>
              </a:lnSpc>
              <a:spcBef>
                <a:spcPts val="0"/>
              </a:spcBef>
            </a:pPr>
            <a:r>
              <a:rPr lang="en-GB" sz="2800" b="0">
                <a:cs typeface="Arial"/>
              </a:rPr>
              <a:t>Sharing our thinking </a:t>
            </a:r>
          </a:p>
          <a:p>
            <a:pPr>
              <a:lnSpc>
                <a:spcPct val="100000"/>
              </a:lnSpc>
              <a:spcBef>
                <a:spcPts val="0"/>
              </a:spcBef>
            </a:pPr>
            <a:r>
              <a:rPr lang="en-GB" sz="2800" b="0">
                <a:cs typeface="Arial"/>
              </a:rPr>
              <a:t>and next steps</a:t>
            </a:r>
          </a:p>
        </p:txBody>
      </p:sp>
    </p:spTree>
    <p:extLst>
      <p:ext uri="{BB962C8B-B14F-4D97-AF65-F5344CB8AC3E}">
        <p14:creationId xmlns:p14="http://schemas.microsoft.com/office/powerpoint/2010/main" val="120955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264BC-D993-3DAF-6329-98D2B6F23188}"/>
              </a:ext>
            </a:extLst>
          </p:cNvPr>
          <p:cNvSpPr>
            <a:spLocks noGrp="1"/>
          </p:cNvSpPr>
          <p:nvPr>
            <p:ph type="sldNum" sz="quarter" idx="12"/>
          </p:nvPr>
        </p:nvSpPr>
        <p:spPr/>
        <p:txBody>
          <a:bodyPr/>
          <a:lstStyle/>
          <a:p>
            <a:fld id="{F6E39E37-6BC0-A248-806A-337B0CEF6126}" type="slidenum">
              <a:rPr lang="en-US" smtClean="0"/>
              <a:pPr/>
              <a:t>10</a:t>
            </a:fld>
            <a:endParaRPr lang="en-US"/>
          </a:p>
        </p:txBody>
      </p:sp>
      <p:sp>
        <p:nvSpPr>
          <p:cNvPr id="3" name="Text Placeholder 2">
            <a:extLst>
              <a:ext uri="{FF2B5EF4-FFF2-40B4-BE49-F238E27FC236}">
                <a16:creationId xmlns:a16="http://schemas.microsoft.com/office/drawing/2014/main" id="{C7DFA7E6-838E-70F1-3D4D-FA8AFC0B4FD9}"/>
              </a:ext>
            </a:extLst>
          </p:cNvPr>
          <p:cNvSpPr>
            <a:spLocks noGrp="1"/>
          </p:cNvSpPr>
          <p:nvPr>
            <p:ph type="body" sz="quarter" idx="13"/>
          </p:nvPr>
        </p:nvSpPr>
        <p:spPr/>
        <p:txBody>
          <a:bodyPr/>
          <a:lstStyle/>
          <a:p>
            <a:r>
              <a:rPr lang="en-GB"/>
              <a:t>Strategic Needs Assessment: Key Findings</a:t>
            </a:r>
          </a:p>
        </p:txBody>
      </p:sp>
      <p:sp>
        <p:nvSpPr>
          <p:cNvPr id="4" name="Text Placeholder 3">
            <a:extLst>
              <a:ext uri="{FF2B5EF4-FFF2-40B4-BE49-F238E27FC236}">
                <a16:creationId xmlns:a16="http://schemas.microsoft.com/office/drawing/2014/main" id="{A004EA9C-F8A7-A478-CF1F-42139B98EF59}"/>
              </a:ext>
            </a:extLst>
          </p:cNvPr>
          <p:cNvSpPr>
            <a:spLocks noGrp="1"/>
          </p:cNvSpPr>
          <p:nvPr>
            <p:ph type="body" sz="quarter" idx="14"/>
          </p:nvPr>
        </p:nvSpPr>
        <p:spPr>
          <a:xfrm>
            <a:off x="3214529" y="2464201"/>
            <a:ext cx="8826705" cy="1243401"/>
          </a:xfrm>
        </p:spPr>
        <p:txBody>
          <a:bodyPr>
            <a:noAutofit/>
          </a:bodyPr>
          <a:lstStyle/>
          <a:p>
            <a:pPr marL="271463" marR="0" lvl="0" indent="-271463" algn="l" defTabSz="685800" rtl="0" eaLnBrk="1" fontAlgn="auto" latinLnBrk="0" hangingPunct="1">
              <a:lnSpc>
                <a:spcPct val="107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Prevention at each stage of life and every step of a care pathway</a:t>
            </a:r>
          </a:p>
          <a:p>
            <a:pPr marL="271463" marR="0" lvl="0" indent="-271463" algn="l" defTabSz="685800" rtl="0" eaLnBrk="1" fontAlgn="auto" latinLnBrk="0" hangingPunct="1">
              <a:lnSpc>
                <a:spcPct val="107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Designing for the clustering of risks and ill health within individual people, families and communities</a:t>
            </a:r>
          </a:p>
          <a:p>
            <a:pPr marL="271463" marR="0" lvl="0" indent="-271463" algn="l" defTabSz="685800" rtl="0" eaLnBrk="1" fontAlgn="auto" latinLnBrk="0" hangingPunct="1">
              <a:lnSpc>
                <a:spcPct val="107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Reducing inequalities in health</a:t>
            </a:r>
            <a:endParaRPr lang="en-GB" sz="1600" b="1">
              <a:solidFill>
                <a:srgbClr val="004992"/>
              </a:solidFill>
            </a:endParaRPr>
          </a:p>
        </p:txBody>
      </p:sp>
      <p:pic>
        <p:nvPicPr>
          <p:cNvPr id="5" name="Picture 4" descr="A picture containing text, person, indoor, group&#10;&#10;Description automatically generated">
            <a:extLst>
              <a:ext uri="{FF2B5EF4-FFF2-40B4-BE49-F238E27FC236}">
                <a16:creationId xmlns:a16="http://schemas.microsoft.com/office/drawing/2014/main" id="{B9C34F4C-5126-68D5-2172-9BD53BF64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65" y="1154387"/>
            <a:ext cx="2855295" cy="214147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62124AA-9419-DFF0-1684-CED0AD0FA217}"/>
              </a:ext>
            </a:extLst>
          </p:cNvPr>
          <p:cNvSpPr txBox="1"/>
          <p:nvPr/>
        </p:nvSpPr>
        <p:spPr>
          <a:xfrm>
            <a:off x="3355114" y="1008029"/>
            <a:ext cx="8586421" cy="1390509"/>
          </a:xfrm>
          <a:prstGeom prst="rect">
            <a:avLst/>
          </a:prstGeom>
          <a:noFill/>
        </p:spPr>
        <p:txBody>
          <a:bodyPr wrap="square" lIns="91440" tIns="45720" rIns="91440" bIns="45720" anchor="t">
            <a:spAutoFit/>
          </a:bodyPr>
          <a:lstStyle/>
          <a:p>
            <a:pPr>
              <a:lnSpc>
                <a:spcPct val="107000"/>
              </a:lnSpc>
            </a:pPr>
            <a:r>
              <a:rPr lang="en-GB" sz="1600" b="1">
                <a:solidFill>
                  <a:srgbClr val="004992"/>
                </a:solidFill>
              </a:rPr>
              <a:t>Dr Charlie Kenward </a:t>
            </a:r>
            <a:r>
              <a:rPr lang="en-GB" sz="1600">
                <a:solidFill>
                  <a:srgbClr val="004992"/>
                </a:solidFill>
              </a:rPr>
              <a:t>(</a:t>
            </a:r>
            <a:r>
              <a:rPr lang="en-GB" sz="1600" b="0">
                <a:solidFill>
                  <a:srgbClr val="004992"/>
                </a:solidFill>
              </a:rPr>
              <a:t>Associate Medical Director Research and Effectiveness, BNSSG ICB) and </a:t>
            </a:r>
            <a:r>
              <a:rPr lang="en-GB" sz="1600" b="1">
                <a:solidFill>
                  <a:srgbClr val="004992"/>
                </a:solidFill>
              </a:rPr>
              <a:t>Dr Viv Harrison </a:t>
            </a:r>
            <a:r>
              <a:rPr lang="en-GB" sz="1600" b="0">
                <a:solidFill>
                  <a:srgbClr val="004992"/>
                </a:solidFill>
              </a:rPr>
              <a:t>(Consultant in Public Health, Bristol City Council) walked participants through the findings from “Our Future Health”, the strategic needs assessment which has been developed fo</a:t>
            </a:r>
            <a:r>
              <a:rPr lang="en-GB" sz="1600">
                <a:solidFill>
                  <a:srgbClr val="004992"/>
                </a:solidFill>
              </a:rPr>
              <a:t>r BNSSG</a:t>
            </a:r>
            <a:r>
              <a:rPr lang="en-GB" sz="1600" b="0">
                <a:solidFill>
                  <a:srgbClr val="004992"/>
                </a:solidFill>
              </a:rPr>
              <a:t>.  A full copy of the presentation is being shared separately.  At the heart of the presentation were three priorities:</a:t>
            </a:r>
          </a:p>
        </p:txBody>
      </p:sp>
      <p:sp>
        <p:nvSpPr>
          <p:cNvPr id="10" name="TextBox 9">
            <a:extLst>
              <a:ext uri="{FF2B5EF4-FFF2-40B4-BE49-F238E27FC236}">
                <a16:creationId xmlns:a16="http://schemas.microsoft.com/office/drawing/2014/main" id="{21A27A68-5F05-8383-E345-4ECA5BE88276}"/>
              </a:ext>
            </a:extLst>
          </p:cNvPr>
          <p:cNvSpPr txBox="1"/>
          <p:nvPr/>
        </p:nvSpPr>
        <p:spPr>
          <a:xfrm>
            <a:off x="7740400" y="3812904"/>
            <a:ext cx="2021676" cy="1341656"/>
          </a:xfrm>
          <a:custGeom>
            <a:avLst/>
            <a:gdLst>
              <a:gd name="connsiteX0" fmla="*/ 1723135 w 2021676"/>
              <a:gd name="connsiteY0" fmla="*/ 1579666 h 1341656"/>
              <a:gd name="connsiteX1" fmla="*/ 1297591 w 2021676"/>
              <a:gd name="connsiteY1" fmla="*/ 1314098 h 1341656"/>
              <a:gd name="connsiteX2" fmla="*/ 255576 w 2021676"/>
              <a:gd name="connsiteY2" fmla="*/ 1116687 h 1341656"/>
              <a:gd name="connsiteX3" fmla="*/ 557616 w 2021676"/>
              <a:gd name="connsiteY3" fmla="*/ 71207 h 1341656"/>
              <a:gd name="connsiteX4" fmla="*/ 1588611 w 2021676"/>
              <a:gd name="connsiteY4" fmla="*/ 120382 h 1341656"/>
              <a:gd name="connsiteX5" fmla="*/ 1639822 w 2021676"/>
              <a:gd name="connsiteY5" fmla="*/ 1195970 h 1341656"/>
              <a:gd name="connsiteX6" fmla="*/ 1723135 w 2021676"/>
              <a:gd name="connsiteY6" fmla="*/ 1579666 h 1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676" h="1341656" extrusionOk="0">
                <a:moveTo>
                  <a:pt x="1723135" y="1579666"/>
                </a:moveTo>
                <a:cubicBezTo>
                  <a:pt x="1535022" y="1447144"/>
                  <a:pt x="1347879" y="1397731"/>
                  <a:pt x="1297591" y="1314098"/>
                </a:cubicBezTo>
                <a:cubicBezTo>
                  <a:pt x="871512" y="1382276"/>
                  <a:pt x="537237" y="1303420"/>
                  <a:pt x="255576" y="1116687"/>
                </a:cubicBezTo>
                <a:cubicBezTo>
                  <a:pt x="-146163" y="744916"/>
                  <a:pt x="-62358" y="257198"/>
                  <a:pt x="557616" y="71207"/>
                </a:cubicBezTo>
                <a:cubicBezTo>
                  <a:pt x="884835" y="-24058"/>
                  <a:pt x="1274036" y="10956"/>
                  <a:pt x="1588611" y="120382"/>
                </a:cubicBezTo>
                <a:cubicBezTo>
                  <a:pt x="2190269" y="288237"/>
                  <a:pt x="2158594" y="1002922"/>
                  <a:pt x="1639822" y="1195970"/>
                </a:cubicBezTo>
                <a:cubicBezTo>
                  <a:pt x="1677942" y="1294577"/>
                  <a:pt x="1710599" y="1403192"/>
                  <a:pt x="1723135" y="1579666"/>
                </a:cubicBezTo>
                <a:close/>
              </a:path>
            </a:pathLst>
          </a:custGeom>
          <a:noFill/>
          <a:ln>
            <a:solidFill>
              <a:schemeClr val="tx1"/>
            </a:solidFill>
            <a:extLst>
              <a:ext uri="{C807C97D-BFC1-408E-A445-0C87EB9F89A2}">
                <ask:lineSketchStyleProps xmlns:ask="http://schemas.microsoft.com/office/drawing/2018/sketchyshapes" sd="2808093773">
                  <a:prstGeom prst="wedgeEllipseCallout">
                    <a:avLst>
                      <a:gd name="adj1" fmla="val 35233"/>
                      <a:gd name="adj2" fmla="val 67740"/>
                    </a:avLst>
                  </a:prstGeom>
                  <ask:type>
                    <ask:lineSketchCurved/>
                  </ask:type>
                </ask:lineSketchStyleProps>
              </a:ext>
            </a:extLst>
          </a:ln>
        </p:spPr>
        <p:txBody>
          <a:bodyPr wrap="square">
            <a:spAutoFit/>
          </a:bodyPr>
          <a:lstStyle/>
          <a:p>
            <a:r>
              <a:rPr lang="en-GB" sz="1400" b="1">
                <a:solidFill>
                  <a:srgbClr val="004992"/>
                </a:solidFill>
              </a:rPr>
              <a:t>“Why haven’t we taken the difficult path?”</a:t>
            </a:r>
          </a:p>
        </p:txBody>
      </p:sp>
      <p:sp>
        <p:nvSpPr>
          <p:cNvPr id="12" name="TextBox 11">
            <a:extLst>
              <a:ext uri="{FF2B5EF4-FFF2-40B4-BE49-F238E27FC236}">
                <a16:creationId xmlns:a16="http://schemas.microsoft.com/office/drawing/2014/main" id="{32AB7020-9001-969D-F07D-D243CA788F88}"/>
              </a:ext>
            </a:extLst>
          </p:cNvPr>
          <p:cNvSpPr txBox="1"/>
          <p:nvPr/>
        </p:nvSpPr>
        <p:spPr>
          <a:xfrm>
            <a:off x="9875777" y="3772909"/>
            <a:ext cx="2234464" cy="1038701"/>
          </a:xfrm>
          <a:custGeom>
            <a:avLst/>
            <a:gdLst>
              <a:gd name="connsiteX0" fmla="*/ 651726 w 2234464"/>
              <a:gd name="connsiteY0" fmla="*/ 1412384 h 1038701"/>
              <a:gd name="connsiteX1" fmla="*/ 651779 w 2234464"/>
              <a:gd name="connsiteY1" fmla="*/ 991484 h 1038701"/>
              <a:gd name="connsiteX2" fmla="*/ 496903 w 2234464"/>
              <a:gd name="connsiteY2" fmla="*/ 87410 h 1038701"/>
              <a:gd name="connsiteX3" fmla="*/ 1355024 w 2234464"/>
              <a:gd name="connsiteY3" fmla="*/ 11899 h 1038701"/>
              <a:gd name="connsiteX4" fmla="*/ 2078979 w 2234464"/>
              <a:gd name="connsiteY4" fmla="*/ 783644 h 1038701"/>
              <a:gd name="connsiteX5" fmla="*/ 1066143 w 2234464"/>
              <a:gd name="connsiteY5" fmla="*/ 1038158 h 1038701"/>
              <a:gd name="connsiteX6" fmla="*/ 651726 w 2234464"/>
              <a:gd name="connsiteY6" fmla="*/ 1412384 h 10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64" h="1038701" extrusionOk="0">
                <a:moveTo>
                  <a:pt x="651726" y="1412384"/>
                </a:moveTo>
                <a:cubicBezTo>
                  <a:pt x="656726" y="1296418"/>
                  <a:pt x="644027" y="1125487"/>
                  <a:pt x="651779" y="991484"/>
                </a:cubicBezTo>
                <a:cubicBezTo>
                  <a:pt x="-124790" y="823238"/>
                  <a:pt x="-232652" y="336610"/>
                  <a:pt x="496903" y="87410"/>
                </a:cubicBezTo>
                <a:cubicBezTo>
                  <a:pt x="766477" y="32926"/>
                  <a:pt x="1082563" y="15280"/>
                  <a:pt x="1355024" y="11899"/>
                </a:cubicBezTo>
                <a:cubicBezTo>
                  <a:pt x="2021784" y="142474"/>
                  <a:pt x="2442462" y="508717"/>
                  <a:pt x="2078979" y="783644"/>
                </a:cubicBezTo>
                <a:cubicBezTo>
                  <a:pt x="1862605" y="875141"/>
                  <a:pt x="1422954" y="1077397"/>
                  <a:pt x="1066143" y="1038158"/>
                </a:cubicBezTo>
                <a:cubicBezTo>
                  <a:pt x="919902" y="1181019"/>
                  <a:pt x="754627" y="1281786"/>
                  <a:pt x="651726" y="1412384"/>
                </a:cubicBezTo>
                <a:close/>
              </a:path>
            </a:pathLst>
          </a:custGeom>
          <a:noFill/>
          <a:ln>
            <a:solidFill>
              <a:schemeClr val="tx1"/>
            </a:solidFill>
            <a:extLst>
              <a:ext uri="{C807C97D-BFC1-408E-A445-0C87EB9F89A2}">
                <ask:lineSketchStyleProps xmlns:ask="http://schemas.microsoft.com/office/drawing/2018/sketchyshapes" sd="1123923712">
                  <a:prstGeom prst="wedgeEllipseCallout">
                    <a:avLst>
                      <a:gd name="adj1" fmla="val -20833"/>
                      <a:gd name="adj2" fmla="val 85976"/>
                    </a:avLst>
                  </a:prstGeom>
                  <ask:type>
                    <ask:lineSketchCurved/>
                  </ask:type>
                </ask:lineSketchStyleProps>
              </a:ext>
            </a:extLst>
          </a:ln>
        </p:spPr>
        <p:txBody>
          <a:bodyPr wrap="square">
            <a:spAutoFit/>
          </a:bodyPr>
          <a:lstStyle/>
          <a:p>
            <a:r>
              <a:rPr lang="en-GB" sz="1400" b="1">
                <a:solidFill>
                  <a:srgbClr val="004992"/>
                </a:solidFill>
              </a:rPr>
              <a:t>“Emphasis of the slides gave me hope”</a:t>
            </a:r>
          </a:p>
        </p:txBody>
      </p:sp>
      <p:pic>
        <p:nvPicPr>
          <p:cNvPr id="13" name="Picture 12" descr="A picture containing vector graphics&#10;&#10;Description automatically generated">
            <a:extLst>
              <a:ext uri="{FF2B5EF4-FFF2-40B4-BE49-F238E27FC236}">
                <a16:creationId xmlns:a16="http://schemas.microsoft.com/office/drawing/2014/main" id="{5B47DFB0-46C1-A2E4-E4EA-DD43B12B3F9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38081" y="5442845"/>
            <a:ext cx="1243401" cy="1243401"/>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C6B0A374-E8DF-8971-F792-67FDA5CAD8B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2449" y="5442845"/>
            <a:ext cx="1243401" cy="1243401"/>
          </a:xfrm>
          <a:prstGeom prst="rect">
            <a:avLst/>
          </a:prstGeom>
        </p:spPr>
      </p:pic>
      <p:pic>
        <p:nvPicPr>
          <p:cNvPr id="9" name="Picture 8">
            <a:extLst>
              <a:ext uri="{FF2B5EF4-FFF2-40B4-BE49-F238E27FC236}">
                <a16:creationId xmlns:a16="http://schemas.microsoft.com/office/drawing/2014/main" id="{BA6BE73B-66D1-2054-95CD-1444E4A43B74}"/>
              </a:ext>
            </a:extLst>
          </p:cNvPr>
          <p:cNvPicPr>
            <a:picLocks noChangeAspect="1"/>
          </p:cNvPicPr>
          <p:nvPr/>
        </p:nvPicPr>
        <p:blipFill>
          <a:blip r:embed="rId4"/>
          <a:stretch>
            <a:fillRect/>
          </a:stretch>
        </p:blipFill>
        <p:spPr>
          <a:xfrm>
            <a:off x="249725" y="3483425"/>
            <a:ext cx="2855295" cy="2174340"/>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8344E11-63F1-F96B-DB49-EACDE578DB2E}"/>
              </a:ext>
            </a:extLst>
          </p:cNvPr>
          <p:cNvSpPr txBox="1"/>
          <p:nvPr/>
        </p:nvSpPr>
        <p:spPr>
          <a:xfrm>
            <a:off x="3355114" y="3812904"/>
            <a:ext cx="4271585" cy="1917448"/>
          </a:xfrm>
          <a:prstGeom prst="rect">
            <a:avLst/>
          </a:prstGeom>
          <a:noFill/>
        </p:spPr>
        <p:txBody>
          <a:bodyPr wrap="square" lIns="91440" tIns="45720" rIns="91440" bIns="45720" anchor="t">
            <a:spAutoFit/>
          </a:bodyPr>
          <a:lstStyle/>
          <a:p>
            <a:pPr>
              <a:lnSpc>
                <a:spcPct val="107000"/>
              </a:lnSpc>
            </a:pPr>
            <a:r>
              <a:rPr lang="en-GB" sz="1600" b="1">
                <a:solidFill>
                  <a:srgbClr val="004992"/>
                </a:solidFill>
              </a:rPr>
              <a:t>The presentation finished with a reflection on the two paths facing our partnership. </a:t>
            </a:r>
            <a:r>
              <a:rPr lang="en-GB" sz="1600">
                <a:solidFill>
                  <a:srgbClr val="004992"/>
                </a:solidFill>
              </a:rPr>
              <a:t>The “scariest” or most uncomfortable one is the path that will act on the evidence presented and fundamentally change our system. Attendees were asked if they were brave enough to take it.</a:t>
            </a:r>
          </a:p>
        </p:txBody>
      </p:sp>
    </p:spTree>
    <p:extLst>
      <p:ext uri="{BB962C8B-B14F-4D97-AF65-F5344CB8AC3E}">
        <p14:creationId xmlns:p14="http://schemas.microsoft.com/office/powerpoint/2010/main" val="411528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82FCF5-FBAB-0476-7044-71E18136F1E5}"/>
              </a:ext>
            </a:extLst>
          </p:cNvPr>
          <p:cNvSpPr>
            <a:spLocks noGrp="1"/>
          </p:cNvSpPr>
          <p:nvPr>
            <p:ph type="sldNum" sz="quarter" idx="12"/>
          </p:nvPr>
        </p:nvSpPr>
        <p:spPr/>
        <p:txBody>
          <a:bodyPr/>
          <a:lstStyle/>
          <a:p>
            <a:fld id="{F6E39E37-6BC0-A248-806A-337B0CEF6126}" type="slidenum">
              <a:rPr lang="en-US" smtClean="0"/>
              <a:pPr/>
              <a:t>11</a:t>
            </a:fld>
            <a:endParaRPr lang="en-US"/>
          </a:p>
        </p:txBody>
      </p:sp>
      <p:sp>
        <p:nvSpPr>
          <p:cNvPr id="4" name="Text Placeholder 3">
            <a:extLst>
              <a:ext uri="{FF2B5EF4-FFF2-40B4-BE49-F238E27FC236}">
                <a16:creationId xmlns:a16="http://schemas.microsoft.com/office/drawing/2014/main" id="{F1A9E2EB-8D03-4D8F-6FF4-EAA11D73499A}"/>
              </a:ext>
            </a:extLst>
          </p:cNvPr>
          <p:cNvSpPr>
            <a:spLocks noGrp="1"/>
          </p:cNvSpPr>
          <p:nvPr>
            <p:ph type="body" sz="quarter" idx="17"/>
          </p:nvPr>
        </p:nvSpPr>
        <p:spPr/>
        <p:txBody>
          <a:bodyPr/>
          <a:lstStyle/>
          <a:p>
            <a:r>
              <a:rPr lang="en-GB"/>
              <a:t>Session 1</a:t>
            </a:r>
          </a:p>
        </p:txBody>
      </p:sp>
      <p:sp>
        <p:nvSpPr>
          <p:cNvPr id="5" name="Text Placeholder 4">
            <a:extLst>
              <a:ext uri="{FF2B5EF4-FFF2-40B4-BE49-F238E27FC236}">
                <a16:creationId xmlns:a16="http://schemas.microsoft.com/office/drawing/2014/main" id="{0C40B4FF-D797-C4FC-1284-632F0EB251AB}"/>
              </a:ext>
            </a:extLst>
          </p:cNvPr>
          <p:cNvSpPr>
            <a:spLocks noGrp="1"/>
          </p:cNvSpPr>
          <p:nvPr>
            <p:ph type="body" sz="quarter" idx="18"/>
          </p:nvPr>
        </p:nvSpPr>
        <p:spPr>
          <a:xfrm>
            <a:off x="545283" y="1090615"/>
            <a:ext cx="5898473" cy="634276"/>
          </a:xfrm>
        </p:spPr>
        <p:txBody>
          <a:bodyPr>
            <a:noAutofit/>
          </a:bodyPr>
          <a:lstStyle/>
          <a:p>
            <a:pPr>
              <a:lnSpc>
                <a:spcPct val="117000"/>
              </a:lnSpc>
            </a:pPr>
            <a:r>
              <a:rPr lang="en-GB"/>
              <a:t>Exploring the opportunities and challenges for our partnership </a:t>
            </a:r>
          </a:p>
        </p:txBody>
      </p:sp>
      <p:sp>
        <p:nvSpPr>
          <p:cNvPr id="6" name="Text Placeholder 5">
            <a:extLst>
              <a:ext uri="{FF2B5EF4-FFF2-40B4-BE49-F238E27FC236}">
                <a16:creationId xmlns:a16="http://schemas.microsoft.com/office/drawing/2014/main" id="{8D5B131C-F78A-9715-12CF-8495119C8D68}"/>
              </a:ext>
            </a:extLst>
          </p:cNvPr>
          <p:cNvSpPr>
            <a:spLocks noGrp="1"/>
          </p:cNvSpPr>
          <p:nvPr>
            <p:ph type="body" sz="quarter" idx="19"/>
          </p:nvPr>
        </p:nvSpPr>
        <p:spPr>
          <a:xfrm>
            <a:off x="545284" y="2004428"/>
            <a:ext cx="6056484" cy="3411633"/>
          </a:xfrm>
        </p:spPr>
        <p:txBody>
          <a:bodyPr>
            <a:noAutofit/>
          </a:bodyPr>
          <a:lstStyle/>
          <a:p>
            <a:pPr>
              <a:lnSpc>
                <a:spcPct val="107000"/>
              </a:lnSpc>
              <a:spcAft>
                <a:spcPts val="600"/>
              </a:spcAft>
            </a:pPr>
            <a:r>
              <a:rPr lang="en-GB" sz="1600"/>
              <a:t>Against the backdrop of the Strategic Need Assessment, the first breakout sessions provided an opportunity to understand, reflect and share insights on what current evidence is telling us about opportunities and challenges for the partnership. </a:t>
            </a:r>
          </a:p>
          <a:p>
            <a:pPr>
              <a:lnSpc>
                <a:spcPct val="107000"/>
              </a:lnSpc>
              <a:spcAft>
                <a:spcPts val="600"/>
              </a:spcAft>
            </a:pPr>
            <a:r>
              <a:rPr lang="en-GB" sz="1600"/>
              <a:t>Participants were asked to discuss:</a:t>
            </a:r>
          </a:p>
          <a:p>
            <a:pPr marL="285750" indent="-285750">
              <a:lnSpc>
                <a:spcPct val="107000"/>
              </a:lnSpc>
              <a:buFont typeface="Arial" panose="020B0604020202020204" pitchFamily="34" charset="0"/>
              <a:buChar char="•"/>
            </a:pPr>
            <a:r>
              <a:rPr lang="en-GB" sz="1600"/>
              <a:t>Whether the findings (from the Strategic Needs Assessment and Have your Say) resonated with their experiences - was there anything surprising? </a:t>
            </a:r>
          </a:p>
          <a:p>
            <a:pPr marL="285750" indent="-285750">
              <a:lnSpc>
                <a:spcPct val="107000"/>
              </a:lnSpc>
              <a:buFont typeface="Arial" panose="020B0604020202020204" pitchFamily="34" charset="0"/>
              <a:buChar char="•"/>
            </a:pPr>
            <a:r>
              <a:rPr lang="en-GB" sz="1600"/>
              <a:t>What do we feel are the biggest opportunities for the partnership?</a:t>
            </a:r>
          </a:p>
          <a:p>
            <a:pPr marL="285750" indent="-285750">
              <a:lnSpc>
                <a:spcPct val="107000"/>
              </a:lnSpc>
              <a:buFont typeface="Arial" panose="020B0604020202020204" pitchFamily="34" charset="0"/>
              <a:buChar char="•"/>
            </a:pPr>
            <a:r>
              <a:rPr lang="en-GB" sz="1600"/>
              <a:t>What do we think are the main challenges?</a:t>
            </a:r>
          </a:p>
          <a:p>
            <a:pPr>
              <a:lnSpc>
                <a:spcPct val="107000"/>
              </a:lnSpc>
            </a:pPr>
            <a:endParaRPr lang="en-GB"/>
          </a:p>
        </p:txBody>
      </p:sp>
      <p:pic>
        <p:nvPicPr>
          <p:cNvPr id="8" name="Picture Placeholder 7" descr="A group of people sitting around a table&#10;&#10;Description automatically generated with medium confidence">
            <a:extLst>
              <a:ext uri="{FF2B5EF4-FFF2-40B4-BE49-F238E27FC236}">
                <a16:creationId xmlns:a16="http://schemas.microsoft.com/office/drawing/2014/main" id="{32C45952-853F-DFB5-3EC1-063D3FA70D29}"/>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7110413" y="0"/>
            <a:ext cx="5081587" cy="6858000"/>
          </a:xfrm>
        </p:spPr>
      </p:pic>
    </p:spTree>
    <p:extLst>
      <p:ext uri="{BB962C8B-B14F-4D97-AF65-F5344CB8AC3E}">
        <p14:creationId xmlns:p14="http://schemas.microsoft.com/office/powerpoint/2010/main" val="172209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D201E-1FFF-CCC7-B942-73B354A20FB2}"/>
              </a:ext>
            </a:extLst>
          </p:cNvPr>
          <p:cNvSpPr>
            <a:spLocks noGrp="1"/>
          </p:cNvSpPr>
          <p:nvPr>
            <p:ph type="sldNum" sz="quarter" idx="12"/>
          </p:nvPr>
        </p:nvSpPr>
        <p:spPr/>
        <p:txBody>
          <a:bodyPr/>
          <a:lstStyle/>
          <a:p>
            <a:fld id="{F6E39E37-6BC0-A248-806A-337B0CEF6126}" type="slidenum">
              <a:rPr lang="en-US" smtClean="0"/>
              <a:pPr/>
              <a:t>12</a:t>
            </a:fld>
            <a:endParaRPr lang="en-US"/>
          </a:p>
        </p:txBody>
      </p:sp>
      <p:sp>
        <p:nvSpPr>
          <p:cNvPr id="3" name="Text Placeholder 2">
            <a:extLst>
              <a:ext uri="{FF2B5EF4-FFF2-40B4-BE49-F238E27FC236}">
                <a16:creationId xmlns:a16="http://schemas.microsoft.com/office/drawing/2014/main" id="{3F1B6D48-B264-67CC-F32F-6C769A8B6479}"/>
              </a:ext>
            </a:extLst>
          </p:cNvPr>
          <p:cNvSpPr>
            <a:spLocks noGrp="1"/>
          </p:cNvSpPr>
          <p:nvPr>
            <p:ph type="body" sz="quarter" idx="13"/>
          </p:nvPr>
        </p:nvSpPr>
        <p:spPr>
          <a:xfrm>
            <a:off x="151002" y="369888"/>
            <a:ext cx="12040997" cy="1030287"/>
          </a:xfrm>
        </p:spPr>
        <p:txBody>
          <a:bodyPr/>
          <a:lstStyle/>
          <a:p>
            <a:r>
              <a:rPr lang="en-GB"/>
              <a:t>Session 1: Reflections on the Strategic Needs Assessment</a:t>
            </a:r>
          </a:p>
        </p:txBody>
      </p:sp>
      <p:sp>
        <p:nvSpPr>
          <p:cNvPr id="4" name="Text Placeholder 3">
            <a:extLst>
              <a:ext uri="{FF2B5EF4-FFF2-40B4-BE49-F238E27FC236}">
                <a16:creationId xmlns:a16="http://schemas.microsoft.com/office/drawing/2014/main" id="{D15B086A-BD9E-39C7-9FE2-7DEF8CA53E87}"/>
              </a:ext>
            </a:extLst>
          </p:cNvPr>
          <p:cNvSpPr>
            <a:spLocks noGrp="1"/>
          </p:cNvSpPr>
          <p:nvPr>
            <p:ph type="body" sz="quarter" idx="14"/>
          </p:nvPr>
        </p:nvSpPr>
        <p:spPr>
          <a:xfrm>
            <a:off x="314469" y="1076201"/>
            <a:ext cx="11060265" cy="4390102"/>
          </a:xfrm>
        </p:spPr>
        <p:txBody>
          <a:bodyPr>
            <a:noAutofit/>
          </a:bodyPr>
          <a:lstStyle/>
          <a:p>
            <a:pPr marL="271463" indent="-271463">
              <a:lnSpc>
                <a:spcPct val="107000"/>
              </a:lnSpc>
              <a:spcBef>
                <a:spcPts val="0"/>
              </a:spcBef>
              <a:spcAft>
                <a:spcPts val="600"/>
              </a:spcAft>
              <a:buFont typeface="Arial" panose="020B0604020202020204" pitchFamily="34" charset="0"/>
              <a:buChar char="•"/>
            </a:pPr>
            <a:r>
              <a:rPr lang="en-GB" sz="1800"/>
              <a:t>The </a:t>
            </a:r>
            <a:r>
              <a:rPr lang="en-GB" sz="1800" b="1"/>
              <a:t>prevalence of chronic pain </a:t>
            </a:r>
            <a:r>
              <a:rPr lang="en-GB" sz="1800"/>
              <a:t>and the </a:t>
            </a:r>
            <a:r>
              <a:rPr lang="en-GB" sz="1800" b="1"/>
              <a:t>lack of profile and awareness </a:t>
            </a:r>
            <a:r>
              <a:rPr lang="en-GB" sz="1800"/>
              <a:t>around this.</a:t>
            </a:r>
          </a:p>
          <a:p>
            <a:pPr marL="271463" indent="-271463">
              <a:lnSpc>
                <a:spcPct val="107000"/>
              </a:lnSpc>
              <a:spcBef>
                <a:spcPts val="0"/>
              </a:spcBef>
              <a:spcAft>
                <a:spcPts val="600"/>
              </a:spcAft>
              <a:buFont typeface="Arial" panose="020B0604020202020204" pitchFamily="34" charset="0"/>
              <a:buChar char="•"/>
            </a:pPr>
            <a:r>
              <a:rPr lang="en-GB" sz="1800"/>
              <a:t>The </a:t>
            </a:r>
            <a:r>
              <a:rPr lang="en-GB" sz="1800" b="1"/>
              <a:t>importance of the prevention </a:t>
            </a:r>
            <a:r>
              <a:rPr lang="en-GB" sz="1800"/>
              <a:t>message.</a:t>
            </a:r>
          </a:p>
          <a:p>
            <a:pPr marL="271463" indent="-271463">
              <a:lnSpc>
                <a:spcPct val="107000"/>
              </a:lnSpc>
              <a:spcBef>
                <a:spcPts val="0"/>
              </a:spcBef>
              <a:spcAft>
                <a:spcPts val="600"/>
              </a:spcAft>
              <a:buFont typeface="Arial" panose="020B0604020202020204" pitchFamily="34" charset="0"/>
              <a:buChar char="•"/>
            </a:pPr>
            <a:r>
              <a:rPr lang="en-GB" sz="1800"/>
              <a:t>When presented with the high number of people yet to return to the UK labour market after the pandemic due to </a:t>
            </a:r>
            <a:r>
              <a:rPr lang="en-GB" sz="1800" b="1"/>
              <a:t>chronic illness</a:t>
            </a:r>
            <a:r>
              <a:rPr lang="en-GB" sz="1800"/>
              <a:t>, participants were keen to understand why the number was so much higher in the UK compared to Spain, and what we might be able to learn from other countries.</a:t>
            </a:r>
          </a:p>
          <a:p>
            <a:pPr marL="271463" indent="-271463">
              <a:lnSpc>
                <a:spcPct val="107000"/>
              </a:lnSpc>
              <a:spcBef>
                <a:spcPts val="0"/>
              </a:spcBef>
              <a:spcAft>
                <a:spcPts val="600"/>
              </a:spcAft>
              <a:buFont typeface="Arial" panose="020B0604020202020204" pitchFamily="34" charset="0"/>
              <a:buChar char="•"/>
            </a:pPr>
            <a:r>
              <a:rPr lang="en-GB" sz="1800"/>
              <a:t>The impact of </a:t>
            </a:r>
            <a:r>
              <a:rPr lang="en-GB" sz="1800" b="1"/>
              <a:t>mental health throughout the life course </a:t>
            </a:r>
            <a:r>
              <a:rPr lang="en-GB" sz="1800"/>
              <a:t>– some surprise at the impact on both younger and older age groups.</a:t>
            </a:r>
          </a:p>
          <a:p>
            <a:pPr marL="271463" indent="-271463">
              <a:lnSpc>
                <a:spcPct val="107000"/>
              </a:lnSpc>
              <a:spcBef>
                <a:spcPts val="0"/>
              </a:spcBef>
              <a:spcAft>
                <a:spcPts val="600"/>
              </a:spcAft>
              <a:buFont typeface="Arial" panose="020B0604020202020204" pitchFamily="34" charset="0"/>
              <a:buChar char="•"/>
            </a:pPr>
            <a:r>
              <a:rPr lang="en-GB" sz="1800"/>
              <a:t>For some there was </a:t>
            </a:r>
            <a:r>
              <a:rPr lang="en-GB" sz="1800" b="1"/>
              <a:t>nothing surprising about the findings</a:t>
            </a:r>
            <a:r>
              <a:rPr lang="en-GB" sz="1800"/>
              <a:t>, for example that inequalities in life expectancy are driven by deprivation. </a:t>
            </a:r>
          </a:p>
          <a:p>
            <a:pPr marL="271463" indent="-271463">
              <a:lnSpc>
                <a:spcPct val="107000"/>
              </a:lnSpc>
              <a:spcBef>
                <a:spcPts val="0"/>
              </a:spcBef>
              <a:spcAft>
                <a:spcPts val="600"/>
              </a:spcAft>
              <a:buFont typeface="Arial" panose="020B0604020202020204" pitchFamily="34" charset="0"/>
              <a:buChar char="•"/>
            </a:pPr>
            <a:r>
              <a:rPr lang="en-GB" sz="1800"/>
              <a:t>The pandemic has brought a lot of this to the surface and people were disheartened things seem to be </a:t>
            </a:r>
            <a:r>
              <a:rPr lang="en-GB" sz="1800" b="1"/>
              <a:t>getting worse</a:t>
            </a:r>
            <a:r>
              <a:rPr lang="en-GB" sz="1800"/>
              <a:t>, rather than better.</a:t>
            </a:r>
          </a:p>
          <a:p>
            <a:pPr marL="271463" indent="-271463">
              <a:lnSpc>
                <a:spcPct val="107000"/>
              </a:lnSpc>
              <a:spcBef>
                <a:spcPts val="0"/>
              </a:spcBef>
              <a:spcAft>
                <a:spcPts val="600"/>
              </a:spcAft>
              <a:buFont typeface="Arial" panose="020B0604020202020204" pitchFamily="34" charset="0"/>
              <a:buChar char="•"/>
            </a:pPr>
            <a:r>
              <a:rPr lang="en-GB" sz="1800"/>
              <a:t>Some tables felt there were </a:t>
            </a:r>
            <a:r>
              <a:rPr lang="en-GB" sz="1800" b="1"/>
              <a:t>gaps in the analysis </a:t>
            </a:r>
            <a:r>
              <a:rPr lang="en-GB" sz="1800"/>
              <a:t>– areas suggested included impact of social isolation and loneliness, disabilities, and the lack of specific focus on children compared to adults.</a:t>
            </a:r>
          </a:p>
        </p:txBody>
      </p:sp>
    </p:spTree>
    <p:extLst>
      <p:ext uri="{BB962C8B-B14F-4D97-AF65-F5344CB8AC3E}">
        <p14:creationId xmlns:p14="http://schemas.microsoft.com/office/powerpoint/2010/main" val="369697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D201E-1FFF-CCC7-B942-73B354A20FB2}"/>
              </a:ext>
            </a:extLst>
          </p:cNvPr>
          <p:cNvSpPr>
            <a:spLocks noGrp="1"/>
          </p:cNvSpPr>
          <p:nvPr>
            <p:ph type="sldNum" sz="quarter" idx="12"/>
          </p:nvPr>
        </p:nvSpPr>
        <p:spPr/>
        <p:txBody>
          <a:bodyPr/>
          <a:lstStyle/>
          <a:p>
            <a:fld id="{F6E39E37-6BC0-A248-806A-337B0CEF6126}" type="slidenum">
              <a:rPr lang="en-US" smtClean="0"/>
              <a:pPr/>
              <a:t>13</a:t>
            </a:fld>
            <a:endParaRPr lang="en-US"/>
          </a:p>
        </p:txBody>
      </p:sp>
      <p:sp>
        <p:nvSpPr>
          <p:cNvPr id="3" name="Text Placeholder 2">
            <a:extLst>
              <a:ext uri="{FF2B5EF4-FFF2-40B4-BE49-F238E27FC236}">
                <a16:creationId xmlns:a16="http://schemas.microsoft.com/office/drawing/2014/main" id="{3F1B6D48-B264-67CC-F32F-6C769A8B6479}"/>
              </a:ext>
            </a:extLst>
          </p:cNvPr>
          <p:cNvSpPr>
            <a:spLocks noGrp="1"/>
          </p:cNvSpPr>
          <p:nvPr>
            <p:ph type="body" sz="quarter" idx="13"/>
          </p:nvPr>
        </p:nvSpPr>
        <p:spPr/>
        <p:txBody>
          <a:bodyPr/>
          <a:lstStyle/>
          <a:p>
            <a:r>
              <a:rPr lang="en-GB"/>
              <a:t>Session 1: Biggest opportunities for the partnership </a:t>
            </a:r>
          </a:p>
        </p:txBody>
      </p:sp>
      <p:sp>
        <p:nvSpPr>
          <p:cNvPr id="7" name="Text Placeholder 6">
            <a:extLst>
              <a:ext uri="{FF2B5EF4-FFF2-40B4-BE49-F238E27FC236}">
                <a16:creationId xmlns:a16="http://schemas.microsoft.com/office/drawing/2014/main" id="{841DBFC2-4B83-797C-87F0-AF001C0FCAD8}"/>
              </a:ext>
            </a:extLst>
          </p:cNvPr>
          <p:cNvSpPr>
            <a:spLocks noGrp="1"/>
          </p:cNvSpPr>
          <p:nvPr>
            <p:ph type="body" sz="quarter" idx="14"/>
          </p:nvPr>
        </p:nvSpPr>
        <p:spPr>
          <a:xfrm>
            <a:off x="339244" y="1697143"/>
            <a:ext cx="11598372" cy="3990223"/>
          </a:xfrm>
        </p:spPr>
        <p:txBody>
          <a:bodyPr>
            <a:noAutofit/>
          </a:bodyPr>
          <a:lstStyle/>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Shared Health and Care workforce strategy and plans: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addressing the current barriers, social care / NHS disparities, avoiding internal competition and building career pathways across the system e.g. through apprenticeships and lessons from NHS reservists during the pandemic.</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Maximising potential of communities, community assets and the VCSE sector: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needs an equal partnership and voice, utilising skills and experience, and providing wider support structures and upstream prevention within communities e.g. through support to vaccination programmes.</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Cultural shifts: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suggestions included trauma-informed, collaborative, co-production, being bold and radical, shifting the focus to wellbeing &amp; health (including social models and social prescribing).</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Delivery mechanisms: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partnering with schools, joint funding and long-term investments (3-5 years), human-centred design and building expertise to co-design services.</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Working together as a system: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“without walls”, a holistic approach, shared risk, outcomes and data.</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Children and young people: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including support for mental health and childhood obesity.</a:t>
            </a:r>
            <a:endParaRPr lang="en-GB" sz="1800" dirty="0">
              <a:solidFill>
                <a:srgbClr val="004992"/>
              </a:solidFill>
            </a:endParaRPr>
          </a:p>
        </p:txBody>
      </p:sp>
      <p:sp>
        <p:nvSpPr>
          <p:cNvPr id="8" name="TextBox 7">
            <a:extLst>
              <a:ext uri="{FF2B5EF4-FFF2-40B4-BE49-F238E27FC236}">
                <a16:creationId xmlns:a16="http://schemas.microsoft.com/office/drawing/2014/main" id="{3FEDD135-F09D-BE02-5EAE-D1D88E49453E}"/>
              </a:ext>
            </a:extLst>
          </p:cNvPr>
          <p:cNvSpPr txBox="1"/>
          <p:nvPr/>
        </p:nvSpPr>
        <p:spPr>
          <a:xfrm>
            <a:off x="339244" y="952703"/>
            <a:ext cx="11367654" cy="663580"/>
          </a:xfrm>
          <a:prstGeom prst="rect">
            <a:avLst/>
          </a:prstGeom>
          <a:noFill/>
        </p:spPr>
        <p:txBody>
          <a:bodyPr wrap="square" rtlCol="0">
            <a:spAutoFit/>
          </a:bodyPr>
          <a:lstStyle/>
          <a:p>
            <a:pPr>
              <a:lnSpc>
                <a:spcPct val="107000"/>
              </a:lnSpc>
            </a:pPr>
            <a:r>
              <a:rPr lang="en-GB" b="1" dirty="0"/>
              <a:t>Reorientating the system towards prevention was the most highlighted opportunity emerging from discussions, with a number of suggestions on how to get there:</a:t>
            </a:r>
          </a:p>
        </p:txBody>
      </p:sp>
    </p:spTree>
    <p:extLst>
      <p:ext uri="{BB962C8B-B14F-4D97-AF65-F5344CB8AC3E}">
        <p14:creationId xmlns:p14="http://schemas.microsoft.com/office/powerpoint/2010/main" val="309605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D201E-1FFF-CCC7-B942-73B354A20FB2}"/>
              </a:ext>
            </a:extLst>
          </p:cNvPr>
          <p:cNvSpPr>
            <a:spLocks noGrp="1"/>
          </p:cNvSpPr>
          <p:nvPr>
            <p:ph type="sldNum" sz="quarter" idx="12"/>
          </p:nvPr>
        </p:nvSpPr>
        <p:spPr/>
        <p:txBody>
          <a:bodyPr/>
          <a:lstStyle/>
          <a:p>
            <a:fld id="{F6E39E37-6BC0-A248-806A-337B0CEF6126}" type="slidenum">
              <a:rPr lang="en-US" smtClean="0"/>
              <a:pPr/>
              <a:t>14</a:t>
            </a:fld>
            <a:endParaRPr lang="en-US"/>
          </a:p>
        </p:txBody>
      </p:sp>
      <p:sp>
        <p:nvSpPr>
          <p:cNvPr id="3" name="Text Placeholder 2">
            <a:extLst>
              <a:ext uri="{FF2B5EF4-FFF2-40B4-BE49-F238E27FC236}">
                <a16:creationId xmlns:a16="http://schemas.microsoft.com/office/drawing/2014/main" id="{3F1B6D48-B264-67CC-F32F-6C769A8B6479}"/>
              </a:ext>
            </a:extLst>
          </p:cNvPr>
          <p:cNvSpPr>
            <a:spLocks noGrp="1"/>
          </p:cNvSpPr>
          <p:nvPr>
            <p:ph type="body" sz="quarter" idx="13"/>
          </p:nvPr>
        </p:nvSpPr>
        <p:spPr/>
        <p:txBody>
          <a:bodyPr/>
          <a:lstStyle/>
          <a:p>
            <a:r>
              <a:rPr lang="en-GB"/>
              <a:t>Session 1: Main challenges for the partnership </a:t>
            </a:r>
          </a:p>
        </p:txBody>
      </p:sp>
      <p:sp>
        <p:nvSpPr>
          <p:cNvPr id="7" name="Text Placeholder 6">
            <a:extLst>
              <a:ext uri="{FF2B5EF4-FFF2-40B4-BE49-F238E27FC236}">
                <a16:creationId xmlns:a16="http://schemas.microsoft.com/office/drawing/2014/main" id="{841DBFC2-4B83-797C-87F0-AF001C0FCAD8}"/>
              </a:ext>
            </a:extLst>
          </p:cNvPr>
          <p:cNvSpPr>
            <a:spLocks noGrp="1"/>
          </p:cNvSpPr>
          <p:nvPr>
            <p:ph type="body" sz="quarter" idx="14"/>
          </p:nvPr>
        </p:nvSpPr>
        <p:spPr>
          <a:xfrm>
            <a:off x="394856" y="1504041"/>
            <a:ext cx="10708573" cy="3560327"/>
          </a:xfrm>
        </p:spPr>
        <p:txBody>
          <a:bodyPr>
            <a:noAutofit/>
          </a:bodyPr>
          <a:lstStyle/>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Workforce</a:t>
            </a:r>
            <a:r>
              <a:rPr lang="en-GB" sz="1800" dirty="0">
                <a:solidFill>
                  <a:srgbClr val="004992"/>
                </a:solidFill>
                <a:latin typeface="Arial" panose="020B0604020202020204"/>
                <a:cs typeface="+mn-cs"/>
              </a:rPr>
              <a:t>: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retention, attraction, parity, competition and poaching.</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Prioritisation: </a:t>
            </a:r>
            <a:r>
              <a:rPr kumimoji="0" lang="en-GB" sz="1800" i="0" u="none" strike="noStrike" kern="1200" cap="none" spc="0" normalizeH="0" baseline="0" noProof="0" dirty="0">
                <a:ln>
                  <a:noFill/>
                </a:ln>
                <a:solidFill>
                  <a:srgbClr val="004992"/>
                </a:solidFill>
                <a:effectLst/>
                <a:uLnTx/>
                <a:uFillTx/>
                <a:latin typeface="Arial" panose="020B0604020202020204"/>
                <a:ea typeface="+mn-ea"/>
                <a:cs typeface="+mn-cs"/>
              </a:rPr>
              <a:t>our focus is always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on the current burning platforms and firefighting. More austerity to come will only make this worse and leads to “organisational insularity”.</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Funding: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needs to be long-term and sustainable. We might not see the returns immediately but need to invest to save and be brave with funding collaborations. Current short-term focus will be tough to shift.</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“More of the same”: </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trying to do too much, not making difficult decisions, being too process and target driven and failing to deliver on our strategies and plans.</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4992"/>
                </a:solidFill>
                <a:effectLst/>
                <a:uLnTx/>
                <a:uFillTx/>
                <a:latin typeface="Arial" panose="020B0604020202020204"/>
                <a:ea typeface="+mn-ea"/>
                <a:cs typeface="+mn-cs"/>
              </a:rPr>
              <a:t>Sharing power and inclusivity: </a:t>
            </a:r>
            <a:r>
              <a:rPr lang="en-GB" sz="1800" dirty="0">
                <a:solidFill>
                  <a:srgbClr val="004992"/>
                </a:solidFill>
                <a:latin typeface="Arial" panose="020B0604020202020204"/>
                <a:cs typeface="+mn-cs"/>
              </a:rPr>
              <a:t>t</a:t>
            </a:r>
            <a:r>
              <a:rPr kumimoji="0" lang="en-GB" sz="1800" b="0" i="0" u="none" strike="noStrike" kern="1200" cap="none" spc="0" normalizeH="0" baseline="0" noProof="0" dirty="0" err="1">
                <a:ln>
                  <a:noFill/>
                </a:ln>
                <a:solidFill>
                  <a:srgbClr val="004992"/>
                </a:solidFill>
                <a:effectLst/>
                <a:uLnTx/>
                <a:uFillTx/>
                <a:latin typeface="Arial" panose="020B0604020202020204"/>
                <a:ea typeface="+mn-ea"/>
                <a:cs typeface="+mn-cs"/>
              </a:rPr>
              <a:t>ruly</a:t>
            </a:r>
            <a:r>
              <a:rPr kumimoji="0" lang="en-GB" sz="1800" b="0" i="0" u="none" strike="noStrike" kern="1200" cap="none" spc="0" normalizeH="0" baseline="0" noProof="0" dirty="0">
                <a:ln>
                  <a:noFill/>
                </a:ln>
                <a:solidFill>
                  <a:srgbClr val="004992"/>
                </a:solidFill>
                <a:effectLst/>
                <a:uLnTx/>
                <a:uFillTx/>
                <a:latin typeface="Arial" panose="020B0604020202020204"/>
                <a:ea typeface="+mn-ea"/>
                <a:cs typeface="+mn-cs"/>
              </a:rPr>
              <a:t> giving everyone an “equal seat at the table” will require power shifts, listening, building trust and shifting resource where it is needed. Today is a good start but it needs to be followed up.</a:t>
            </a:r>
          </a:p>
        </p:txBody>
      </p:sp>
      <p:sp>
        <p:nvSpPr>
          <p:cNvPr id="8" name="TextBox 7">
            <a:extLst>
              <a:ext uri="{FF2B5EF4-FFF2-40B4-BE49-F238E27FC236}">
                <a16:creationId xmlns:a16="http://schemas.microsoft.com/office/drawing/2014/main" id="{3FEDD135-F09D-BE02-5EAE-D1D88E49453E}"/>
              </a:ext>
            </a:extLst>
          </p:cNvPr>
          <p:cNvSpPr txBox="1"/>
          <p:nvPr/>
        </p:nvSpPr>
        <p:spPr>
          <a:xfrm>
            <a:off x="296861" y="1036462"/>
            <a:ext cx="11465649" cy="369332"/>
          </a:xfrm>
          <a:prstGeom prst="rect">
            <a:avLst/>
          </a:prstGeom>
          <a:noFill/>
        </p:spPr>
        <p:txBody>
          <a:bodyPr wrap="square" rtlCol="0">
            <a:spAutoFit/>
          </a:bodyPr>
          <a:lstStyle/>
          <a:p>
            <a:r>
              <a:rPr lang="en-GB" b="1"/>
              <a:t>Some of the main challenges identified included:</a:t>
            </a:r>
          </a:p>
        </p:txBody>
      </p:sp>
    </p:spTree>
    <p:extLst>
      <p:ext uri="{BB962C8B-B14F-4D97-AF65-F5344CB8AC3E}">
        <p14:creationId xmlns:p14="http://schemas.microsoft.com/office/powerpoint/2010/main" val="57409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BB0F42-8385-D1E3-A95D-321B45A768FB}"/>
              </a:ext>
            </a:extLst>
          </p:cNvPr>
          <p:cNvSpPr>
            <a:spLocks noGrp="1"/>
          </p:cNvSpPr>
          <p:nvPr>
            <p:ph type="sldNum" sz="quarter" idx="12"/>
          </p:nvPr>
        </p:nvSpPr>
        <p:spPr/>
        <p:txBody>
          <a:bodyPr/>
          <a:lstStyle/>
          <a:p>
            <a:fld id="{F6E39E37-6BC0-A248-806A-337B0CEF6126}" type="slidenum">
              <a:rPr lang="en-US" smtClean="0"/>
              <a:pPr/>
              <a:t>15</a:t>
            </a:fld>
            <a:endParaRPr lang="en-US"/>
          </a:p>
        </p:txBody>
      </p:sp>
      <p:sp>
        <p:nvSpPr>
          <p:cNvPr id="3" name="Text Placeholder 2">
            <a:extLst>
              <a:ext uri="{FF2B5EF4-FFF2-40B4-BE49-F238E27FC236}">
                <a16:creationId xmlns:a16="http://schemas.microsoft.com/office/drawing/2014/main" id="{E35EC4A6-79FA-A8B3-75C6-4ABE961D4933}"/>
              </a:ext>
            </a:extLst>
          </p:cNvPr>
          <p:cNvSpPr>
            <a:spLocks noGrp="1"/>
          </p:cNvSpPr>
          <p:nvPr>
            <p:ph type="body" sz="quarter" idx="13"/>
          </p:nvPr>
        </p:nvSpPr>
        <p:spPr/>
        <p:txBody>
          <a:bodyPr/>
          <a:lstStyle/>
          <a:p>
            <a:r>
              <a:rPr lang="en-GB"/>
              <a:t>Session 1: Some voices from the room</a:t>
            </a:r>
          </a:p>
        </p:txBody>
      </p:sp>
      <p:sp>
        <p:nvSpPr>
          <p:cNvPr id="5" name="TextBox 4">
            <a:extLst>
              <a:ext uri="{FF2B5EF4-FFF2-40B4-BE49-F238E27FC236}">
                <a16:creationId xmlns:a16="http://schemas.microsoft.com/office/drawing/2014/main" id="{ACCC8F27-9917-A384-4FEB-79F55A970D24}"/>
              </a:ext>
            </a:extLst>
          </p:cNvPr>
          <p:cNvSpPr txBox="1"/>
          <p:nvPr/>
        </p:nvSpPr>
        <p:spPr>
          <a:xfrm>
            <a:off x="2849259" y="2598003"/>
            <a:ext cx="2671631" cy="830997"/>
          </a:xfrm>
          <a:prstGeom prst="rect">
            <a:avLst/>
          </a:prstGeom>
          <a:noFill/>
        </p:spPr>
        <p:txBody>
          <a:bodyPr wrap="square">
            <a:spAutoFit/>
          </a:bodyPr>
          <a:lstStyle/>
          <a:p>
            <a:pPr algn="ctr"/>
            <a:r>
              <a:rPr lang="en-GB" sz="1600" i="1"/>
              <a:t>“We are a wealthy country and no one wants to see this happen”</a:t>
            </a:r>
          </a:p>
        </p:txBody>
      </p:sp>
      <p:sp>
        <p:nvSpPr>
          <p:cNvPr id="6" name="TextBox 5">
            <a:extLst>
              <a:ext uri="{FF2B5EF4-FFF2-40B4-BE49-F238E27FC236}">
                <a16:creationId xmlns:a16="http://schemas.microsoft.com/office/drawing/2014/main" id="{1AEE5ACE-3FBD-1B1D-69EF-2BA5C8E6D4A7}"/>
              </a:ext>
            </a:extLst>
          </p:cNvPr>
          <p:cNvSpPr txBox="1"/>
          <p:nvPr/>
        </p:nvSpPr>
        <p:spPr>
          <a:xfrm>
            <a:off x="224586" y="3569195"/>
            <a:ext cx="3180933" cy="830997"/>
          </a:xfrm>
          <a:prstGeom prst="rect">
            <a:avLst/>
          </a:prstGeom>
          <a:noFill/>
        </p:spPr>
        <p:txBody>
          <a:bodyPr wrap="square">
            <a:spAutoFit/>
          </a:bodyPr>
          <a:lstStyle/>
          <a:p>
            <a:pPr algn="ctr"/>
            <a:r>
              <a:rPr lang="en-GB" sz="1600" i="1"/>
              <a:t>“How can we talk about chronic pain with the public like we do with healthy weight?”</a:t>
            </a:r>
          </a:p>
        </p:txBody>
      </p:sp>
      <p:sp>
        <p:nvSpPr>
          <p:cNvPr id="7" name="TextBox 6">
            <a:extLst>
              <a:ext uri="{FF2B5EF4-FFF2-40B4-BE49-F238E27FC236}">
                <a16:creationId xmlns:a16="http://schemas.microsoft.com/office/drawing/2014/main" id="{72823BA7-DFC4-340F-3791-B96B8F777FA9}"/>
              </a:ext>
            </a:extLst>
          </p:cNvPr>
          <p:cNvSpPr txBox="1"/>
          <p:nvPr/>
        </p:nvSpPr>
        <p:spPr>
          <a:xfrm>
            <a:off x="399111" y="2338768"/>
            <a:ext cx="2254405" cy="584775"/>
          </a:xfrm>
          <a:prstGeom prst="rect">
            <a:avLst/>
          </a:prstGeom>
          <a:noFill/>
        </p:spPr>
        <p:txBody>
          <a:bodyPr wrap="square">
            <a:spAutoFit/>
          </a:bodyPr>
          <a:lstStyle/>
          <a:p>
            <a:pPr algn="ctr"/>
            <a:r>
              <a:rPr lang="en-GB" sz="1600" i="1"/>
              <a:t>“Shocking compared to Europe”</a:t>
            </a:r>
          </a:p>
        </p:txBody>
      </p:sp>
      <p:sp>
        <p:nvSpPr>
          <p:cNvPr id="8" name="TextBox 7">
            <a:extLst>
              <a:ext uri="{FF2B5EF4-FFF2-40B4-BE49-F238E27FC236}">
                <a16:creationId xmlns:a16="http://schemas.microsoft.com/office/drawing/2014/main" id="{2B8EAC07-1829-947A-9E62-5773656DC084}"/>
              </a:ext>
            </a:extLst>
          </p:cNvPr>
          <p:cNvSpPr txBox="1"/>
          <p:nvPr/>
        </p:nvSpPr>
        <p:spPr>
          <a:xfrm>
            <a:off x="2371412" y="4537554"/>
            <a:ext cx="3008010" cy="830997"/>
          </a:xfrm>
          <a:prstGeom prst="rect">
            <a:avLst/>
          </a:prstGeom>
          <a:noFill/>
        </p:spPr>
        <p:txBody>
          <a:bodyPr wrap="square">
            <a:spAutoFit/>
          </a:bodyPr>
          <a:lstStyle/>
          <a:p>
            <a:pPr algn="ctr"/>
            <a:r>
              <a:rPr lang="en-GB" sz="1600" i="1"/>
              <a:t>“So much focus on so many things, we need to choose one area to deliver well”</a:t>
            </a:r>
          </a:p>
        </p:txBody>
      </p:sp>
      <p:sp>
        <p:nvSpPr>
          <p:cNvPr id="9" name="TextBox 8">
            <a:extLst>
              <a:ext uri="{FF2B5EF4-FFF2-40B4-BE49-F238E27FC236}">
                <a16:creationId xmlns:a16="http://schemas.microsoft.com/office/drawing/2014/main" id="{B8D51364-D4C4-C13B-35F5-9B03F53550CF}"/>
              </a:ext>
            </a:extLst>
          </p:cNvPr>
          <p:cNvSpPr txBox="1"/>
          <p:nvPr/>
        </p:nvSpPr>
        <p:spPr>
          <a:xfrm>
            <a:off x="5967355" y="1786300"/>
            <a:ext cx="4616862" cy="1077218"/>
          </a:xfrm>
          <a:prstGeom prst="rect">
            <a:avLst/>
          </a:prstGeom>
          <a:noFill/>
        </p:spPr>
        <p:txBody>
          <a:bodyPr wrap="square">
            <a:spAutoFit/>
          </a:bodyPr>
          <a:lstStyle/>
          <a:p>
            <a:pPr algn="ctr"/>
            <a:r>
              <a:rPr lang="en-GB" sz="1600" i="1"/>
              <a:t>“Today! 200+ people across the system coming together with a common understanding of the system provides focus. Given current crisis - gives an opportunity to challenge the system”</a:t>
            </a:r>
          </a:p>
        </p:txBody>
      </p:sp>
      <p:sp>
        <p:nvSpPr>
          <p:cNvPr id="10" name="TextBox 9">
            <a:extLst>
              <a:ext uri="{FF2B5EF4-FFF2-40B4-BE49-F238E27FC236}">
                <a16:creationId xmlns:a16="http://schemas.microsoft.com/office/drawing/2014/main" id="{416E5838-9990-BBAD-F8F2-BAD9E5E46B8C}"/>
              </a:ext>
            </a:extLst>
          </p:cNvPr>
          <p:cNvSpPr txBox="1"/>
          <p:nvPr/>
        </p:nvSpPr>
        <p:spPr>
          <a:xfrm>
            <a:off x="8736963" y="2923543"/>
            <a:ext cx="3250719" cy="584775"/>
          </a:xfrm>
          <a:prstGeom prst="rect">
            <a:avLst/>
          </a:prstGeom>
          <a:noFill/>
        </p:spPr>
        <p:txBody>
          <a:bodyPr wrap="square">
            <a:spAutoFit/>
          </a:bodyPr>
          <a:lstStyle/>
          <a:p>
            <a:pPr algn="ctr"/>
            <a:r>
              <a:rPr lang="en-GB" sz="1600" i="1"/>
              <a:t>“ICB are the catalysts who help us work collaboratively”</a:t>
            </a:r>
          </a:p>
        </p:txBody>
      </p:sp>
      <p:sp>
        <p:nvSpPr>
          <p:cNvPr id="11" name="TextBox 10">
            <a:extLst>
              <a:ext uri="{FF2B5EF4-FFF2-40B4-BE49-F238E27FC236}">
                <a16:creationId xmlns:a16="http://schemas.microsoft.com/office/drawing/2014/main" id="{6C50707F-AE2A-2584-3AD1-CB0796C9104F}"/>
              </a:ext>
            </a:extLst>
          </p:cNvPr>
          <p:cNvSpPr txBox="1"/>
          <p:nvPr/>
        </p:nvSpPr>
        <p:spPr>
          <a:xfrm>
            <a:off x="6023071" y="3453997"/>
            <a:ext cx="3264916" cy="584775"/>
          </a:xfrm>
          <a:prstGeom prst="rect">
            <a:avLst/>
          </a:prstGeom>
          <a:noFill/>
        </p:spPr>
        <p:txBody>
          <a:bodyPr wrap="square">
            <a:spAutoFit/>
          </a:bodyPr>
          <a:lstStyle/>
          <a:p>
            <a:pPr algn="ctr"/>
            <a:r>
              <a:rPr lang="en-GB" sz="1600" i="1"/>
              <a:t>“Think about addressing causes rather than (clinical) conditions”</a:t>
            </a:r>
          </a:p>
        </p:txBody>
      </p:sp>
      <p:sp>
        <p:nvSpPr>
          <p:cNvPr id="12" name="TextBox 11">
            <a:extLst>
              <a:ext uri="{FF2B5EF4-FFF2-40B4-BE49-F238E27FC236}">
                <a16:creationId xmlns:a16="http://schemas.microsoft.com/office/drawing/2014/main" id="{D3565906-06D0-8ED7-CD99-DA51BC0FC32A}"/>
              </a:ext>
            </a:extLst>
          </p:cNvPr>
          <p:cNvSpPr txBox="1"/>
          <p:nvPr/>
        </p:nvSpPr>
        <p:spPr>
          <a:xfrm>
            <a:off x="8101406" y="4106952"/>
            <a:ext cx="3886276" cy="584775"/>
          </a:xfrm>
          <a:prstGeom prst="rect">
            <a:avLst/>
          </a:prstGeom>
          <a:noFill/>
        </p:spPr>
        <p:txBody>
          <a:bodyPr wrap="square">
            <a:spAutoFit/>
          </a:bodyPr>
          <a:lstStyle/>
          <a:p>
            <a:pPr algn="ctr"/>
            <a:r>
              <a:rPr lang="en-GB" sz="1600" i="1"/>
              <a:t>“Social prescribing is the answer, needs ICB support as a movement”</a:t>
            </a:r>
          </a:p>
        </p:txBody>
      </p:sp>
      <p:sp>
        <p:nvSpPr>
          <p:cNvPr id="13" name="TextBox 12">
            <a:extLst>
              <a:ext uri="{FF2B5EF4-FFF2-40B4-BE49-F238E27FC236}">
                <a16:creationId xmlns:a16="http://schemas.microsoft.com/office/drawing/2014/main" id="{A973C5A7-79A7-478C-01FD-D92DFF351C75}"/>
              </a:ext>
            </a:extLst>
          </p:cNvPr>
          <p:cNvSpPr txBox="1"/>
          <p:nvPr/>
        </p:nvSpPr>
        <p:spPr>
          <a:xfrm>
            <a:off x="6081210" y="4729677"/>
            <a:ext cx="3267654" cy="338554"/>
          </a:xfrm>
          <a:prstGeom prst="rect">
            <a:avLst/>
          </a:prstGeom>
          <a:noFill/>
        </p:spPr>
        <p:txBody>
          <a:bodyPr wrap="square">
            <a:spAutoFit/>
          </a:bodyPr>
          <a:lstStyle/>
          <a:p>
            <a:pPr algn="ctr"/>
            <a:r>
              <a:rPr lang="en-GB" sz="1600" i="1"/>
              <a:t>“Should be ‘Wellbeing &amp; Health’”</a:t>
            </a:r>
          </a:p>
        </p:txBody>
      </p:sp>
      <p:sp>
        <p:nvSpPr>
          <p:cNvPr id="14" name="TextBox 13">
            <a:extLst>
              <a:ext uri="{FF2B5EF4-FFF2-40B4-BE49-F238E27FC236}">
                <a16:creationId xmlns:a16="http://schemas.microsoft.com/office/drawing/2014/main" id="{DF737E80-B5FC-4829-496D-3516EA54AAB9}"/>
              </a:ext>
            </a:extLst>
          </p:cNvPr>
          <p:cNvSpPr txBox="1"/>
          <p:nvPr/>
        </p:nvSpPr>
        <p:spPr>
          <a:xfrm>
            <a:off x="9047744" y="5133444"/>
            <a:ext cx="2996408" cy="584775"/>
          </a:xfrm>
          <a:prstGeom prst="rect">
            <a:avLst/>
          </a:prstGeom>
          <a:noFill/>
        </p:spPr>
        <p:txBody>
          <a:bodyPr wrap="square">
            <a:spAutoFit/>
          </a:bodyPr>
          <a:lstStyle/>
          <a:p>
            <a:pPr algn="ctr"/>
            <a:r>
              <a:rPr lang="en-GB" sz="1600" i="1"/>
              <a:t>“Use the skills and experience in communities”</a:t>
            </a:r>
          </a:p>
        </p:txBody>
      </p:sp>
      <p:sp>
        <p:nvSpPr>
          <p:cNvPr id="15" name="TextBox 14">
            <a:extLst>
              <a:ext uri="{FF2B5EF4-FFF2-40B4-BE49-F238E27FC236}">
                <a16:creationId xmlns:a16="http://schemas.microsoft.com/office/drawing/2014/main" id="{383274DD-6CCA-E4E0-C0C4-B58411613CE6}"/>
              </a:ext>
            </a:extLst>
          </p:cNvPr>
          <p:cNvSpPr txBox="1"/>
          <p:nvPr/>
        </p:nvSpPr>
        <p:spPr>
          <a:xfrm>
            <a:off x="245160" y="1020689"/>
            <a:ext cx="5376961" cy="646331"/>
          </a:xfrm>
          <a:prstGeom prst="rect">
            <a:avLst/>
          </a:prstGeom>
          <a:noFill/>
        </p:spPr>
        <p:txBody>
          <a:bodyPr wrap="square" rtlCol="0">
            <a:spAutoFit/>
          </a:bodyPr>
          <a:lstStyle/>
          <a:p>
            <a:r>
              <a:rPr lang="en-GB" b="1"/>
              <a:t>What findings resonated or surprised you from the Strategic Needs Assessment?</a:t>
            </a:r>
          </a:p>
        </p:txBody>
      </p:sp>
      <p:sp>
        <p:nvSpPr>
          <p:cNvPr id="16" name="TextBox 15">
            <a:extLst>
              <a:ext uri="{FF2B5EF4-FFF2-40B4-BE49-F238E27FC236}">
                <a16:creationId xmlns:a16="http://schemas.microsoft.com/office/drawing/2014/main" id="{FF375A4D-4AF7-44D3-D905-C32DB403487D}"/>
              </a:ext>
            </a:extLst>
          </p:cNvPr>
          <p:cNvSpPr txBox="1"/>
          <p:nvPr/>
        </p:nvSpPr>
        <p:spPr>
          <a:xfrm>
            <a:off x="6119965" y="1029196"/>
            <a:ext cx="5775174" cy="369332"/>
          </a:xfrm>
          <a:prstGeom prst="rect">
            <a:avLst/>
          </a:prstGeom>
          <a:noFill/>
        </p:spPr>
        <p:txBody>
          <a:bodyPr wrap="square" rtlCol="0">
            <a:spAutoFit/>
          </a:bodyPr>
          <a:lstStyle/>
          <a:p>
            <a:r>
              <a:rPr lang="en-GB" b="1"/>
              <a:t>What are the opportunities for the partnership?</a:t>
            </a:r>
          </a:p>
        </p:txBody>
      </p:sp>
      <p:cxnSp>
        <p:nvCxnSpPr>
          <p:cNvPr id="17" name="Straight Connector 16">
            <a:extLst>
              <a:ext uri="{FF2B5EF4-FFF2-40B4-BE49-F238E27FC236}">
                <a16:creationId xmlns:a16="http://schemas.microsoft.com/office/drawing/2014/main" id="{8C5B5E45-B2C9-9658-E1C7-393452E69EDB}"/>
              </a:ext>
            </a:extLst>
          </p:cNvPr>
          <p:cNvCxnSpPr>
            <a:cxnSpLocks/>
          </p:cNvCxnSpPr>
          <p:nvPr/>
        </p:nvCxnSpPr>
        <p:spPr>
          <a:xfrm>
            <a:off x="5853883" y="1032344"/>
            <a:ext cx="0" cy="4843305"/>
          </a:xfrm>
          <a:prstGeom prst="line">
            <a:avLst/>
          </a:prstGeom>
          <a:ln w="28575">
            <a:solidFill>
              <a:srgbClr val="0049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1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60722-277B-FD3B-8F7C-C34FE6A60B17}"/>
              </a:ext>
            </a:extLst>
          </p:cNvPr>
          <p:cNvSpPr>
            <a:spLocks noGrp="1"/>
          </p:cNvSpPr>
          <p:nvPr>
            <p:ph type="sldNum" sz="quarter" idx="12"/>
          </p:nvPr>
        </p:nvSpPr>
        <p:spPr/>
        <p:txBody>
          <a:bodyPr/>
          <a:lstStyle/>
          <a:p>
            <a:fld id="{F6E39E37-6BC0-A248-806A-337B0CEF6126}" type="slidenum">
              <a:rPr lang="en-US" smtClean="0"/>
              <a:pPr/>
              <a:t>16</a:t>
            </a:fld>
            <a:endParaRPr lang="en-US"/>
          </a:p>
        </p:txBody>
      </p:sp>
      <p:sp>
        <p:nvSpPr>
          <p:cNvPr id="3" name="Text Placeholder 2">
            <a:extLst>
              <a:ext uri="{FF2B5EF4-FFF2-40B4-BE49-F238E27FC236}">
                <a16:creationId xmlns:a16="http://schemas.microsoft.com/office/drawing/2014/main" id="{029DD26A-4B92-889B-5285-5C03334D89E4}"/>
              </a:ext>
            </a:extLst>
          </p:cNvPr>
          <p:cNvSpPr>
            <a:spLocks noGrp="1"/>
          </p:cNvSpPr>
          <p:nvPr>
            <p:ph type="body" sz="quarter" idx="13"/>
          </p:nvPr>
        </p:nvSpPr>
        <p:spPr/>
        <p:txBody>
          <a:bodyPr/>
          <a:lstStyle/>
          <a:p>
            <a:r>
              <a:rPr lang="en-GB"/>
              <a:t>Session 1: Feedback </a:t>
            </a:r>
          </a:p>
        </p:txBody>
      </p:sp>
      <p:sp>
        <p:nvSpPr>
          <p:cNvPr id="4" name="Text Placeholder 3">
            <a:extLst>
              <a:ext uri="{FF2B5EF4-FFF2-40B4-BE49-F238E27FC236}">
                <a16:creationId xmlns:a16="http://schemas.microsoft.com/office/drawing/2014/main" id="{E8E53648-FE47-03C3-04A9-46EA95D68DBC}"/>
              </a:ext>
            </a:extLst>
          </p:cNvPr>
          <p:cNvSpPr>
            <a:spLocks noGrp="1"/>
          </p:cNvSpPr>
          <p:nvPr>
            <p:ph type="body" sz="quarter" idx="14"/>
          </p:nvPr>
        </p:nvSpPr>
        <p:spPr>
          <a:xfrm>
            <a:off x="151004" y="1106721"/>
            <a:ext cx="5584778" cy="1355353"/>
          </a:xfrm>
        </p:spPr>
        <p:txBody>
          <a:bodyPr>
            <a:normAutofit/>
          </a:bodyPr>
          <a:lstStyle/>
          <a:p>
            <a:pPr algn="l"/>
            <a:r>
              <a:rPr lang="en-GB" sz="1800" b="1" i="0">
                <a:solidFill>
                  <a:srgbClr val="004992"/>
                </a:solidFill>
                <a:effectLst/>
                <a:latin typeface="+mn-lt"/>
              </a:rPr>
              <a:t>How would you rate the content, discussions and activities during Session 1: Opportunities and challenges for our partnership</a:t>
            </a:r>
          </a:p>
          <a:p>
            <a:pPr algn="l"/>
            <a:r>
              <a:rPr lang="en-GB" sz="1600">
                <a:solidFill>
                  <a:srgbClr val="004992"/>
                </a:solidFill>
                <a:latin typeface="+mn-lt"/>
              </a:rPr>
              <a:t>(n = 33)</a:t>
            </a:r>
            <a:endParaRPr lang="en-GB" sz="1600" i="0">
              <a:solidFill>
                <a:srgbClr val="004992"/>
              </a:solidFill>
              <a:effectLst/>
              <a:latin typeface="+mn-lt"/>
            </a:endParaRPr>
          </a:p>
        </p:txBody>
      </p:sp>
      <p:sp>
        <p:nvSpPr>
          <p:cNvPr id="20" name="TextBox 19">
            <a:extLst>
              <a:ext uri="{FF2B5EF4-FFF2-40B4-BE49-F238E27FC236}">
                <a16:creationId xmlns:a16="http://schemas.microsoft.com/office/drawing/2014/main" id="{98DAAD67-552E-9A2A-CAD9-F86549F0729E}"/>
              </a:ext>
            </a:extLst>
          </p:cNvPr>
          <p:cNvSpPr txBox="1"/>
          <p:nvPr/>
        </p:nvSpPr>
        <p:spPr>
          <a:xfrm>
            <a:off x="6423407" y="1661146"/>
            <a:ext cx="1545006" cy="908864"/>
          </a:xfrm>
          <a:custGeom>
            <a:avLst/>
            <a:gdLst>
              <a:gd name="connsiteX0" fmla="*/ 1066301 w 1545006"/>
              <a:gd name="connsiteY0" fmla="*/ 1211588 h 908864"/>
              <a:gd name="connsiteX1" fmla="*/ 797551 w 1545006"/>
              <a:gd name="connsiteY1" fmla="*/ 908625 h 908864"/>
              <a:gd name="connsiteX2" fmla="*/ 43141 w 1545006"/>
              <a:gd name="connsiteY2" fmla="*/ 604169 h 908864"/>
              <a:gd name="connsiteX3" fmla="*/ 610377 w 1545006"/>
              <a:gd name="connsiteY3" fmla="*/ 10120 h 908864"/>
              <a:gd name="connsiteX4" fmla="*/ 1340257 w 1545006"/>
              <a:gd name="connsiteY4" fmla="*/ 146274 h 908864"/>
              <a:gd name="connsiteX5" fmla="*/ 1084959 w 1545006"/>
              <a:gd name="connsiteY5" fmla="*/ 870032 h 908864"/>
              <a:gd name="connsiteX6" fmla="*/ 1066301 w 1545006"/>
              <a:gd name="connsiteY6" fmla="*/ 1211588 h 9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06" h="908864" extrusionOk="0">
                <a:moveTo>
                  <a:pt x="1066301" y="1211588"/>
                </a:moveTo>
                <a:cubicBezTo>
                  <a:pt x="943897" y="1085426"/>
                  <a:pt x="906684" y="1030909"/>
                  <a:pt x="797551" y="908625"/>
                </a:cubicBezTo>
                <a:cubicBezTo>
                  <a:pt x="471043" y="915428"/>
                  <a:pt x="159681" y="749440"/>
                  <a:pt x="43141" y="604169"/>
                </a:cubicBezTo>
                <a:cubicBezTo>
                  <a:pt x="-91548" y="349719"/>
                  <a:pt x="166897" y="112851"/>
                  <a:pt x="610377" y="10120"/>
                </a:cubicBezTo>
                <a:cubicBezTo>
                  <a:pt x="878178" y="-28369"/>
                  <a:pt x="1149038" y="42639"/>
                  <a:pt x="1340257" y="146274"/>
                </a:cubicBezTo>
                <a:cubicBezTo>
                  <a:pt x="1694272" y="373443"/>
                  <a:pt x="1507695" y="726403"/>
                  <a:pt x="1084959" y="870032"/>
                </a:cubicBezTo>
                <a:cubicBezTo>
                  <a:pt x="1068529" y="911158"/>
                  <a:pt x="1052284" y="1133272"/>
                  <a:pt x="1066301" y="1211588"/>
                </a:cubicBezTo>
                <a:close/>
              </a:path>
            </a:pathLst>
          </a:custGeom>
          <a:noFill/>
          <a:ln>
            <a:solidFill>
              <a:srgbClr val="004992"/>
            </a:solidFill>
            <a:extLst>
              <a:ext uri="{C807C97D-BFC1-408E-A445-0C87EB9F89A2}">
                <ask:lineSketchStyleProps xmlns:ask="http://schemas.microsoft.com/office/drawing/2018/sketchyshapes" sd="3906165732">
                  <a:prstGeom prst="wedgeEllipseCallout">
                    <a:avLst>
                      <a:gd name="adj1" fmla="val 19016"/>
                      <a:gd name="adj2" fmla="val 83308"/>
                    </a:avLst>
                  </a:prstGeom>
                  <ask:type>
                    <ask:lineSketchCurved/>
                  </ask:type>
                </ask:lineSketchStyleProps>
              </a:ext>
            </a:extLst>
          </a:ln>
        </p:spPr>
        <p:txBody>
          <a:bodyPr wrap="square">
            <a:spAutoFit/>
          </a:bodyPr>
          <a:lstStyle/>
          <a:p>
            <a:pPr algn="ctr" fontAlgn="b"/>
            <a:r>
              <a:rPr lang="en-GB" sz="1200" b="1" i="1" u="none" strike="noStrike">
                <a:solidFill>
                  <a:srgbClr val="004992"/>
                </a:solidFill>
                <a:effectLst/>
              </a:rPr>
              <a:t>“Great scene setting”</a:t>
            </a:r>
          </a:p>
        </p:txBody>
      </p:sp>
      <p:sp>
        <p:nvSpPr>
          <p:cNvPr id="25" name="TextBox 24">
            <a:extLst>
              <a:ext uri="{FF2B5EF4-FFF2-40B4-BE49-F238E27FC236}">
                <a16:creationId xmlns:a16="http://schemas.microsoft.com/office/drawing/2014/main" id="{95CC490A-9EBA-4F86-30E7-954F82AB0DC2}"/>
              </a:ext>
            </a:extLst>
          </p:cNvPr>
          <p:cNvSpPr txBox="1"/>
          <p:nvPr/>
        </p:nvSpPr>
        <p:spPr>
          <a:xfrm>
            <a:off x="8135480" y="2272921"/>
            <a:ext cx="3631140" cy="1947565"/>
          </a:xfrm>
          <a:custGeom>
            <a:avLst/>
            <a:gdLst>
              <a:gd name="connsiteX0" fmla="*/ 818277 w 3631140"/>
              <a:gd name="connsiteY0" fmla="*/ 2337351 h 1947565"/>
              <a:gd name="connsiteX1" fmla="*/ 842230 w 3631140"/>
              <a:gd name="connsiteY1" fmla="*/ 1795801 h 1947565"/>
              <a:gd name="connsiteX2" fmla="*/ 888693 w 3631140"/>
              <a:gd name="connsiteY2" fmla="*/ 136457 h 1947565"/>
              <a:gd name="connsiteX3" fmla="*/ 2440852 w 3631140"/>
              <a:gd name="connsiteY3" fmla="*/ 59572 h 1947565"/>
              <a:gd name="connsiteX4" fmla="*/ 3141380 w 3631140"/>
              <a:gd name="connsiteY4" fmla="*/ 1639057 h 1947565"/>
              <a:gd name="connsiteX5" fmla="*/ 1487231 w 3631140"/>
              <a:gd name="connsiteY5" fmla="*/ 1931509 h 1947565"/>
              <a:gd name="connsiteX6" fmla="*/ 818277 w 3631140"/>
              <a:gd name="connsiteY6" fmla="*/ 2337351 h 19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140" h="1947565" extrusionOk="0">
                <a:moveTo>
                  <a:pt x="818277" y="2337351"/>
                </a:moveTo>
                <a:cubicBezTo>
                  <a:pt x="804172" y="2224383"/>
                  <a:pt x="796805" y="2013639"/>
                  <a:pt x="842230" y="1795801"/>
                </a:cubicBezTo>
                <a:cubicBezTo>
                  <a:pt x="-355591" y="1400136"/>
                  <a:pt x="-376259" y="402087"/>
                  <a:pt x="888693" y="136457"/>
                </a:cubicBezTo>
                <a:cubicBezTo>
                  <a:pt x="1315715" y="73029"/>
                  <a:pt x="1906462" y="-46430"/>
                  <a:pt x="2440852" y="59572"/>
                </a:cubicBezTo>
                <a:cubicBezTo>
                  <a:pt x="3690974" y="281714"/>
                  <a:pt x="4162592" y="1190657"/>
                  <a:pt x="3141380" y="1639057"/>
                </a:cubicBezTo>
                <a:cubicBezTo>
                  <a:pt x="2755716" y="1793629"/>
                  <a:pt x="1998212" y="1986087"/>
                  <a:pt x="1487231" y="1931509"/>
                </a:cubicBezTo>
                <a:cubicBezTo>
                  <a:pt x="1292611" y="2041022"/>
                  <a:pt x="1111195" y="2149413"/>
                  <a:pt x="818277" y="2337351"/>
                </a:cubicBezTo>
                <a:close/>
              </a:path>
            </a:pathLst>
          </a:custGeom>
          <a:noFill/>
          <a:ln>
            <a:solidFill>
              <a:srgbClr val="004992"/>
            </a:solidFill>
            <a:extLst>
              <a:ext uri="{C807C97D-BFC1-408E-A445-0C87EB9F89A2}">
                <ask:lineSketchStyleProps xmlns:ask="http://schemas.microsoft.com/office/drawing/2018/sketchyshapes" sd="3932345334">
                  <a:prstGeom prst="wedgeEllipseCallout">
                    <a:avLst>
                      <a:gd name="adj1" fmla="val -27465"/>
                      <a:gd name="adj2" fmla="val 70014"/>
                    </a:avLst>
                  </a:prstGeom>
                  <ask:type>
                    <ask:lineSketchCurved/>
                  </ask:type>
                </ask:lineSketchStyleProps>
              </a:ext>
            </a:extLst>
          </a:ln>
        </p:spPr>
        <p:txBody>
          <a:bodyPr wrap="square">
            <a:spAutoFit/>
          </a:bodyPr>
          <a:lstStyle/>
          <a:p>
            <a:pPr algn="ctr" fontAlgn="b"/>
            <a:r>
              <a:rPr lang="en-GB" sz="1200" b="1" i="1" u="none" strike="noStrike">
                <a:solidFill>
                  <a:srgbClr val="004992"/>
                </a:solidFill>
                <a:effectLst/>
              </a:rPr>
              <a:t>“We were agreeing all day but didn't talk about how we are going to be brave / do things differently / stop doing some things / change cultures(s) - that's our (very difficult) homework?”</a:t>
            </a:r>
          </a:p>
        </p:txBody>
      </p:sp>
      <p:sp>
        <p:nvSpPr>
          <p:cNvPr id="31" name="TextBox 30">
            <a:extLst>
              <a:ext uri="{FF2B5EF4-FFF2-40B4-BE49-F238E27FC236}">
                <a16:creationId xmlns:a16="http://schemas.microsoft.com/office/drawing/2014/main" id="{FDB2CBB1-A8B0-C849-09C1-18C57B90DACF}"/>
              </a:ext>
            </a:extLst>
          </p:cNvPr>
          <p:cNvSpPr txBox="1"/>
          <p:nvPr/>
        </p:nvSpPr>
        <p:spPr>
          <a:xfrm>
            <a:off x="7950789" y="1059586"/>
            <a:ext cx="1926779" cy="908864"/>
          </a:xfrm>
          <a:custGeom>
            <a:avLst/>
            <a:gdLst>
              <a:gd name="connsiteX0" fmla="*/ 759401 w 1926779"/>
              <a:gd name="connsiteY0" fmla="*/ 1074423 h 908864"/>
              <a:gd name="connsiteX1" fmla="*/ 636708 w 1926779"/>
              <a:gd name="connsiteY1" fmla="*/ 881940 h 908864"/>
              <a:gd name="connsiteX2" fmla="*/ 307190 w 1926779"/>
              <a:gd name="connsiteY2" fmla="*/ 121717 h 908864"/>
              <a:gd name="connsiteX3" fmla="*/ 1095763 w 1926779"/>
              <a:gd name="connsiteY3" fmla="*/ 4311 h 908864"/>
              <a:gd name="connsiteX4" fmla="*/ 1904542 w 1926779"/>
              <a:gd name="connsiteY4" fmla="*/ 551507 h 908864"/>
              <a:gd name="connsiteX5" fmla="*/ 1000005 w 1926779"/>
              <a:gd name="connsiteY5" fmla="*/ 908537 h 908864"/>
              <a:gd name="connsiteX6" fmla="*/ 759401 w 1926779"/>
              <a:gd name="connsiteY6" fmla="*/ 1074423 h 9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6779" h="908864" extrusionOk="0">
                <a:moveTo>
                  <a:pt x="759401" y="1074423"/>
                </a:moveTo>
                <a:cubicBezTo>
                  <a:pt x="736531" y="1004718"/>
                  <a:pt x="686337" y="952376"/>
                  <a:pt x="636708" y="881940"/>
                </a:cubicBezTo>
                <a:cubicBezTo>
                  <a:pt x="-36896" y="763905"/>
                  <a:pt x="-160039" y="317730"/>
                  <a:pt x="307190" y="121717"/>
                </a:cubicBezTo>
                <a:cubicBezTo>
                  <a:pt x="509426" y="32161"/>
                  <a:pt x="808139" y="-20052"/>
                  <a:pt x="1095763" y="4311"/>
                </a:cubicBezTo>
                <a:cubicBezTo>
                  <a:pt x="1640010" y="57065"/>
                  <a:pt x="1990331" y="298870"/>
                  <a:pt x="1904542" y="551507"/>
                </a:cubicBezTo>
                <a:cubicBezTo>
                  <a:pt x="1832188" y="782537"/>
                  <a:pt x="1391301" y="886823"/>
                  <a:pt x="1000005" y="908537"/>
                </a:cubicBezTo>
                <a:cubicBezTo>
                  <a:pt x="913507" y="937938"/>
                  <a:pt x="841352" y="1021567"/>
                  <a:pt x="759401" y="1074423"/>
                </a:cubicBezTo>
                <a:close/>
              </a:path>
            </a:pathLst>
          </a:custGeom>
          <a:noFill/>
          <a:ln>
            <a:solidFill>
              <a:srgbClr val="004992"/>
            </a:solidFill>
            <a:extLst>
              <a:ext uri="{C807C97D-BFC1-408E-A445-0C87EB9F89A2}">
                <ask:lineSketchStyleProps xmlns:ask="http://schemas.microsoft.com/office/drawing/2018/sketchyshapes" sd="3094026351">
                  <a:prstGeom prst="wedgeEllipseCallout">
                    <a:avLst>
                      <a:gd name="adj1" fmla="val -10587"/>
                      <a:gd name="adj2" fmla="val 68216"/>
                    </a:avLst>
                  </a:prstGeom>
                  <ask:type>
                    <ask:lineSketchCurved/>
                  </ask:type>
                </ask:lineSketchStyleProps>
              </a:ext>
            </a:extLst>
          </a:ln>
        </p:spPr>
        <p:txBody>
          <a:bodyPr wrap="square">
            <a:spAutoFit/>
          </a:bodyPr>
          <a:lstStyle/>
          <a:p>
            <a:pPr algn="ctr" fontAlgn="b"/>
            <a:r>
              <a:rPr lang="en-GB" sz="1200" b="1" i="1" u="none" strike="noStrike">
                <a:solidFill>
                  <a:srgbClr val="004992"/>
                </a:solidFill>
                <a:effectLst/>
                <a:latin typeface="+mn-lt"/>
              </a:rPr>
              <a:t>“Great conversations and facilitation”</a:t>
            </a:r>
          </a:p>
        </p:txBody>
      </p:sp>
      <p:sp>
        <p:nvSpPr>
          <p:cNvPr id="33" name="TextBox 32">
            <a:extLst>
              <a:ext uri="{FF2B5EF4-FFF2-40B4-BE49-F238E27FC236}">
                <a16:creationId xmlns:a16="http://schemas.microsoft.com/office/drawing/2014/main" id="{1D4B31AD-9709-E0A8-AAE0-564AA03873DD}"/>
              </a:ext>
            </a:extLst>
          </p:cNvPr>
          <p:cNvSpPr txBox="1"/>
          <p:nvPr/>
        </p:nvSpPr>
        <p:spPr>
          <a:xfrm>
            <a:off x="5134869" y="2999269"/>
            <a:ext cx="2923308" cy="1428214"/>
          </a:xfrm>
          <a:custGeom>
            <a:avLst/>
            <a:gdLst>
              <a:gd name="connsiteX0" fmla="*/ 1237115 w 2923308"/>
              <a:gd name="connsiteY0" fmla="*/ 1581333 h 1428214"/>
              <a:gd name="connsiteX1" fmla="*/ 1004900 w 2923308"/>
              <a:gd name="connsiteY1" fmla="*/ 1392452 h 1428214"/>
              <a:gd name="connsiteX2" fmla="*/ 370593 w 2923308"/>
              <a:gd name="connsiteY2" fmla="*/ 238916 h 1428214"/>
              <a:gd name="connsiteX3" fmla="*/ 1626968 w 2923308"/>
              <a:gd name="connsiteY3" fmla="*/ 4582 h 1428214"/>
              <a:gd name="connsiteX4" fmla="*/ 2916565 w 2923308"/>
              <a:gd name="connsiteY4" fmla="*/ 782625 h 1428214"/>
              <a:gd name="connsiteX5" fmla="*/ 1558284 w 2923308"/>
              <a:gd name="connsiteY5" fmla="*/ 1426652 h 1428214"/>
              <a:gd name="connsiteX6" fmla="*/ 1237115 w 2923308"/>
              <a:gd name="connsiteY6" fmla="*/ 1581333 h 14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3308" h="1428214" extrusionOk="0">
                <a:moveTo>
                  <a:pt x="1237115" y="1581333"/>
                </a:moveTo>
                <a:cubicBezTo>
                  <a:pt x="1191142" y="1514899"/>
                  <a:pt x="1104087" y="1449928"/>
                  <a:pt x="1004900" y="1392452"/>
                </a:cubicBezTo>
                <a:cubicBezTo>
                  <a:pt x="-81481" y="1221924"/>
                  <a:pt x="-322274" y="675696"/>
                  <a:pt x="370593" y="238916"/>
                </a:cubicBezTo>
                <a:cubicBezTo>
                  <a:pt x="704540" y="71341"/>
                  <a:pt x="1110927" y="-105075"/>
                  <a:pt x="1626968" y="4582"/>
                </a:cubicBezTo>
                <a:cubicBezTo>
                  <a:pt x="2346506" y="46266"/>
                  <a:pt x="2989510" y="389311"/>
                  <a:pt x="2916565" y="782625"/>
                </a:cubicBezTo>
                <a:cubicBezTo>
                  <a:pt x="2917009" y="1110830"/>
                  <a:pt x="2238297" y="1428765"/>
                  <a:pt x="1558284" y="1426652"/>
                </a:cubicBezTo>
                <a:cubicBezTo>
                  <a:pt x="1411033" y="1511613"/>
                  <a:pt x="1304277" y="1537946"/>
                  <a:pt x="1237115" y="1581333"/>
                </a:cubicBezTo>
                <a:close/>
              </a:path>
            </a:pathLst>
          </a:custGeom>
          <a:noFill/>
          <a:ln>
            <a:solidFill>
              <a:srgbClr val="004992"/>
            </a:solidFill>
            <a:extLst>
              <a:ext uri="{C807C97D-BFC1-408E-A445-0C87EB9F89A2}">
                <ask:lineSketchStyleProps xmlns:ask="http://schemas.microsoft.com/office/drawing/2018/sketchyshapes" sd="3877207408">
                  <a:prstGeom prst="wedgeEllipseCallout">
                    <a:avLst>
                      <a:gd name="adj1" fmla="val -7681"/>
                      <a:gd name="adj2" fmla="val 60721"/>
                    </a:avLst>
                  </a:prstGeom>
                  <ask:type>
                    <ask:lineSketchCurved/>
                  </ask:type>
                </ask:lineSketchStyleProps>
              </a:ext>
            </a:extLst>
          </a:ln>
        </p:spPr>
        <p:txBody>
          <a:bodyPr wrap="square">
            <a:spAutoFit/>
          </a:bodyPr>
          <a:lstStyle/>
          <a:p>
            <a:pPr algn="ctr" fontAlgn="b"/>
            <a:r>
              <a:rPr lang="en-GB" sz="1200" b="1" i="1" u="none" strike="noStrike">
                <a:solidFill>
                  <a:srgbClr val="004992"/>
                </a:solidFill>
                <a:effectLst/>
                <a:latin typeface="+mn-lt"/>
              </a:rPr>
              <a:t>“This was our best discussion in many ways - I think because people were most engaged / awake” </a:t>
            </a:r>
          </a:p>
        </p:txBody>
      </p:sp>
      <p:pic>
        <p:nvPicPr>
          <p:cNvPr id="41" name="Picture 40" descr="Shape, arrow&#10;&#10;Description automatically generated">
            <a:extLst>
              <a:ext uri="{FF2B5EF4-FFF2-40B4-BE49-F238E27FC236}">
                <a16:creationId xmlns:a16="http://schemas.microsoft.com/office/drawing/2014/main" id="{EEC73217-1178-CA57-04C5-0AA55CD0A32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5758" y="2542627"/>
            <a:ext cx="1355353" cy="1355353"/>
          </a:xfrm>
          <a:prstGeom prst="rect">
            <a:avLst/>
          </a:prstGeom>
        </p:spPr>
      </p:pic>
      <p:pic>
        <p:nvPicPr>
          <p:cNvPr id="42" name="Picture 41" descr="Shape, arrow&#10;&#10;Description automatically generated">
            <a:extLst>
              <a:ext uri="{FF2B5EF4-FFF2-40B4-BE49-F238E27FC236}">
                <a16:creationId xmlns:a16="http://schemas.microsoft.com/office/drawing/2014/main" id="{9EA29D66-9A2E-2B25-BC2E-D6D2A74BC94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074759" y="2530358"/>
            <a:ext cx="1355353" cy="1355353"/>
          </a:xfrm>
          <a:prstGeom prst="rect">
            <a:avLst/>
          </a:prstGeom>
        </p:spPr>
      </p:pic>
      <p:pic>
        <p:nvPicPr>
          <p:cNvPr id="44" name="Picture 43" descr="Shape, arrow&#10;&#10;Description automatically generated">
            <a:extLst>
              <a:ext uri="{FF2B5EF4-FFF2-40B4-BE49-F238E27FC236}">
                <a16:creationId xmlns:a16="http://schemas.microsoft.com/office/drawing/2014/main" id="{2ABC14FD-67E3-37B5-B12A-705AC69F280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461831" y="2530357"/>
            <a:ext cx="1355353" cy="1355353"/>
          </a:xfrm>
          <a:prstGeom prst="rect">
            <a:avLst/>
          </a:prstGeom>
        </p:spPr>
      </p:pic>
      <p:pic>
        <p:nvPicPr>
          <p:cNvPr id="45" name="Picture 44" descr="Shape, arrow&#10;&#10;Description automatically generated">
            <a:extLst>
              <a:ext uri="{FF2B5EF4-FFF2-40B4-BE49-F238E27FC236}">
                <a16:creationId xmlns:a16="http://schemas.microsoft.com/office/drawing/2014/main" id="{9D5BDFF8-1D65-DB61-9C22-3E9EF152423D}"/>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17098"/>
          <a:stretch/>
        </p:blipFill>
        <p:spPr>
          <a:xfrm>
            <a:off x="2106479" y="3960811"/>
            <a:ext cx="1123610" cy="1355353"/>
          </a:xfrm>
          <a:prstGeom prst="rect">
            <a:avLst/>
          </a:prstGeom>
        </p:spPr>
      </p:pic>
      <p:pic>
        <p:nvPicPr>
          <p:cNvPr id="46" name="Picture 45" descr="A picture containing vector graphics&#10;&#10;Description automatically generated">
            <a:extLst>
              <a:ext uri="{FF2B5EF4-FFF2-40B4-BE49-F238E27FC236}">
                <a16:creationId xmlns:a16="http://schemas.microsoft.com/office/drawing/2014/main" id="{352F9677-2A86-88BA-AE65-CA25FC21A0E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7568" y="4688452"/>
            <a:ext cx="1243401" cy="1243401"/>
          </a:xfrm>
          <a:prstGeom prst="rect">
            <a:avLst/>
          </a:prstGeom>
        </p:spPr>
      </p:pic>
      <p:pic>
        <p:nvPicPr>
          <p:cNvPr id="47" name="Picture 46" descr="A picture containing vector graphics&#10;&#10;Description automatically generated">
            <a:extLst>
              <a:ext uri="{FF2B5EF4-FFF2-40B4-BE49-F238E27FC236}">
                <a16:creationId xmlns:a16="http://schemas.microsoft.com/office/drawing/2014/main" id="{346CE5DE-F9CC-9A1D-A5C9-8F7A9FCE609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21936" y="4688453"/>
            <a:ext cx="1243401" cy="1243401"/>
          </a:xfrm>
          <a:prstGeom prst="rect">
            <a:avLst/>
          </a:prstGeom>
        </p:spPr>
      </p:pic>
      <p:pic>
        <p:nvPicPr>
          <p:cNvPr id="48" name="Picture 47" descr="A picture containing vector graphics&#10;&#10;Description automatically generated">
            <a:extLst>
              <a:ext uri="{FF2B5EF4-FFF2-40B4-BE49-F238E27FC236}">
                <a16:creationId xmlns:a16="http://schemas.microsoft.com/office/drawing/2014/main" id="{8DBC56C8-CCE7-E00A-1903-8CBF7A14B37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868" y="4688454"/>
            <a:ext cx="1243401" cy="1243401"/>
          </a:xfrm>
          <a:prstGeom prst="rect">
            <a:avLst/>
          </a:prstGeom>
        </p:spPr>
      </p:pic>
      <p:pic>
        <p:nvPicPr>
          <p:cNvPr id="49" name="Picture 48" descr="A picture containing vector graphics&#10;&#10;Description automatically generated">
            <a:extLst>
              <a:ext uri="{FF2B5EF4-FFF2-40B4-BE49-F238E27FC236}">
                <a16:creationId xmlns:a16="http://schemas.microsoft.com/office/drawing/2014/main" id="{3D7CC3C9-9686-0F7F-EBF5-906B4EA447B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9236" y="4688454"/>
            <a:ext cx="1243401" cy="1243401"/>
          </a:xfrm>
          <a:prstGeom prst="rect">
            <a:avLst/>
          </a:prstGeom>
        </p:spPr>
      </p:pic>
      <p:sp>
        <p:nvSpPr>
          <p:cNvPr id="6" name="TextBox 5">
            <a:extLst>
              <a:ext uri="{FF2B5EF4-FFF2-40B4-BE49-F238E27FC236}">
                <a16:creationId xmlns:a16="http://schemas.microsoft.com/office/drawing/2014/main" id="{068FF4FD-0D54-CF59-40A7-151607FE75A7}"/>
              </a:ext>
            </a:extLst>
          </p:cNvPr>
          <p:cNvSpPr txBox="1"/>
          <p:nvPr/>
        </p:nvSpPr>
        <p:spPr>
          <a:xfrm>
            <a:off x="-66674" y="5808744"/>
            <a:ext cx="2819110" cy="246221"/>
          </a:xfrm>
          <a:prstGeom prst="rect">
            <a:avLst/>
          </a:prstGeom>
          <a:noFill/>
        </p:spPr>
        <p:txBody>
          <a:bodyPr wrap="square" rtlCol="0">
            <a:spAutoFit/>
          </a:bodyPr>
          <a:lstStyle/>
          <a:p>
            <a:r>
              <a:rPr lang="en-GB" sz="1000">
                <a:solidFill>
                  <a:schemeClr val="bg1"/>
                </a:solidFill>
              </a:rPr>
              <a:t>Based on survey responses as of 31/10/2022</a:t>
            </a:r>
          </a:p>
        </p:txBody>
      </p:sp>
    </p:spTree>
    <p:extLst>
      <p:ext uri="{BB962C8B-B14F-4D97-AF65-F5344CB8AC3E}">
        <p14:creationId xmlns:p14="http://schemas.microsoft.com/office/powerpoint/2010/main" val="9299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ext, letter&#10;&#10;Description automatically generated">
            <a:extLst>
              <a:ext uri="{FF2B5EF4-FFF2-40B4-BE49-F238E27FC236}">
                <a16:creationId xmlns:a16="http://schemas.microsoft.com/office/drawing/2014/main" id="{04A47CBC-AA00-D7C2-F044-F3D8B06E6CAC}"/>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7100888" y="0"/>
            <a:ext cx="5091112" cy="6858000"/>
          </a:xfrm>
        </p:spPr>
      </p:pic>
      <p:sp>
        <p:nvSpPr>
          <p:cNvPr id="3" name="Slide Number Placeholder 2">
            <a:extLst>
              <a:ext uri="{FF2B5EF4-FFF2-40B4-BE49-F238E27FC236}">
                <a16:creationId xmlns:a16="http://schemas.microsoft.com/office/drawing/2014/main" id="{7082FCF5-FBAB-0476-7044-71E18136F1E5}"/>
              </a:ext>
            </a:extLst>
          </p:cNvPr>
          <p:cNvSpPr>
            <a:spLocks noGrp="1"/>
          </p:cNvSpPr>
          <p:nvPr>
            <p:ph type="sldNum" sz="quarter" idx="12"/>
          </p:nvPr>
        </p:nvSpPr>
        <p:spPr/>
        <p:txBody>
          <a:bodyPr/>
          <a:lstStyle/>
          <a:p>
            <a:fld id="{F6E39E37-6BC0-A248-806A-337B0CEF6126}" type="slidenum">
              <a:rPr lang="en-US" smtClean="0">
                <a:solidFill>
                  <a:schemeClr val="bg1"/>
                </a:solidFill>
              </a:rPr>
              <a:pPr/>
              <a:t>17</a:t>
            </a:fld>
            <a:endParaRPr lang="en-US">
              <a:solidFill>
                <a:schemeClr val="bg1"/>
              </a:solidFill>
            </a:endParaRPr>
          </a:p>
        </p:txBody>
      </p:sp>
      <p:sp>
        <p:nvSpPr>
          <p:cNvPr id="4" name="Text Placeholder 3">
            <a:extLst>
              <a:ext uri="{FF2B5EF4-FFF2-40B4-BE49-F238E27FC236}">
                <a16:creationId xmlns:a16="http://schemas.microsoft.com/office/drawing/2014/main" id="{F1A9E2EB-8D03-4D8F-6FF4-EAA11D73499A}"/>
              </a:ext>
            </a:extLst>
          </p:cNvPr>
          <p:cNvSpPr>
            <a:spLocks noGrp="1"/>
          </p:cNvSpPr>
          <p:nvPr>
            <p:ph type="body" sz="quarter" idx="17"/>
          </p:nvPr>
        </p:nvSpPr>
        <p:spPr>
          <a:xfrm>
            <a:off x="400387" y="163533"/>
            <a:ext cx="5897851" cy="733028"/>
          </a:xfrm>
        </p:spPr>
        <p:txBody>
          <a:bodyPr/>
          <a:lstStyle/>
          <a:p>
            <a:r>
              <a:rPr lang="en-GB"/>
              <a:t>Session 2</a:t>
            </a:r>
          </a:p>
          <a:p>
            <a:endParaRPr lang="en-GB"/>
          </a:p>
        </p:txBody>
      </p:sp>
      <p:sp>
        <p:nvSpPr>
          <p:cNvPr id="5" name="Text Placeholder 4">
            <a:extLst>
              <a:ext uri="{FF2B5EF4-FFF2-40B4-BE49-F238E27FC236}">
                <a16:creationId xmlns:a16="http://schemas.microsoft.com/office/drawing/2014/main" id="{0C40B4FF-D797-C4FC-1284-632F0EB251AB}"/>
              </a:ext>
            </a:extLst>
          </p:cNvPr>
          <p:cNvSpPr>
            <a:spLocks noGrp="1"/>
          </p:cNvSpPr>
          <p:nvPr>
            <p:ph type="body" sz="quarter" idx="18"/>
          </p:nvPr>
        </p:nvSpPr>
        <p:spPr>
          <a:xfrm>
            <a:off x="399765" y="776375"/>
            <a:ext cx="5898473" cy="511175"/>
          </a:xfrm>
        </p:spPr>
        <p:txBody>
          <a:bodyPr/>
          <a:lstStyle/>
          <a:p>
            <a:r>
              <a:rPr lang="en-GB"/>
              <a:t>Working together as a partnership</a:t>
            </a:r>
          </a:p>
        </p:txBody>
      </p:sp>
      <p:sp>
        <p:nvSpPr>
          <p:cNvPr id="6" name="Text Placeholder 5">
            <a:extLst>
              <a:ext uri="{FF2B5EF4-FFF2-40B4-BE49-F238E27FC236}">
                <a16:creationId xmlns:a16="http://schemas.microsoft.com/office/drawing/2014/main" id="{8D5B131C-F78A-9715-12CF-8495119C8D68}"/>
              </a:ext>
            </a:extLst>
          </p:cNvPr>
          <p:cNvSpPr>
            <a:spLocks noGrp="1"/>
          </p:cNvSpPr>
          <p:nvPr>
            <p:ph type="body" sz="quarter" idx="19"/>
          </p:nvPr>
        </p:nvSpPr>
        <p:spPr>
          <a:xfrm>
            <a:off x="399765" y="1287550"/>
            <a:ext cx="6543646" cy="4414546"/>
          </a:xfrm>
        </p:spPr>
        <p:txBody>
          <a:bodyPr>
            <a:noAutofit/>
          </a:bodyPr>
          <a:lstStyle/>
          <a:p>
            <a:pPr>
              <a:lnSpc>
                <a:spcPct val="107000"/>
              </a:lnSpc>
              <a:spcBef>
                <a:spcPts val="0"/>
              </a:spcBef>
              <a:spcAft>
                <a:spcPts val="600"/>
              </a:spcAft>
            </a:pPr>
            <a:r>
              <a:rPr lang="en-GB" sz="1600"/>
              <a:t>The Integrated Care Partnership represents an opportunity for all of us to experience a new way of coming together to improve health and care outcomes. This will mean developing new ways to collaborate, and it will require us to connect differently with each other. </a:t>
            </a:r>
          </a:p>
          <a:p>
            <a:pPr>
              <a:lnSpc>
                <a:spcPct val="107000"/>
              </a:lnSpc>
              <a:spcBef>
                <a:spcPts val="0"/>
              </a:spcBef>
              <a:spcAft>
                <a:spcPts val="600"/>
              </a:spcAft>
            </a:pPr>
            <a:r>
              <a:rPr lang="en-GB" sz="1600"/>
              <a:t>In this session, participants had the opportunity to reflect on the behaviours, values and shared culture that supports good partnership working. They were asked to focus on what success would look and feel like, and the opportunities for us to start working differently together. </a:t>
            </a:r>
          </a:p>
          <a:p>
            <a:pPr>
              <a:lnSpc>
                <a:spcPct val="107000"/>
              </a:lnSpc>
              <a:spcBef>
                <a:spcPts val="0"/>
              </a:spcBef>
              <a:spcAft>
                <a:spcPts val="600"/>
              </a:spcAft>
            </a:pPr>
            <a:r>
              <a:rPr lang="en-GB" sz="1600"/>
              <a:t>The key questions answered in the session were:</a:t>
            </a:r>
          </a:p>
          <a:p>
            <a:pPr marL="285750" indent="-285750">
              <a:lnSpc>
                <a:spcPct val="107000"/>
              </a:lnSpc>
              <a:spcBef>
                <a:spcPts val="0"/>
              </a:spcBef>
              <a:spcAft>
                <a:spcPts val="600"/>
              </a:spcAft>
              <a:buFont typeface="Arial" panose="020B0604020202020204" pitchFamily="34" charset="0"/>
              <a:buChar char="•"/>
            </a:pPr>
            <a:r>
              <a:rPr lang="en-GB" sz="1600"/>
              <a:t>Reflecting on an experience you’ve had of good partnership working, what were the behaviours and values on display from those involved?</a:t>
            </a:r>
          </a:p>
          <a:p>
            <a:pPr marL="285750" indent="-285750">
              <a:lnSpc>
                <a:spcPct val="107000"/>
              </a:lnSpc>
              <a:spcBef>
                <a:spcPts val="0"/>
              </a:spcBef>
              <a:spcAft>
                <a:spcPts val="600"/>
              </a:spcAft>
              <a:buFont typeface="Arial" panose="020B0604020202020204" pitchFamily="34" charset="0"/>
              <a:buChar char="•"/>
            </a:pPr>
            <a:r>
              <a:rPr lang="en-GB" sz="1600"/>
              <a:t>It’s 2025 and we are working differently and successfully as a partnership. What would that look and feel like?</a:t>
            </a:r>
          </a:p>
          <a:p>
            <a:endParaRPr lang="en-GB" sz="1600"/>
          </a:p>
        </p:txBody>
      </p:sp>
    </p:spTree>
    <p:extLst>
      <p:ext uri="{BB962C8B-B14F-4D97-AF65-F5344CB8AC3E}">
        <p14:creationId xmlns:p14="http://schemas.microsoft.com/office/powerpoint/2010/main" val="300971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AC14CAA9-1AD3-B9A7-969B-B9148F3CDC5D}"/>
              </a:ext>
            </a:extLst>
          </p:cNvPr>
          <p:cNvSpPr/>
          <p:nvPr/>
        </p:nvSpPr>
        <p:spPr>
          <a:xfrm rot="5400000">
            <a:off x="3615885" y="-2566402"/>
            <a:ext cx="4668026" cy="11899801"/>
          </a:xfrm>
          <a:prstGeom prst="flowChartManualOperation">
            <a:avLst/>
          </a:prstGeom>
          <a:solidFill>
            <a:srgbClr val="00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group of people in a room&#10;&#10;Description automatically generated">
            <a:extLst>
              <a:ext uri="{FF2B5EF4-FFF2-40B4-BE49-F238E27FC236}">
                <a16:creationId xmlns:a16="http://schemas.microsoft.com/office/drawing/2014/main" id="{2F976552-910F-CB2D-54E7-CA86FCB9334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564" y="2088573"/>
            <a:ext cx="4557422" cy="246264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0B553B8-C667-204C-571F-2B03C272C38D}"/>
              </a:ext>
            </a:extLst>
          </p:cNvPr>
          <p:cNvSpPr txBox="1"/>
          <p:nvPr/>
        </p:nvSpPr>
        <p:spPr>
          <a:xfrm>
            <a:off x="5426111" y="1727628"/>
            <a:ext cx="6280220" cy="3311740"/>
          </a:xfrm>
          <a:prstGeom prst="rect">
            <a:avLst/>
          </a:prstGeom>
          <a:noFill/>
        </p:spPr>
        <p:txBody>
          <a:bodyPr wrap="square">
            <a:spAutoFit/>
          </a:bodyPr>
          <a:lstStyle/>
          <a:p>
            <a:pPr>
              <a:lnSpc>
                <a:spcPct val="107000"/>
              </a:lnSpc>
              <a:spcAft>
                <a:spcPts val="600"/>
              </a:spcAft>
            </a:pPr>
            <a:r>
              <a:rPr lang="en-GB" sz="1600">
                <a:solidFill>
                  <a:schemeClr val="bg1"/>
                </a:solidFill>
                <a:effectLst/>
                <a:ea typeface="Calibri" panose="020F0502020204030204" pitchFamily="34" charset="0"/>
              </a:rPr>
              <a:t>One Weston, Worle and Villages Locality Partnership shared with us their experiences of how all partners have come together over the last 12 months to design a new model for an Integrated Community Mental Health team. We heard a real example of how wrapping a team around the person </a:t>
            </a:r>
            <a:r>
              <a:rPr lang="en-GB" sz="1600">
                <a:solidFill>
                  <a:schemeClr val="bg1"/>
                </a:solidFill>
                <a:ea typeface="Calibri" panose="020F0502020204030204" pitchFamily="34" charset="0"/>
              </a:rPr>
              <a:t>had </a:t>
            </a:r>
            <a:r>
              <a:rPr lang="en-GB" sz="1600">
                <a:solidFill>
                  <a:schemeClr val="bg1"/>
                </a:solidFill>
                <a:effectLst/>
                <a:ea typeface="Calibri" panose="020F0502020204030204" pitchFamily="34" charset="0"/>
              </a:rPr>
              <a:t>helped them to manage other areas in their life, as well as accessing support</a:t>
            </a:r>
            <a:r>
              <a:rPr lang="en-GB" sz="1600">
                <a:solidFill>
                  <a:schemeClr val="bg1"/>
                </a:solidFill>
                <a:ea typeface="Calibri" panose="020F0502020204030204" pitchFamily="34" charset="0"/>
              </a:rPr>
              <a:t> when needed.</a:t>
            </a:r>
            <a:endParaRPr lang="en-GB" sz="1600">
              <a:solidFill>
                <a:schemeClr val="bg1"/>
              </a:solidFill>
              <a:effectLst/>
              <a:ea typeface="Calibri" panose="020F0502020204030204" pitchFamily="34" charset="0"/>
            </a:endParaRPr>
          </a:p>
          <a:p>
            <a:pPr>
              <a:lnSpc>
                <a:spcPct val="107000"/>
              </a:lnSpc>
              <a:spcAft>
                <a:spcPts val="600"/>
              </a:spcAft>
            </a:pPr>
            <a:r>
              <a:rPr lang="en-GB" sz="1600">
                <a:solidFill>
                  <a:schemeClr val="bg1"/>
                </a:solidFill>
                <a:effectLst/>
                <a:ea typeface="Calibri" panose="020F0502020204030204" pitchFamily="34" charset="0"/>
              </a:rPr>
              <a:t>Two contributors with lived experience shared with us the positive aspects of being involved in designing the new team and service, and the hopes they have for improved support for people in the future. We also heard from voluntary and community sector colleagues, who explained the key role the sector can play and examples of how the partners worked effectively together. </a:t>
            </a:r>
          </a:p>
        </p:txBody>
      </p:sp>
      <p:sp>
        <p:nvSpPr>
          <p:cNvPr id="9" name="Text Placeholder 8">
            <a:extLst>
              <a:ext uri="{FF2B5EF4-FFF2-40B4-BE49-F238E27FC236}">
                <a16:creationId xmlns:a16="http://schemas.microsoft.com/office/drawing/2014/main" id="{AB1AEA75-DC00-D690-E7C0-91D7624CEAF1}"/>
              </a:ext>
            </a:extLst>
          </p:cNvPr>
          <p:cNvSpPr>
            <a:spLocks noGrp="1"/>
          </p:cNvSpPr>
          <p:nvPr>
            <p:ph type="body" sz="quarter" idx="13"/>
          </p:nvPr>
        </p:nvSpPr>
        <p:spPr>
          <a:xfrm>
            <a:off x="155663" y="300592"/>
            <a:ext cx="11744136" cy="1030287"/>
          </a:xfrm>
        </p:spPr>
        <p:txBody>
          <a:bodyPr>
            <a:normAutofit lnSpcReduction="10000"/>
          </a:bodyPr>
          <a:lstStyle/>
          <a:p>
            <a:r>
              <a:rPr lang="en-GB"/>
              <a:t>Working differently: </a:t>
            </a:r>
          </a:p>
          <a:p>
            <a:r>
              <a:rPr lang="en-GB"/>
              <a:t>Weston, Worle &amp; Villages Locality</a:t>
            </a:r>
          </a:p>
        </p:txBody>
      </p:sp>
    </p:spTree>
    <p:extLst>
      <p:ext uri="{BB962C8B-B14F-4D97-AF65-F5344CB8AC3E}">
        <p14:creationId xmlns:p14="http://schemas.microsoft.com/office/powerpoint/2010/main" val="413098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D201E-1FFF-CCC7-B942-73B354A20FB2}"/>
              </a:ext>
            </a:extLst>
          </p:cNvPr>
          <p:cNvSpPr>
            <a:spLocks noGrp="1"/>
          </p:cNvSpPr>
          <p:nvPr>
            <p:ph type="sldNum" sz="quarter" idx="12"/>
          </p:nvPr>
        </p:nvSpPr>
        <p:spPr/>
        <p:txBody>
          <a:bodyPr/>
          <a:lstStyle/>
          <a:p>
            <a:fld id="{F6E39E37-6BC0-A248-806A-337B0CEF6126}" type="slidenum">
              <a:rPr lang="en-US" smtClean="0"/>
              <a:pPr/>
              <a:t>19</a:t>
            </a:fld>
            <a:endParaRPr lang="en-US"/>
          </a:p>
        </p:txBody>
      </p:sp>
      <p:sp>
        <p:nvSpPr>
          <p:cNvPr id="3" name="Text Placeholder 2">
            <a:extLst>
              <a:ext uri="{FF2B5EF4-FFF2-40B4-BE49-F238E27FC236}">
                <a16:creationId xmlns:a16="http://schemas.microsoft.com/office/drawing/2014/main" id="{3F1B6D48-B264-67CC-F32F-6C769A8B6479}"/>
              </a:ext>
            </a:extLst>
          </p:cNvPr>
          <p:cNvSpPr>
            <a:spLocks noGrp="1"/>
          </p:cNvSpPr>
          <p:nvPr>
            <p:ph type="body" sz="quarter" idx="13"/>
          </p:nvPr>
        </p:nvSpPr>
        <p:spPr>
          <a:xfrm>
            <a:off x="151002" y="369888"/>
            <a:ext cx="12040997" cy="1030287"/>
          </a:xfrm>
        </p:spPr>
        <p:txBody>
          <a:bodyPr/>
          <a:lstStyle/>
          <a:p>
            <a:r>
              <a:rPr lang="en-GB"/>
              <a:t>Session 2: Experiences of good partnership working </a:t>
            </a:r>
          </a:p>
        </p:txBody>
      </p:sp>
      <p:sp>
        <p:nvSpPr>
          <p:cNvPr id="4" name="Text Placeholder 3">
            <a:extLst>
              <a:ext uri="{FF2B5EF4-FFF2-40B4-BE49-F238E27FC236}">
                <a16:creationId xmlns:a16="http://schemas.microsoft.com/office/drawing/2014/main" id="{D15B086A-BD9E-39C7-9FE2-7DEF8CA53E87}"/>
              </a:ext>
            </a:extLst>
          </p:cNvPr>
          <p:cNvSpPr>
            <a:spLocks noGrp="1"/>
          </p:cNvSpPr>
          <p:nvPr>
            <p:ph type="body" sz="quarter" idx="14"/>
          </p:nvPr>
        </p:nvSpPr>
        <p:spPr>
          <a:xfrm>
            <a:off x="56850" y="1659729"/>
            <a:ext cx="12229300" cy="3937204"/>
          </a:xfrm>
        </p:spPr>
        <p:txBody>
          <a:bodyPr numCol="2" spcCol="180000">
            <a:noAutofit/>
          </a:bodyPr>
          <a:lstStyle/>
          <a:p>
            <a:pPr marL="271463" indent="-271463">
              <a:lnSpc>
                <a:spcPct val="107000"/>
              </a:lnSpc>
              <a:spcBef>
                <a:spcPts val="0"/>
              </a:spcBef>
              <a:spcAft>
                <a:spcPts val="400"/>
              </a:spcAft>
              <a:buFont typeface="Arial" panose="020B0604020202020204" pitchFamily="34" charset="0"/>
              <a:buChar char="•"/>
            </a:pPr>
            <a:r>
              <a:rPr lang="en-GB" sz="1600" b="1"/>
              <a:t>Always come back to the person / people </a:t>
            </a:r>
            <a:r>
              <a:rPr lang="en-GB" sz="1600"/>
              <a:t>we are trying to help.</a:t>
            </a:r>
          </a:p>
          <a:p>
            <a:pPr marL="271463" indent="-271463">
              <a:lnSpc>
                <a:spcPct val="107000"/>
              </a:lnSpc>
              <a:spcBef>
                <a:spcPts val="0"/>
              </a:spcBef>
              <a:spcAft>
                <a:spcPts val="400"/>
              </a:spcAft>
              <a:buFont typeface="Arial" panose="020B0604020202020204" pitchFamily="34" charset="0"/>
              <a:buChar char="•"/>
            </a:pPr>
            <a:r>
              <a:rPr lang="en-GB" sz="1600" b="1"/>
              <a:t>Clarity of focus </a:t>
            </a:r>
            <a:r>
              <a:rPr lang="en-GB" sz="1600"/>
              <a:t>(the pandemic response was highlighted across tables) and agreed outcomes with clear call to action. </a:t>
            </a:r>
          </a:p>
          <a:p>
            <a:pPr marL="271463" indent="-271463">
              <a:lnSpc>
                <a:spcPct val="107000"/>
              </a:lnSpc>
              <a:spcBef>
                <a:spcPts val="0"/>
              </a:spcBef>
              <a:spcAft>
                <a:spcPts val="400"/>
              </a:spcAft>
              <a:buFont typeface="Arial" panose="020B0604020202020204" pitchFamily="34" charset="0"/>
              <a:buChar char="•"/>
            </a:pPr>
            <a:r>
              <a:rPr lang="en-GB" sz="1600" b="1"/>
              <a:t>One or two areas of shared focus</a:t>
            </a:r>
            <a:r>
              <a:rPr lang="en-GB" sz="1600"/>
              <a:t>, rather than lots of different things.</a:t>
            </a:r>
          </a:p>
          <a:p>
            <a:pPr marL="271463" indent="-271463">
              <a:lnSpc>
                <a:spcPct val="107000"/>
              </a:lnSpc>
              <a:spcBef>
                <a:spcPts val="0"/>
              </a:spcBef>
              <a:spcAft>
                <a:spcPts val="400"/>
              </a:spcAft>
              <a:buFont typeface="Arial" panose="020B0604020202020204" pitchFamily="34" charset="0"/>
              <a:buChar char="•"/>
            </a:pPr>
            <a:r>
              <a:rPr lang="en-GB" sz="1600" b="1"/>
              <a:t>The need not only to include community organisations </a:t>
            </a:r>
            <a:r>
              <a:rPr lang="en-GB" sz="1600"/>
              <a:t>but empower them.</a:t>
            </a:r>
          </a:p>
          <a:p>
            <a:pPr marL="271463" indent="-271463">
              <a:lnSpc>
                <a:spcPct val="107000"/>
              </a:lnSpc>
              <a:spcBef>
                <a:spcPts val="0"/>
              </a:spcBef>
              <a:spcAft>
                <a:spcPts val="400"/>
              </a:spcAft>
              <a:buFont typeface="Arial" panose="020B0604020202020204" pitchFamily="34" charset="0"/>
              <a:buChar char="•"/>
            </a:pPr>
            <a:r>
              <a:rPr lang="en-GB" sz="1600" b="1"/>
              <a:t>Mutual trust and respect</a:t>
            </a:r>
            <a:r>
              <a:rPr lang="en-GB" sz="1600"/>
              <a:t>.</a:t>
            </a:r>
          </a:p>
          <a:p>
            <a:pPr marL="271463" indent="-271463">
              <a:lnSpc>
                <a:spcPct val="107000"/>
              </a:lnSpc>
              <a:spcBef>
                <a:spcPts val="0"/>
              </a:spcBef>
              <a:spcAft>
                <a:spcPts val="400"/>
              </a:spcAft>
              <a:buFont typeface="Arial" panose="020B0604020202020204" pitchFamily="34" charset="0"/>
              <a:buChar char="•"/>
            </a:pPr>
            <a:r>
              <a:rPr lang="en-GB" sz="1600" b="1"/>
              <a:t>Delegated leadership</a:t>
            </a:r>
            <a:r>
              <a:rPr lang="en-GB" sz="1600"/>
              <a:t>.</a:t>
            </a:r>
          </a:p>
          <a:p>
            <a:pPr marL="271463" indent="-271463">
              <a:lnSpc>
                <a:spcPct val="107000"/>
              </a:lnSpc>
              <a:spcBef>
                <a:spcPts val="0"/>
              </a:spcBef>
              <a:spcAft>
                <a:spcPts val="400"/>
              </a:spcAft>
              <a:buFont typeface="Arial" panose="020B0604020202020204" pitchFamily="34" charset="0"/>
              <a:buChar char="•"/>
            </a:pPr>
            <a:r>
              <a:rPr lang="en-GB" sz="1600" b="1"/>
              <a:t>A “problem solving” culture</a:t>
            </a:r>
            <a:r>
              <a:rPr lang="en-GB" sz="1600"/>
              <a:t>.</a:t>
            </a:r>
          </a:p>
          <a:p>
            <a:pPr marL="271463" indent="-271463">
              <a:lnSpc>
                <a:spcPct val="107000"/>
              </a:lnSpc>
              <a:spcBef>
                <a:spcPts val="0"/>
              </a:spcBef>
              <a:spcAft>
                <a:spcPts val="400"/>
              </a:spcAft>
              <a:buFont typeface="Arial" panose="020B0604020202020204" pitchFamily="34" charset="0"/>
              <a:buChar char="•"/>
            </a:pPr>
            <a:r>
              <a:rPr lang="en-GB" sz="1600" b="1"/>
              <a:t>A sense of urgency </a:t>
            </a:r>
            <a:r>
              <a:rPr lang="en-GB" sz="1600"/>
              <a:t>(vs. the primacy of governance and bureaucracy) with permission to “get on with it”.</a:t>
            </a:r>
          </a:p>
          <a:p>
            <a:pPr marL="271463" indent="-271463">
              <a:lnSpc>
                <a:spcPct val="107000"/>
              </a:lnSpc>
              <a:spcBef>
                <a:spcPts val="0"/>
              </a:spcBef>
              <a:spcAft>
                <a:spcPts val="400"/>
              </a:spcAft>
              <a:buFont typeface="Arial" panose="020B0604020202020204" pitchFamily="34" charset="0"/>
              <a:buChar char="•"/>
            </a:pPr>
            <a:r>
              <a:rPr lang="en-GB" sz="1600" b="1"/>
              <a:t>Understanding each other’s goals</a:t>
            </a:r>
            <a:r>
              <a:rPr lang="en-GB" sz="1600"/>
              <a:t>, challenges and perspectives. Requires listening!</a:t>
            </a:r>
          </a:p>
          <a:p>
            <a:pPr marL="271463" indent="-271463">
              <a:lnSpc>
                <a:spcPct val="107000"/>
              </a:lnSpc>
              <a:spcBef>
                <a:spcPts val="0"/>
              </a:spcBef>
              <a:spcAft>
                <a:spcPts val="400"/>
              </a:spcAft>
              <a:buFont typeface="Arial" panose="020B0604020202020204" pitchFamily="34" charset="0"/>
              <a:buChar char="•"/>
            </a:pPr>
            <a:r>
              <a:rPr lang="en-GB" sz="1600" b="1"/>
              <a:t>Clear responsibilities </a:t>
            </a:r>
            <a:r>
              <a:rPr lang="en-GB" sz="1600"/>
              <a:t>and people held to account.</a:t>
            </a:r>
          </a:p>
          <a:p>
            <a:pPr marL="271463" indent="-271463">
              <a:lnSpc>
                <a:spcPct val="107000"/>
              </a:lnSpc>
              <a:spcBef>
                <a:spcPts val="0"/>
              </a:spcBef>
              <a:spcAft>
                <a:spcPts val="400"/>
              </a:spcAft>
              <a:buFont typeface="Arial" panose="020B0604020202020204" pitchFamily="34" charset="0"/>
              <a:buChar char="•"/>
            </a:pPr>
            <a:r>
              <a:rPr lang="en-GB" sz="1600" b="1"/>
              <a:t>Agreed principles for working that are revisited </a:t>
            </a:r>
            <a:r>
              <a:rPr lang="en-GB" sz="1600"/>
              <a:t>and used, include “disagreeing well”.</a:t>
            </a:r>
          </a:p>
          <a:p>
            <a:pPr marL="271463" indent="-271463">
              <a:lnSpc>
                <a:spcPct val="107000"/>
              </a:lnSpc>
              <a:spcBef>
                <a:spcPts val="0"/>
              </a:spcBef>
              <a:spcAft>
                <a:spcPts val="400"/>
              </a:spcAft>
              <a:buFont typeface="Arial" panose="020B0604020202020204" pitchFamily="34" charset="0"/>
              <a:buChar char="•"/>
            </a:pPr>
            <a:r>
              <a:rPr lang="en-GB" sz="1600" b="1"/>
              <a:t>No egos in the room</a:t>
            </a:r>
            <a:r>
              <a:rPr lang="en-GB" sz="1600"/>
              <a:t>, less hierarchies and status. “More human”.</a:t>
            </a:r>
          </a:p>
          <a:p>
            <a:pPr marL="271463" indent="-271463">
              <a:lnSpc>
                <a:spcPct val="107000"/>
              </a:lnSpc>
              <a:spcBef>
                <a:spcPts val="0"/>
              </a:spcBef>
              <a:spcAft>
                <a:spcPts val="400"/>
              </a:spcAft>
              <a:buFont typeface="Arial" panose="020B0604020202020204" pitchFamily="34" charset="0"/>
              <a:buChar char="•"/>
            </a:pPr>
            <a:r>
              <a:rPr lang="en-GB" sz="1600" b="1"/>
              <a:t>User / lived experience voice and representation</a:t>
            </a:r>
            <a:r>
              <a:rPr lang="en-GB" sz="1600"/>
              <a:t>, fully involved.</a:t>
            </a:r>
          </a:p>
          <a:p>
            <a:pPr marL="271463" indent="-271463">
              <a:lnSpc>
                <a:spcPct val="107000"/>
              </a:lnSpc>
              <a:spcBef>
                <a:spcPts val="0"/>
              </a:spcBef>
              <a:spcAft>
                <a:spcPts val="400"/>
              </a:spcAft>
              <a:buFont typeface="Arial" panose="020B0604020202020204" pitchFamily="34" charset="0"/>
              <a:buChar char="•"/>
            </a:pPr>
            <a:r>
              <a:rPr lang="en-GB" sz="1600" b="1"/>
              <a:t>Common understanding of risk</a:t>
            </a:r>
            <a:r>
              <a:rPr lang="en-GB" sz="1600"/>
              <a:t> </a:t>
            </a:r>
            <a:r>
              <a:rPr lang="en-GB" sz="1600" b="1"/>
              <a:t>appetite</a:t>
            </a:r>
            <a:r>
              <a:rPr lang="en-GB" sz="1600"/>
              <a:t>.</a:t>
            </a:r>
          </a:p>
          <a:p>
            <a:pPr marL="271463" indent="-271463">
              <a:lnSpc>
                <a:spcPct val="107000"/>
              </a:lnSpc>
              <a:spcBef>
                <a:spcPts val="0"/>
              </a:spcBef>
              <a:spcAft>
                <a:spcPts val="400"/>
              </a:spcAft>
              <a:buFont typeface="Arial" panose="020B0604020202020204" pitchFamily="34" charset="0"/>
              <a:buChar char="•"/>
            </a:pPr>
            <a:r>
              <a:rPr lang="en-GB" sz="1600" b="1"/>
              <a:t>Common language</a:t>
            </a:r>
            <a:r>
              <a:rPr lang="en-GB" sz="1600"/>
              <a:t>.</a:t>
            </a:r>
          </a:p>
          <a:p>
            <a:pPr marL="271463" indent="-271463">
              <a:lnSpc>
                <a:spcPct val="107000"/>
              </a:lnSpc>
              <a:spcBef>
                <a:spcPts val="0"/>
              </a:spcBef>
              <a:spcAft>
                <a:spcPts val="400"/>
              </a:spcAft>
              <a:buFont typeface="Arial" panose="020B0604020202020204" pitchFamily="34" charset="0"/>
              <a:buChar char="•"/>
            </a:pPr>
            <a:r>
              <a:rPr lang="en-GB" sz="1600" b="1"/>
              <a:t>Willingness and openness </a:t>
            </a:r>
            <a:r>
              <a:rPr lang="en-GB" sz="1600"/>
              <a:t>to collaborate.</a:t>
            </a:r>
          </a:p>
          <a:p>
            <a:pPr marL="271463" indent="-271463">
              <a:lnSpc>
                <a:spcPct val="107000"/>
              </a:lnSpc>
              <a:spcBef>
                <a:spcPts val="0"/>
              </a:spcBef>
              <a:spcAft>
                <a:spcPts val="400"/>
              </a:spcAft>
              <a:buFont typeface="Arial" panose="020B0604020202020204" pitchFamily="34" charset="0"/>
              <a:buChar char="•"/>
            </a:pPr>
            <a:r>
              <a:rPr lang="en-GB" sz="1600" b="1"/>
              <a:t>Building relationships </a:t>
            </a:r>
            <a:r>
              <a:rPr lang="en-GB" sz="1600"/>
              <a:t>and spending time together.</a:t>
            </a:r>
          </a:p>
        </p:txBody>
      </p:sp>
      <p:sp>
        <p:nvSpPr>
          <p:cNvPr id="6" name="TextBox 5">
            <a:extLst>
              <a:ext uri="{FF2B5EF4-FFF2-40B4-BE49-F238E27FC236}">
                <a16:creationId xmlns:a16="http://schemas.microsoft.com/office/drawing/2014/main" id="{559FFA21-A9A4-F901-3D55-AEB54881E4F9}"/>
              </a:ext>
            </a:extLst>
          </p:cNvPr>
          <p:cNvSpPr txBox="1"/>
          <p:nvPr/>
        </p:nvSpPr>
        <p:spPr>
          <a:xfrm>
            <a:off x="290946" y="919626"/>
            <a:ext cx="11367654" cy="646331"/>
          </a:xfrm>
          <a:prstGeom prst="rect">
            <a:avLst/>
          </a:prstGeom>
          <a:noFill/>
        </p:spPr>
        <p:txBody>
          <a:bodyPr wrap="square" rtlCol="0">
            <a:spAutoFit/>
          </a:bodyPr>
          <a:lstStyle/>
          <a:p>
            <a:r>
              <a:rPr lang="en-GB" b="1"/>
              <a:t>R</a:t>
            </a:r>
            <a:r>
              <a:rPr lang="en-GB" sz="1800" b="1"/>
              <a:t>eflecting on experiences of good partnership working, </a:t>
            </a:r>
            <a:r>
              <a:rPr lang="en-GB" b="1"/>
              <a:t>participants</a:t>
            </a:r>
            <a:r>
              <a:rPr lang="en-GB" sz="1800" b="1"/>
              <a:t> identified the following key values and behaviours. These will inform a shared BNSSG approach to guide strategy delivery:</a:t>
            </a:r>
          </a:p>
        </p:txBody>
      </p:sp>
    </p:spTree>
    <p:extLst>
      <p:ext uri="{BB962C8B-B14F-4D97-AF65-F5344CB8AC3E}">
        <p14:creationId xmlns:p14="http://schemas.microsoft.com/office/powerpoint/2010/main" val="83852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52672-BA18-99D6-0C1F-BA8AA54B44A4}"/>
              </a:ext>
            </a:extLst>
          </p:cNvPr>
          <p:cNvSpPr>
            <a:spLocks noGrp="1"/>
          </p:cNvSpPr>
          <p:nvPr>
            <p:ph type="sldNum" sz="quarter" idx="12"/>
          </p:nvPr>
        </p:nvSpPr>
        <p:spPr/>
        <p:txBody>
          <a:bodyPr/>
          <a:lstStyle/>
          <a:p>
            <a:fld id="{F6E39E37-6BC0-A248-806A-337B0CEF6126}" type="slidenum">
              <a:rPr lang="en-US" smtClean="0"/>
              <a:pPr/>
              <a:t>2</a:t>
            </a:fld>
            <a:endParaRPr lang="en-US"/>
          </a:p>
        </p:txBody>
      </p:sp>
      <p:graphicFrame>
        <p:nvGraphicFramePr>
          <p:cNvPr id="20" name="Table 20">
            <a:extLst>
              <a:ext uri="{FF2B5EF4-FFF2-40B4-BE49-F238E27FC236}">
                <a16:creationId xmlns:a16="http://schemas.microsoft.com/office/drawing/2014/main" id="{4C24181E-3F95-A036-A7D7-885B0CC61E50}"/>
              </a:ext>
            </a:extLst>
          </p:cNvPr>
          <p:cNvGraphicFramePr>
            <a:graphicFrameLocks noGrp="1"/>
          </p:cNvGraphicFramePr>
          <p:nvPr>
            <p:extLst>
              <p:ext uri="{D42A27DB-BD31-4B8C-83A1-F6EECF244321}">
                <p14:modId xmlns:p14="http://schemas.microsoft.com/office/powerpoint/2010/main" val="423327697"/>
              </p:ext>
            </p:extLst>
          </p:nvPr>
        </p:nvGraphicFramePr>
        <p:xfrm>
          <a:off x="303682" y="1035473"/>
          <a:ext cx="8840318" cy="2531690"/>
        </p:xfrm>
        <a:graphic>
          <a:graphicData uri="http://schemas.openxmlformats.org/drawingml/2006/table">
            <a:tbl>
              <a:tblPr firstRow="1" bandRow="1">
                <a:tableStyleId>{5C22544A-7EE6-4342-B048-85BDC9FD1C3A}</a:tableStyleId>
              </a:tblPr>
              <a:tblGrid>
                <a:gridCol w="7999824">
                  <a:extLst>
                    <a:ext uri="{9D8B030D-6E8A-4147-A177-3AD203B41FA5}">
                      <a16:colId xmlns:a16="http://schemas.microsoft.com/office/drawing/2014/main" val="2745405079"/>
                    </a:ext>
                  </a:extLst>
                </a:gridCol>
                <a:gridCol w="840494">
                  <a:extLst>
                    <a:ext uri="{9D8B030D-6E8A-4147-A177-3AD203B41FA5}">
                      <a16:colId xmlns:a16="http://schemas.microsoft.com/office/drawing/2014/main" val="1910618563"/>
                    </a:ext>
                  </a:extLst>
                </a:gridCol>
              </a:tblGrid>
              <a:tr h="387548">
                <a:tc gridSpan="2">
                  <a:txBody>
                    <a:bodyPr/>
                    <a:lstStyle/>
                    <a:p>
                      <a:r>
                        <a:rPr lang="en-GB" sz="1600"/>
                        <a:t>Contents</a:t>
                      </a:r>
                    </a:p>
                  </a:txBody>
                  <a:tcPr>
                    <a:solidFill>
                      <a:srgbClr val="004992"/>
                    </a:solidFill>
                  </a:tcPr>
                </a:tc>
                <a:tc hMerge="1">
                  <a:txBody>
                    <a:bodyPr/>
                    <a:lstStyle/>
                    <a:p>
                      <a:endParaRPr lang="en-GB"/>
                    </a:p>
                  </a:txBody>
                  <a:tcPr/>
                </a:tc>
                <a:extLst>
                  <a:ext uri="{0D108BD9-81ED-4DB2-BD59-A6C34878D82A}">
                    <a16:rowId xmlns:a16="http://schemas.microsoft.com/office/drawing/2014/main" val="1475757819"/>
                  </a:ext>
                </a:extLst>
              </a:tr>
              <a:tr h="357357">
                <a:tc>
                  <a:txBody>
                    <a:bodyPr/>
                    <a:lstStyle/>
                    <a:p>
                      <a:r>
                        <a:rPr lang="en-GB" sz="1600">
                          <a:solidFill>
                            <a:srgbClr val="004992"/>
                          </a:solidFill>
                          <a:hlinkClick r:id="rId2" action="ppaction://hlinksldjump">
                            <a:extLst>
                              <a:ext uri="{A12FA001-AC4F-418D-AE19-62706E023703}">
                                <ahyp:hlinkClr xmlns:ahyp="http://schemas.microsoft.com/office/drawing/2018/hyperlinkcolor" val="tx"/>
                              </a:ext>
                            </a:extLst>
                          </a:hlinkClick>
                        </a:rPr>
                        <a:t>Executive Summary</a:t>
                      </a:r>
                      <a:endParaRPr lang="en-GB" sz="1600">
                        <a:solidFill>
                          <a:srgbClr val="004992"/>
                        </a:solidFill>
                      </a:endParaRPr>
                    </a:p>
                  </a:txBody>
                  <a:tcPr/>
                </a:tc>
                <a:tc>
                  <a:txBody>
                    <a:bodyPr/>
                    <a:lstStyle/>
                    <a:p>
                      <a:pPr algn="ctr"/>
                      <a:r>
                        <a:rPr lang="en-GB" sz="1600">
                          <a:solidFill>
                            <a:srgbClr val="004992"/>
                          </a:solidFill>
                        </a:rPr>
                        <a:t>p3</a:t>
                      </a:r>
                    </a:p>
                  </a:txBody>
                  <a:tcPr/>
                </a:tc>
                <a:extLst>
                  <a:ext uri="{0D108BD9-81ED-4DB2-BD59-A6C34878D82A}">
                    <a16:rowId xmlns:a16="http://schemas.microsoft.com/office/drawing/2014/main" val="941027754"/>
                  </a:ext>
                </a:extLst>
              </a:tr>
              <a:tr h="357357">
                <a:tc>
                  <a:txBody>
                    <a:bodyPr/>
                    <a:lstStyle/>
                    <a:p>
                      <a:r>
                        <a:rPr lang="en-GB" sz="1600">
                          <a:solidFill>
                            <a:srgbClr val="004992"/>
                          </a:solidFill>
                          <a:hlinkClick r:id="rId3" action="ppaction://hlinksldjump">
                            <a:extLst>
                              <a:ext uri="{A12FA001-AC4F-418D-AE19-62706E023703}">
                                <ahyp:hlinkClr xmlns:ahyp="http://schemas.microsoft.com/office/drawing/2018/hyperlinkcolor" val="tx"/>
                              </a:ext>
                            </a:extLst>
                          </a:hlinkClick>
                        </a:rPr>
                        <a:t>Introductions</a:t>
                      </a:r>
                      <a:endParaRPr lang="en-GB" sz="1600">
                        <a:solidFill>
                          <a:srgbClr val="004992"/>
                        </a:solidFill>
                      </a:endParaRPr>
                    </a:p>
                  </a:txBody>
                  <a:tcPr/>
                </a:tc>
                <a:tc>
                  <a:txBody>
                    <a:bodyPr/>
                    <a:lstStyle/>
                    <a:p>
                      <a:pPr algn="ctr"/>
                      <a:r>
                        <a:rPr lang="en-GB" sz="1600">
                          <a:solidFill>
                            <a:srgbClr val="004992"/>
                          </a:solidFill>
                        </a:rPr>
                        <a:t>p8</a:t>
                      </a:r>
                    </a:p>
                  </a:txBody>
                  <a:tcPr/>
                </a:tc>
                <a:extLst>
                  <a:ext uri="{0D108BD9-81ED-4DB2-BD59-A6C34878D82A}">
                    <a16:rowId xmlns:a16="http://schemas.microsoft.com/office/drawing/2014/main" val="87627144"/>
                  </a:ext>
                </a:extLst>
              </a:tr>
              <a:tr h="357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a:solidFill>
                            <a:srgbClr val="004992"/>
                          </a:solidFill>
                          <a:hlinkClick r:id="rId4" action="ppaction://hlinksldjump">
                            <a:extLst>
                              <a:ext uri="{A12FA001-AC4F-418D-AE19-62706E023703}">
                                <ahyp:hlinkClr xmlns:ahyp="http://schemas.microsoft.com/office/drawing/2018/hyperlinkcolor" val="tx"/>
                              </a:ext>
                            </a:extLst>
                          </a:hlinkClick>
                        </a:rPr>
                        <a:t>Session 1: Exploring the opportunities and challenges for our partnership</a:t>
                      </a:r>
                      <a:endParaRPr lang="en-GB" sz="1600">
                        <a:solidFill>
                          <a:srgbClr val="004992"/>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solidFill>
                            <a:srgbClr val="004992"/>
                          </a:solidFill>
                        </a:rPr>
                        <a:t>p11</a:t>
                      </a:r>
                    </a:p>
                  </a:txBody>
                  <a:tcPr/>
                </a:tc>
                <a:extLst>
                  <a:ext uri="{0D108BD9-81ED-4DB2-BD59-A6C34878D82A}">
                    <a16:rowId xmlns:a16="http://schemas.microsoft.com/office/drawing/2014/main" val="3298838174"/>
                  </a:ext>
                </a:extLst>
              </a:tr>
              <a:tr h="357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a:solidFill>
                            <a:srgbClr val="004992"/>
                          </a:solidFill>
                          <a:hlinkClick r:id="rId5" action="ppaction://hlinksldjump">
                            <a:extLst>
                              <a:ext uri="{A12FA001-AC4F-418D-AE19-62706E023703}">
                                <ahyp:hlinkClr xmlns:ahyp="http://schemas.microsoft.com/office/drawing/2018/hyperlinkcolor" val="tx"/>
                              </a:ext>
                            </a:extLst>
                          </a:hlinkClick>
                        </a:rPr>
                        <a:t>Session 2: Working together as a partnership</a:t>
                      </a:r>
                      <a:endParaRPr lang="en-GB" sz="1600">
                        <a:solidFill>
                          <a:srgbClr val="004992"/>
                        </a:solidFill>
                      </a:endParaRPr>
                    </a:p>
                  </a:txBody>
                  <a:tcPr/>
                </a:tc>
                <a:tc>
                  <a:txBody>
                    <a:bodyPr/>
                    <a:lstStyle/>
                    <a:p>
                      <a:pPr algn="ctr"/>
                      <a:r>
                        <a:rPr lang="en-GB" sz="1600">
                          <a:solidFill>
                            <a:srgbClr val="004992"/>
                          </a:solidFill>
                        </a:rPr>
                        <a:t>p17</a:t>
                      </a:r>
                    </a:p>
                  </a:txBody>
                  <a:tcPr/>
                </a:tc>
                <a:extLst>
                  <a:ext uri="{0D108BD9-81ED-4DB2-BD59-A6C34878D82A}">
                    <a16:rowId xmlns:a16="http://schemas.microsoft.com/office/drawing/2014/main" val="1163149092"/>
                  </a:ext>
                </a:extLst>
              </a:tr>
              <a:tr h="357357">
                <a:tc>
                  <a:txBody>
                    <a:bodyPr/>
                    <a:lstStyle/>
                    <a:p>
                      <a:r>
                        <a:rPr lang="en-GB" sz="1600">
                          <a:solidFill>
                            <a:srgbClr val="004992"/>
                          </a:solidFill>
                          <a:hlinkClick r:id="rId6" action="ppaction://hlinksldjump">
                            <a:extLst>
                              <a:ext uri="{A12FA001-AC4F-418D-AE19-62706E023703}">
                                <ahyp:hlinkClr xmlns:ahyp="http://schemas.microsoft.com/office/drawing/2018/hyperlinkcolor" val="tx"/>
                              </a:ext>
                            </a:extLst>
                          </a:hlinkClick>
                        </a:rPr>
                        <a:t>Session 3: Focussing our strategy</a:t>
                      </a:r>
                      <a:endParaRPr lang="en-GB" sz="1600">
                        <a:solidFill>
                          <a:srgbClr val="004992"/>
                        </a:solidFill>
                      </a:endParaRPr>
                    </a:p>
                  </a:txBody>
                  <a:tcPr/>
                </a:tc>
                <a:tc>
                  <a:txBody>
                    <a:bodyPr/>
                    <a:lstStyle/>
                    <a:p>
                      <a:pPr algn="ctr"/>
                      <a:r>
                        <a:rPr lang="en-GB" sz="1600">
                          <a:solidFill>
                            <a:srgbClr val="004992"/>
                          </a:solidFill>
                        </a:rPr>
                        <a:t>p23</a:t>
                      </a:r>
                    </a:p>
                  </a:txBody>
                  <a:tcPr/>
                </a:tc>
                <a:extLst>
                  <a:ext uri="{0D108BD9-81ED-4DB2-BD59-A6C34878D82A}">
                    <a16:rowId xmlns:a16="http://schemas.microsoft.com/office/drawing/2014/main" val="2469436968"/>
                  </a:ext>
                </a:extLst>
              </a:tr>
              <a:tr h="357357">
                <a:tc>
                  <a:txBody>
                    <a:bodyPr/>
                    <a:lstStyle/>
                    <a:p>
                      <a:r>
                        <a:rPr lang="en-GB" sz="1600">
                          <a:solidFill>
                            <a:srgbClr val="004992"/>
                          </a:solidFill>
                          <a:hlinkClick r:id="rId7" action="ppaction://hlinksldjump">
                            <a:extLst>
                              <a:ext uri="{A12FA001-AC4F-418D-AE19-62706E023703}">
                                <ahyp:hlinkClr xmlns:ahyp="http://schemas.microsoft.com/office/drawing/2018/hyperlinkcolor" val="tx"/>
                              </a:ext>
                            </a:extLst>
                          </a:hlinkClick>
                        </a:rPr>
                        <a:t>Panel discussion, Q&amp;A and next steps</a:t>
                      </a:r>
                      <a:endParaRPr lang="en-GB" sz="1600">
                        <a:solidFill>
                          <a:srgbClr val="004992"/>
                        </a:solidFill>
                      </a:endParaRPr>
                    </a:p>
                  </a:txBody>
                  <a:tcPr/>
                </a:tc>
                <a:tc>
                  <a:txBody>
                    <a:bodyPr/>
                    <a:lstStyle/>
                    <a:p>
                      <a:pPr algn="ctr"/>
                      <a:r>
                        <a:rPr lang="en-GB" sz="1600">
                          <a:solidFill>
                            <a:srgbClr val="004992"/>
                          </a:solidFill>
                        </a:rPr>
                        <a:t>p32</a:t>
                      </a:r>
                    </a:p>
                  </a:txBody>
                  <a:tcPr/>
                </a:tc>
                <a:extLst>
                  <a:ext uri="{0D108BD9-81ED-4DB2-BD59-A6C34878D82A}">
                    <a16:rowId xmlns:a16="http://schemas.microsoft.com/office/drawing/2014/main" val="552410252"/>
                  </a:ext>
                </a:extLst>
              </a:tr>
            </a:tbl>
          </a:graphicData>
        </a:graphic>
      </p:graphicFrame>
      <p:sp>
        <p:nvSpPr>
          <p:cNvPr id="21" name="Text Placeholder 1">
            <a:extLst>
              <a:ext uri="{FF2B5EF4-FFF2-40B4-BE49-F238E27FC236}">
                <a16:creationId xmlns:a16="http://schemas.microsoft.com/office/drawing/2014/main" id="{FAA0749B-CCCE-626D-2198-EF889F86C234}"/>
              </a:ext>
            </a:extLst>
          </p:cNvPr>
          <p:cNvSpPr txBox="1">
            <a:spLocks/>
          </p:cNvSpPr>
          <p:nvPr/>
        </p:nvSpPr>
        <p:spPr>
          <a:xfrm>
            <a:off x="95830" y="133401"/>
            <a:ext cx="8498673" cy="869589"/>
          </a:xfrm>
          <a:prstGeom prst="rect">
            <a:avLst/>
          </a:prstGeom>
        </p:spPr>
        <p:txBody>
          <a:bodyPr vert="horz" lIns="216000" tIns="45720" rIns="216000" bIns="45720" rtlCol="0" anchor="t">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004992"/>
                </a:solidFill>
              </a:rPr>
              <a:t>Bristol, North Somerset &amp; South Gloucestershire Integrated Care System Partnership Day</a:t>
            </a:r>
            <a:r>
              <a:rPr lang="en-GB" sz="2400" b="1">
                <a:solidFill>
                  <a:srgbClr val="004992"/>
                </a:solidFill>
                <a:cs typeface="Arial"/>
              </a:rPr>
              <a:t> October 2022 </a:t>
            </a:r>
            <a:endParaRPr lang="en-GB" sz="2400" b="1">
              <a:solidFill>
                <a:srgbClr val="004992"/>
              </a:solidFill>
            </a:endParaRPr>
          </a:p>
        </p:txBody>
      </p:sp>
      <p:sp>
        <p:nvSpPr>
          <p:cNvPr id="24" name="TextBox 23">
            <a:extLst>
              <a:ext uri="{FF2B5EF4-FFF2-40B4-BE49-F238E27FC236}">
                <a16:creationId xmlns:a16="http://schemas.microsoft.com/office/drawing/2014/main" id="{CBB87B42-A3D6-ABF7-79EB-4007C3EE4491}"/>
              </a:ext>
            </a:extLst>
          </p:cNvPr>
          <p:cNvSpPr txBox="1"/>
          <p:nvPr/>
        </p:nvSpPr>
        <p:spPr>
          <a:xfrm>
            <a:off x="244091" y="3691602"/>
            <a:ext cx="11703818" cy="2022285"/>
          </a:xfrm>
          <a:prstGeom prst="rect">
            <a:avLst/>
          </a:prstGeom>
          <a:noFill/>
        </p:spPr>
        <p:txBody>
          <a:bodyPr wrap="square">
            <a:spAutoFit/>
          </a:bodyPr>
          <a:lstStyle/>
          <a:p>
            <a:pPr marL="0" lvl="1" algn="just">
              <a:lnSpc>
                <a:spcPct val="107000"/>
              </a:lnSpc>
              <a:spcAft>
                <a:spcPts val="400"/>
              </a:spcAft>
              <a:defRPr/>
            </a:pPr>
            <a:r>
              <a:rPr lang="en-GB" sz="1400" b="1">
                <a:solidFill>
                  <a:srgbClr val="004992"/>
                </a:solidFill>
                <a:latin typeface="Arial" panose="020B0604020202020204"/>
              </a:rPr>
              <a:t>This pack is intended to capture some of the main themes from our partnership day. </a:t>
            </a:r>
            <a:r>
              <a:rPr lang="en-GB" sz="1400">
                <a:solidFill>
                  <a:srgbClr val="004992"/>
                </a:solidFill>
                <a:latin typeface="Arial" panose="020B0604020202020204"/>
              </a:rPr>
              <a:t>It is, at best, a high-level reflection of the many individual and shared conversations and connections; and could never hope to contain all the insights and contributions from across over 200 participants and the four core sessions from the day. However, it is designed to help share and build on that thinking, and the spirit of collaboration, as we as a partnership develop our shared strategy and deliver on our plans. </a:t>
            </a:r>
          </a:p>
          <a:p>
            <a:pPr marL="0" lvl="1" algn="just">
              <a:lnSpc>
                <a:spcPct val="107000"/>
              </a:lnSpc>
              <a:spcAft>
                <a:spcPts val="400"/>
              </a:spcAft>
              <a:defRPr/>
            </a:pPr>
            <a:r>
              <a:rPr lang="en-GB" sz="1400" b="1">
                <a:solidFill>
                  <a:srgbClr val="004992"/>
                </a:solidFill>
                <a:latin typeface="Arial" panose="020B0604020202020204"/>
              </a:rPr>
              <a:t>As such, this is represents the start of a conversation, not the end – one less about “you said, we did” and more “we said, we did”. </a:t>
            </a:r>
            <a:r>
              <a:rPr lang="en-GB" sz="1400">
                <a:solidFill>
                  <a:srgbClr val="004992"/>
                </a:solidFill>
                <a:latin typeface="Arial" panose="020B0604020202020204"/>
              </a:rPr>
              <a:t>Feedback on the day welcomed the coming together across our public services and voluntary &amp; community sector, but also recognised the need to continue to reach out more broadly if we are to address long-standing inequalities in our system and our places. </a:t>
            </a:r>
          </a:p>
          <a:p>
            <a:pPr marL="0" lvl="1" algn="just">
              <a:lnSpc>
                <a:spcPct val="107000"/>
              </a:lnSpc>
              <a:spcAft>
                <a:spcPts val="400"/>
              </a:spcAft>
              <a:defRPr/>
            </a:pPr>
            <a:r>
              <a:rPr lang="en-GB" sz="1400" b="1">
                <a:solidFill>
                  <a:srgbClr val="004992"/>
                </a:solidFill>
                <a:latin typeface="Arial" panose="020B0604020202020204"/>
              </a:rPr>
              <a:t>In this spirit, all comments, queries, suggestions and further reflections are welcome at any time.  </a:t>
            </a:r>
          </a:p>
        </p:txBody>
      </p:sp>
      <p:pic>
        <p:nvPicPr>
          <p:cNvPr id="25" name="Picture 24">
            <a:extLst>
              <a:ext uri="{FF2B5EF4-FFF2-40B4-BE49-F238E27FC236}">
                <a16:creationId xmlns:a16="http://schemas.microsoft.com/office/drawing/2014/main" id="{9590B3E6-B118-52A6-3A3C-83B2589BDD7B}"/>
              </a:ext>
            </a:extLst>
          </p:cNvPr>
          <p:cNvPicPr>
            <a:picLocks noChangeAspect="1"/>
          </p:cNvPicPr>
          <p:nvPr/>
        </p:nvPicPr>
        <p:blipFill>
          <a:blip r:embed="rId8" cstate="screen">
            <a:alphaModFix amt="20000"/>
            <a:extLst>
              <a:ext uri="{28A0092B-C50C-407E-A947-70E740481C1C}">
                <a14:useLocalDpi xmlns:a14="http://schemas.microsoft.com/office/drawing/2010/main"/>
              </a:ext>
            </a:extLst>
          </a:blip>
          <a:stretch>
            <a:fillRect/>
          </a:stretch>
        </p:blipFill>
        <p:spPr>
          <a:xfrm>
            <a:off x="9502907" y="431673"/>
            <a:ext cx="2313360" cy="3058539"/>
          </a:xfrm>
          <a:prstGeom prst="rect">
            <a:avLst/>
          </a:prstGeom>
        </p:spPr>
      </p:pic>
    </p:spTree>
    <p:extLst>
      <p:ext uri="{BB962C8B-B14F-4D97-AF65-F5344CB8AC3E}">
        <p14:creationId xmlns:p14="http://schemas.microsoft.com/office/powerpoint/2010/main" val="166279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AC9D6F-5F35-C469-0F78-E6F972FC240B}"/>
              </a:ext>
            </a:extLst>
          </p:cNvPr>
          <p:cNvSpPr>
            <a:spLocks noGrp="1"/>
          </p:cNvSpPr>
          <p:nvPr>
            <p:ph type="sldNum" sz="quarter" idx="12"/>
          </p:nvPr>
        </p:nvSpPr>
        <p:spPr/>
        <p:txBody>
          <a:bodyPr/>
          <a:lstStyle/>
          <a:p>
            <a:fld id="{F6E39E37-6BC0-A248-806A-337B0CEF6126}" type="slidenum">
              <a:rPr lang="en-US" smtClean="0"/>
              <a:pPr/>
              <a:t>20</a:t>
            </a:fld>
            <a:endParaRPr lang="en-US"/>
          </a:p>
        </p:txBody>
      </p:sp>
      <p:sp>
        <p:nvSpPr>
          <p:cNvPr id="3" name="Text Placeholder 2">
            <a:extLst>
              <a:ext uri="{FF2B5EF4-FFF2-40B4-BE49-F238E27FC236}">
                <a16:creationId xmlns:a16="http://schemas.microsoft.com/office/drawing/2014/main" id="{54162313-D3C2-809B-D389-393334057BC4}"/>
              </a:ext>
            </a:extLst>
          </p:cNvPr>
          <p:cNvSpPr>
            <a:spLocks noGrp="1"/>
          </p:cNvSpPr>
          <p:nvPr>
            <p:ph type="body" sz="quarter" idx="13"/>
          </p:nvPr>
        </p:nvSpPr>
        <p:spPr/>
        <p:txBody>
          <a:bodyPr/>
          <a:lstStyle/>
          <a:p>
            <a:r>
              <a:rPr lang="en-GB"/>
              <a:t>Session 2: What success will look and feel like</a:t>
            </a:r>
          </a:p>
          <a:p>
            <a:endParaRPr lang="en-GB"/>
          </a:p>
        </p:txBody>
      </p:sp>
      <p:sp>
        <p:nvSpPr>
          <p:cNvPr id="4" name="Text Placeholder 3">
            <a:extLst>
              <a:ext uri="{FF2B5EF4-FFF2-40B4-BE49-F238E27FC236}">
                <a16:creationId xmlns:a16="http://schemas.microsoft.com/office/drawing/2014/main" id="{D6EC5F47-F8E9-4016-CE11-2D7C3572976B}"/>
              </a:ext>
            </a:extLst>
          </p:cNvPr>
          <p:cNvSpPr>
            <a:spLocks noGrp="1"/>
          </p:cNvSpPr>
          <p:nvPr>
            <p:ph type="body" sz="quarter" idx="14"/>
          </p:nvPr>
        </p:nvSpPr>
        <p:spPr>
          <a:xfrm>
            <a:off x="151003" y="1519524"/>
            <a:ext cx="11744325" cy="4059238"/>
          </a:xfrm>
        </p:spPr>
        <p:txBody>
          <a:bodyPr numCol="2" spcCol="180000">
            <a:noAutofit/>
          </a:bodyPr>
          <a:lstStyle/>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Clarity</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on the problem we are collectively trying to solve. </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Strength and asset-based partnership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aligned priorities, understanding what each partner can bring.</a:t>
            </a:r>
          </a:p>
          <a:p>
            <a:pPr marL="271463" indent="-271463">
              <a:lnSpc>
                <a:spcPct val="107000"/>
              </a:lnSpc>
              <a:spcBef>
                <a:spcPts val="0"/>
              </a:spcBef>
              <a:spcAft>
                <a:spcPts val="600"/>
              </a:spcAft>
              <a:buFont typeface="Arial" panose="020B0604020202020204" pitchFamily="34" charset="0"/>
              <a:buChar char="•"/>
              <a:defRPr/>
            </a:pPr>
            <a:r>
              <a:rPr lang="en-GB" sz="1600" b="1">
                <a:solidFill>
                  <a:srgbClr val="004992"/>
                </a:solidFill>
              </a:rPr>
              <a:t>Sustainable</a:t>
            </a: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funding</a:t>
            </a:r>
            <a:r>
              <a:rPr lang="en-GB" sz="1600">
                <a:solidFill>
                  <a:srgbClr val="004992"/>
                </a:solidFill>
              </a:rPr>
              <a:t>,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devolved budgets and support. Long term investment in relationships.</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Greater participation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of people with lived experience and VCSEs; place-based and broader partnerships working with communities and VCSEs. Those with lived experience seen as equal partners.</a:t>
            </a:r>
          </a:p>
          <a:p>
            <a:pPr marL="271463" indent="-271463">
              <a:lnSpc>
                <a:spcPct val="107000"/>
              </a:lnSpc>
              <a:spcBef>
                <a:spcPts val="0"/>
              </a:spcBef>
              <a:spcAft>
                <a:spcPts val="600"/>
              </a:spcAft>
              <a:buFont typeface="Arial" panose="020B0604020202020204" pitchFamily="34" charset="0"/>
              <a:buChar char="•"/>
              <a:defRPr/>
            </a:pPr>
            <a:r>
              <a:rPr lang="en-GB" sz="1600" b="1">
                <a:solidFill>
                  <a:srgbClr val="004992"/>
                </a:solidFill>
              </a:rPr>
              <a:t>A c</a:t>
            </a: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lear “single picture”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of a person that is consistently used by all organisations – “tell their story once”. Patients at the centre of decision making.</a:t>
            </a:r>
          </a:p>
          <a:p>
            <a:pPr marL="271463" indent="-271463">
              <a:lnSpc>
                <a:spcPct val="107000"/>
              </a:lnSpc>
              <a:spcBef>
                <a:spcPts val="0"/>
              </a:spcBef>
              <a:spcAft>
                <a:spcPts val="600"/>
              </a:spcAft>
              <a:buFont typeface="Arial" panose="020B0604020202020204" pitchFamily="34" charset="0"/>
              <a:buChar char="•"/>
              <a:defRPr/>
            </a:pPr>
            <a:r>
              <a:rPr lang="en-GB" sz="1600" b="1">
                <a:solidFill>
                  <a:srgbClr val="004992"/>
                </a:solidFill>
              </a:rPr>
              <a:t>E</a:t>
            </a: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mployers</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having wellbeing policies in place.</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Being bold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and prepared to make mistakes, freedom to take risk. Challenging each other with respect.</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Permission to fail </a:t>
            </a:r>
            <a:r>
              <a:rPr lang="en-GB" sz="1600">
                <a:solidFill>
                  <a:srgbClr val="004992"/>
                </a:solidFill>
              </a:rPr>
              <a:t>and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psychological safety, the ability to learn from when things go wrong. </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Common language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and standards. </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Collaboration</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 we need to “stop the blame game”.</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Risk sharing</a:t>
            </a:r>
            <a:r>
              <a:rPr lang="en-GB" sz="1600">
                <a:solidFill>
                  <a:srgbClr val="004992"/>
                </a:solidFill>
              </a:rPr>
              <a:t> across the partnership.</a:t>
            </a:r>
            <a:endParaRPr kumimoji="0" lang="en-GB" sz="160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endParaRP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Primary Care</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needs to be reinvigorated.</a:t>
            </a:r>
          </a:p>
          <a:p>
            <a:pPr marL="271463" indent="-271463">
              <a:lnSpc>
                <a:spcPct val="107000"/>
              </a:lnSpc>
              <a:spcBef>
                <a:spcPts val="0"/>
              </a:spcBef>
              <a:spcAft>
                <a:spcPts val="600"/>
              </a:spcAft>
              <a:buFont typeface="Arial" panose="020B0604020202020204" pitchFamily="34" charset="0"/>
              <a:buChar char="•"/>
              <a:defRPr/>
            </a:pP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Believing</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and feeling </a:t>
            </a:r>
            <a:r>
              <a:rPr kumimoji="0" lang="en-GB" sz="1600" b="0" i="0" u="none" strike="noStrike" kern="1200" cap="none" spc="0" normalizeH="0" baseline="0" noProof="0">
                <a:ln>
                  <a:noFill/>
                </a:ln>
                <a:solidFill>
                  <a:srgbClr val="004992"/>
                </a:solidFill>
                <a:effectLst/>
                <a:uLnTx/>
                <a:uFillTx/>
                <a:latin typeface="Arial" panose="020B0604020202020204" pitchFamily="34" charset="0"/>
                <a:ea typeface="+mn-ea"/>
                <a:cs typeface="Arial" panose="020B0604020202020204" pitchFamily="34" charset="0"/>
              </a:rPr>
              <a:t>the partnership – “I work in the BNSSG partnership“</a:t>
            </a:r>
          </a:p>
          <a:p>
            <a:pPr>
              <a:lnSpc>
                <a:spcPct val="107000"/>
              </a:lnSpc>
              <a:spcBef>
                <a:spcPts val="0"/>
              </a:spcBef>
              <a:spcAft>
                <a:spcPts val="600"/>
              </a:spcAft>
            </a:pPr>
            <a:endParaRPr lang="en-GB"/>
          </a:p>
        </p:txBody>
      </p:sp>
      <p:sp>
        <p:nvSpPr>
          <p:cNvPr id="5" name="TextBox 4">
            <a:extLst>
              <a:ext uri="{FF2B5EF4-FFF2-40B4-BE49-F238E27FC236}">
                <a16:creationId xmlns:a16="http://schemas.microsoft.com/office/drawing/2014/main" id="{3D0A7DFD-1998-7921-FA6C-CA0DEE6EF80B}"/>
              </a:ext>
            </a:extLst>
          </p:cNvPr>
          <p:cNvSpPr txBox="1"/>
          <p:nvPr/>
        </p:nvSpPr>
        <p:spPr>
          <a:xfrm>
            <a:off x="296861" y="1011617"/>
            <a:ext cx="11367654" cy="369332"/>
          </a:xfrm>
          <a:prstGeom prst="rect">
            <a:avLst/>
          </a:prstGeom>
          <a:noFill/>
        </p:spPr>
        <p:txBody>
          <a:bodyPr wrap="square" rtlCol="0">
            <a:spAutoFit/>
          </a:bodyPr>
          <a:lstStyle/>
          <a:p>
            <a:r>
              <a:rPr lang="en-GB" sz="1800" b="1"/>
              <a:t>The following criteria were identified for success:</a:t>
            </a:r>
          </a:p>
        </p:txBody>
      </p:sp>
    </p:spTree>
    <p:extLst>
      <p:ext uri="{BB962C8B-B14F-4D97-AF65-F5344CB8AC3E}">
        <p14:creationId xmlns:p14="http://schemas.microsoft.com/office/powerpoint/2010/main" val="343096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5CBCA-9D72-9209-5887-5A8169A0F3A9}"/>
              </a:ext>
            </a:extLst>
          </p:cNvPr>
          <p:cNvSpPr>
            <a:spLocks noGrp="1"/>
          </p:cNvSpPr>
          <p:nvPr>
            <p:ph type="sldNum" sz="quarter" idx="12"/>
          </p:nvPr>
        </p:nvSpPr>
        <p:spPr/>
        <p:txBody>
          <a:bodyPr/>
          <a:lstStyle/>
          <a:p>
            <a:fld id="{F6E39E37-6BC0-A248-806A-337B0CEF6126}" type="slidenum">
              <a:rPr lang="en-US" smtClean="0"/>
              <a:pPr/>
              <a:t>21</a:t>
            </a:fld>
            <a:endParaRPr lang="en-US"/>
          </a:p>
        </p:txBody>
      </p:sp>
      <p:sp>
        <p:nvSpPr>
          <p:cNvPr id="3" name="Text Placeholder 2">
            <a:extLst>
              <a:ext uri="{FF2B5EF4-FFF2-40B4-BE49-F238E27FC236}">
                <a16:creationId xmlns:a16="http://schemas.microsoft.com/office/drawing/2014/main" id="{E2F72300-F34F-C687-7879-7E8652410E48}"/>
              </a:ext>
            </a:extLst>
          </p:cNvPr>
          <p:cNvSpPr>
            <a:spLocks noGrp="1"/>
          </p:cNvSpPr>
          <p:nvPr>
            <p:ph type="body" sz="quarter" idx="13"/>
          </p:nvPr>
        </p:nvSpPr>
        <p:spPr/>
        <p:txBody>
          <a:bodyPr/>
          <a:lstStyle/>
          <a:p>
            <a:r>
              <a:rPr lang="en-GB"/>
              <a:t>Session 2: Voices from the room </a:t>
            </a:r>
          </a:p>
        </p:txBody>
      </p:sp>
      <p:cxnSp>
        <p:nvCxnSpPr>
          <p:cNvPr id="5" name="Straight Connector 4">
            <a:extLst>
              <a:ext uri="{FF2B5EF4-FFF2-40B4-BE49-F238E27FC236}">
                <a16:creationId xmlns:a16="http://schemas.microsoft.com/office/drawing/2014/main" id="{0868C23D-F382-D87A-FE53-C6BBC182495A}"/>
              </a:ext>
            </a:extLst>
          </p:cNvPr>
          <p:cNvCxnSpPr>
            <a:cxnSpLocks/>
          </p:cNvCxnSpPr>
          <p:nvPr/>
        </p:nvCxnSpPr>
        <p:spPr>
          <a:xfrm>
            <a:off x="5924221" y="1162108"/>
            <a:ext cx="0" cy="4766419"/>
          </a:xfrm>
          <a:prstGeom prst="line">
            <a:avLst/>
          </a:prstGeom>
          <a:ln w="28575">
            <a:solidFill>
              <a:srgbClr val="00499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C84BF3-14B8-AEC7-C2EE-3CEE4C5E7342}"/>
              </a:ext>
            </a:extLst>
          </p:cNvPr>
          <p:cNvSpPr txBox="1"/>
          <p:nvPr/>
        </p:nvSpPr>
        <p:spPr>
          <a:xfrm>
            <a:off x="247897" y="1154231"/>
            <a:ext cx="5376961" cy="646331"/>
          </a:xfrm>
          <a:prstGeom prst="rect">
            <a:avLst/>
          </a:prstGeom>
          <a:noFill/>
        </p:spPr>
        <p:txBody>
          <a:bodyPr wrap="square" rtlCol="0">
            <a:spAutoFit/>
          </a:bodyPr>
          <a:lstStyle/>
          <a:p>
            <a:r>
              <a:rPr lang="en-GB" b="1"/>
              <a:t>What are your experiences </a:t>
            </a:r>
          </a:p>
          <a:p>
            <a:r>
              <a:rPr lang="en-GB" b="1"/>
              <a:t>of good partnership working?</a:t>
            </a:r>
          </a:p>
        </p:txBody>
      </p:sp>
      <p:sp>
        <p:nvSpPr>
          <p:cNvPr id="7" name="TextBox 6">
            <a:extLst>
              <a:ext uri="{FF2B5EF4-FFF2-40B4-BE49-F238E27FC236}">
                <a16:creationId xmlns:a16="http://schemas.microsoft.com/office/drawing/2014/main" id="{BE1DE21A-9315-EF50-14A4-1A4961535759}"/>
              </a:ext>
            </a:extLst>
          </p:cNvPr>
          <p:cNvSpPr txBox="1"/>
          <p:nvPr/>
        </p:nvSpPr>
        <p:spPr>
          <a:xfrm>
            <a:off x="6193549" y="1162108"/>
            <a:ext cx="5701589" cy="646331"/>
          </a:xfrm>
          <a:prstGeom prst="rect">
            <a:avLst/>
          </a:prstGeom>
          <a:noFill/>
        </p:spPr>
        <p:txBody>
          <a:bodyPr wrap="square" rtlCol="0">
            <a:spAutoFit/>
          </a:bodyPr>
          <a:lstStyle/>
          <a:p>
            <a:r>
              <a:rPr lang="en-GB" b="1"/>
              <a:t>What will success look </a:t>
            </a:r>
          </a:p>
          <a:p>
            <a:r>
              <a:rPr lang="en-GB" b="1"/>
              <a:t>and feel like?</a:t>
            </a:r>
          </a:p>
        </p:txBody>
      </p:sp>
      <p:sp>
        <p:nvSpPr>
          <p:cNvPr id="11" name="TextBox 10">
            <a:extLst>
              <a:ext uri="{FF2B5EF4-FFF2-40B4-BE49-F238E27FC236}">
                <a16:creationId xmlns:a16="http://schemas.microsoft.com/office/drawing/2014/main" id="{824BFBDF-681C-CD74-BDF9-9DD39CC876E1}"/>
              </a:ext>
            </a:extLst>
          </p:cNvPr>
          <p:cNvSpPr txBox="1"/>
          <p:nvPr/>
        </p:nvSpPr>
        <p:spPr>
          <a:xfrm>
            <a:off x="6069812" y="2061818"/>
            <a:ext cx="3479469" cy="830997"/>
          </a:xfrm>
          <a:prstGeom prst="rect">
            <a:avLst/>
          </a:prstGeom>
          <a:noFill/>
        </p:spPr>
        <p:txBody>
          <a:bodyPr wrap="square">
            <a:spAutoFit/>
          </a:bodyPr>
          <a:lstStyle/>
          <a:p>
            <a:pPr algn="ctr"/>
            <a:r>
              <a:rPr lang="en-GB" sz="1600" i="1"/>
              <a:t> “All partners and staff feel like equal partners and feel confident to participate” </a:t>
            </a:r>
          </a:p>
        </p:txBody>
      </p:sp>
      <p:sp>
        <p:nvSpPr>
          <p:cNvPr id="12" name="TextBox 11">
            <a:extLst>
              <a:ext uri="{FF2B5EF4-FFF2-40B4-BE49-F238E27FC236}">
                <a16:creationId xmlns:a16="http://schemas.microsoft.com/office/drawing/2014/main" id="{E1DB918C-A385-A40B-3C20-71AECE698D20}"/>
              </a:ext>
            </a:extLst>
          </p:cNvPr>
          <p:cNvSpPr txBox="1"/>
          <p:nvPr/>
        </p:nvSpPr>
        <p:spPr>
          <a:xfrm>
            <a:off x="9697156" y="2499791"/>
            <a:ext cx="2164885" cy="830997"/>
          </a:xfrm>
          <a:prstGeom prst="rect">
            <a:avLst/>
          </a:prstGeom>
          <a:noFill/>
        </p:spPr>
        <p:txBody>
          <a:bodyPr wrap="square">
            <a:spAutoFit/>
          </a:bodyPr>
          <a:lstStyle/>
          <a:p>
            <a:pPr algn="ctr"/>
            <a:r>
              <a:rPr lang="en-GB" sz="1600" i="1"/>
              <a:t>“Creation of an entity that people want to be a part of”</a:t>
            </a:r>
          </a:p>
        </p:txBody>
      </p:sp>
      <p:sp>
        <p:nvSpPr>
          <p:cNvPr id="14" name="TextBox 13">
            <a:extLst>
              <a:ext uri="{FF2B5EF4-FFF2-40B4-BE49-F238E27FC236}">
                <a16:creationId xmlns:a16="http://schemas.microsoft.com/office/drawing/2014/main" id="{1B77B608-0FC9-5DC8-3325-BD5C6DA8B6F5}"/>
              </a:ext>
            </a:extLst>
          </p:cNvPr>
          <p:cNvSpPr txBox="1"/>
          <p:nvPr/>
        </p:nvSpPr>
        <p:spPr>
          <a:xfrm>
            <a:off x="6477523" y="4424592"/>
            <a:ext cx="4984032" cy="584775"/>
          </a:xfrm>
          <a:prstGeom prst="rect">
            <a:avLst/>
          </a:prstGeom>
          <a:noFill/>
        </p:spPr>
        <p:txBody>
          <a:bodyPr wrap="square">
            <a:spAutoFit/>
          </a:bodyPr>
          <a:lstStyle/>
          <a:p>
            <a:pPr algn="ctr"/>
            <a:r>
              <a:rPr lang="en-GB" sz="1600" i="1"/>
              <a:t>“Having shared ‘hats’, rather than organisations pushing individual agendas: ‘lanyard agnostic’”</a:t>
            </a:r>
          </a:p>
        </p:txBody>
      </p:sp>
      <p:sp>
        <p:nvSpPr>
          <p:cNvPr id="15" name="TextBox 14">
            <a:extLst>
              <a:ext uri="{FF2B5EF4-FFF2-40B4-BE49-F238E27FC236}">
                <a16:creationId xmlns:a16="http://schemas.microsoft.com/office/drawing/2014/main" id="{9D121619-F021-31D0-98F5-9C8A11102AD0}"/>
              </a:ext>
            </a:extLst>
          </p:cNvPr>
          <p:cNvSpPr txBox="1"/>
          <p:nvPr/>
        </p:nvSpPr>
        <p:spPr>
          <a:xfrm>
            <a:off x="6392424" y="3348514"/>
            <a:ext cx="3156857" cy="584775"/>
          </a:xfrm>
          <a:prstGeom prst="rect">
            <a:avLst/>
          </a:prstGeom>
          <a:noFill/>
        </p:spPr>
        <p:txBody>
          <a:bodyPr wrap="square">
            <a:spAutoFit/>
          </a:bodyPr>
          <a:lstStyle/>
          <a:p>
            <a:pPr algn="ctr"/>
            <a:r>
              <a:rPr lang="en-GB" sz="1600" i="1"/>
              <a:t>“Stopped having to explain why the VCSE sector is not free”</a:t>
            </a:r>
          </a:p>
        </p:txBody>
      </p:sp>
      <p:sp>
        <p:nvSpPr>
          <p:cNvPr id="16" name="TextBox 15">
            <a:extLst>
              <a:ext uri="{FF2B5EF4-FFF2-40B4-BE49-F238E27FC236}">
                <a16:creationId xmlns:a16="http://schemas.microsoft.com/office/drawing/2014/main" id="{27906D32-741D-AC48-EB46-B8D0E7B2F901}"/>
              </a:ext>
            </a:extLst>
          </p:cNvPr>
          <p:cNvSpPr txBox="1"/>
          <p:nvPr/>
        </p:nvSpPr>
        <p:spPr>
          <a:xfrm>
            <a:off x="2696944" y="2705805"/>
            <a:ext cx="2658585" cy="584775"/>
          </a:xfrm>
          <a:prstGeom prst="rect">
            <a:avLst/>
          </a:prstGeom>
          <a:noFill/>
        </p:spPr>
        <p:txBody>
          <a:bodyPr wrap="square">
            <a:spAutoFit/>
          </a:bodyPr>
          <a:lstStyle/>
          <a:p>
            <a:pPr algn="ctr"/>
            <a:r>
              <a:rPr lang="en-GB" sz="1600" i="1"/>
              <a:t>“Trust begets trust – assume positive intent”</a:t>
            </a:r>
          </a:p>
        </p:txBody>
      </p:sp>
      <p:sp>
        <p:nvSpPr>
          <p:cNvPr id="17" name="TextBox 16">
            <a:extLst>
              <a:ext uri="{FF2B5EF4-FFF2-40B4-BE49-F238E27FC236}">
                <a16:creationId xmlns:a16="http://schemas.microsoft.com/office/drawing/2014/main" id="{B8680B39-7E02-2F94-7447-1C3C22834048}"/>
              </a:ext>
            </a:extLst>
          </p:cNvPr>
          <p:cNvSpPr txBox="1"/>
          <p:nvPr/>
        </p:nvSpPr>
        <p:spPr>
          <a:xfrm>
            <a:off x="182558" y="3416146"/>
            <a:ext cx="3303359" cy="584775"/>
          </a:xfrm>
          <a:prstGeom prst="rect">
            <a:avLst/>
          </a:prstGeom>
          <a:noFill/>
        </p:spPr>
        <p:txBody>
          <a:bodyPr wrap="square">
            <a:spAutoFit/>
          </a:bodyPr>
          <a:lstStyle/>
          <a:p>
            <a:pPr algn="ctr"/>
            <a:r>
              <a:rPr lang="en-GB" sz="1600" i="1"/>
              <a:t>“No-one had all the answers and we were honest about it”</a:t>
            </a:r>
          </a:p>
        </p:txBody>
      </p:sp>
      <p:sp>
        <p:nvSpPr>
          <p:cNvPr id="18" name="TextBox 17">
            <a:extLst>
              <a:ext uri="{FF2B5EF4-FFF2-40B4-BE49-F238E27FC236}">
                <a16:creationId xmlns:a16="http://schemas.microsoft.com/office/drawing/2014/main" id="{4C92BD51-2EAD-E73D-8BDF-D3004BDC0BE7}"/>
              </a:ext>
            </a:extLst>
          </p:cNvPr>
          <p:cNvSpPr txBox="1"/>
          <p:nvPr/>
        </p:nvSpPr>
        <p:spPr>
          <a:xfrm>
            <a:off x="1933730" y="4162917"/>
            <a:ext cx="3526938" cy="584775"/>
          </a:xfrm>
          <a:prstGeom prst="rect">
            <a:avLst/>
          </a:prstGeom>
          <a:noFill/>
        </p:spPr>
        <p:txBody>
          <a:bodyPr wrap="square">
            <a:spAutoFit/>
          </a:bodyPr>
          <a:lstStyle/>
          <a:p>
            <a:pPr algn="ctr"/>
            <a:r>
              <a:rPr lang="en-GB" sz="1600" i="1"/>
              <a:t>“What are we each going to give, get, give up and get over?”</a:t>
            </a:r>
          </a:p>
        </p:txBody>
      </p:sp>
      <p:sp>
        <p:nvSpPr>
          <p:cNvPr id="19" name="TextBox 18">
            <a:extLst>
              <a:ext uri="{FF2B5EF4-FFF2-40B4-BE49-F238E27FC236}">
                <a16:creationId xmlns:a16="http://schemas.microsoft.com/office/drawing/2014/main" id="{E7170C78-FBAB-BD3F-5483-8373F975D116}"/>
              </a:ext>
            </a:extLst>
          </p:cNvPr>
          <p:cNvSpPr txBox="1"/>
          <p:nvPr/>
        </p:nvSpPr>
        <p:spPr>
          <a:xfrm>
            <a:off x="185505" y="4909688"/>
            <a:ext cx="4601332" cy="584775"/>
          </a:xfrm>
          <a:prstGeom prst="rect">
            <a:avLst/>
          </a:prstGeom>
          <a:noFill/>
        </p:spPr>
        <p:txBody>
          <a:bodyPr wrap="square">
            <a:spAutoFit/>
          </a:bodyPr>
          <a:lstStyle/>
          <a:p>
            <a:pPr algn="ctr"/>
            <a:r>
              <a:rPr lang="en-GB" sz="1600" i="1"/>
              <a:t>“Finger pointing gets us nowhere, but we must have accountability and learn how to disagree”</a:t>
            </a:r>
          </a:p>
        </p:txBody>
      </p:sp>
      <p:sp>
        <p:nvSpPr>
          <p:cNvPr id="20" name="TextBox 19">
            <a:extLst>
              <a:ext uri="{FF2B5EF4-FFF2-40B4-BE49-F238E27FC236}">
                <a16:creationId xmlns:a16="http://schemas.microsoft.com/office/drawing/2014/main" id="{17601F77-D043-277F-76FB-285B12DA238F}"/>
              </a:ext>
            </a:extLst>
          </p:cNvPr>
          <p:cNvSpPr txBox="1"/>
          <p:nvPr/>
        </p:nvSpPr>
        <p:spPr>
          <a:xfrm>
            <a:off x="161924" y="1995465"/>
            <a:ext cx="3679371" cy="584775"/>
          </a:xfrm>
          <a:prstGeom prst="rect">
            <a:avLst/>
          </a:prstGeom>
          <a:noFill/>
        </p:spPr>
        <p:txBody>
          <a:bodyPr wrap="square">
            <a:spAutoFit/>
          </a:bodyPr>
          <a:lstStyle/>
          <a:p>
            <a:pPr algn="ctr"/>
            <a:r>
              <a:rPr lang="en-GB" sz="1600" i="1"/>
              <a:t>“The test of partnership working is when things aren’t going well”</a:t>
            </a:r>
          </a:p>
        </p:txBody>
      </p:sp>
    </p:spTree>
    <p:extLst>
      <p:ext uri="{BB962C8B-B14F-4D97-AF65-F5344CB8AC3E}">
        <p14:creationId xmlns:p14="http://schemas.microsoft.com/office/powerpoint/2010/main" val="273679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60722-277B-FD3B-8F7C-C34FE6A60B17}"/>
              </a:ext>
            </a:extLst>
          </p:cNvPr>
          <p:cNvSpPr>
            <a:spLocks noGrp="1"/>
          </p:cNvSpPr>
          <p:nvPr>
            <p:ph type="sldNum" sz="quarter" idx="12"/>
          </p:nvPr>
        </p:nvSpPr>
        <p:spPr/>
        <p:txBody>
          <a:bodyPr/>
          <a:lstStyle/>
          <a:p>
            <a:fld id="{F6E39E37-6BC0-A248-806A-337B0CEF6126}" type="slidenum">
              <a:rPr lang="en-US" smtClean="0"/>
              <a:pPr/>
              <a:t>22</a:t>
            </a:fld>
            <a:endParaRPr lang="en-US"/>
          </a:p>
        </p:txBody>
      </p:sp>
      <p:sp>
        <p:nvSpPr>
          <p:cNvPr id="3" name="Text Placeholder 2">
            <a:extLst>
              <a:ext uri="{FF2B5EF4-FFF2-40B4-BE49-F238E27FC236}">
                <a16:creationId xmlns:a16="http://schemas.microsoft.com/office/drawing/2014/main" id="{029DD26A-4B92-889B-5285-5C03334D89E4}"/>
              </a:ext>
            </a:extLst>
          </p:cNvPr>
          <p:cNvSpPr>
            <a:spLocks noGrp="1"/>
          </p:cNvSpPr>
          <p:nvPr>
            <p:ph type="body" sz="quarter" idx="13"/>
          </p:nvPr>
        </p:nvSpPr>
        <p:spPr/>
        <p:txBody>
          <a:bodyPr/>
          <a:lstStyle/>
          <a:p>
            <a:r>
              <a:rPr lang="en-GB"/>
              <a:t>Session 2: Feedback </a:t>
            </a:r>
          </a:p>
        </p:txBody>
      </p:sp>
      <p:sp>
        <p:nvSpPr>
          <p:cNvPr id="23" name="TextBox 22">
            <a:extLst>
              <a:ext uri="{FF2B5EF4-FFF2-40B4-BE49-F238E27FC236}">
                <a16:creationId xmlns:a16="http://schemas.microsoft.com/office/drawing/2014/main" id="{177521C6-588D-B442-5324-B2008A04780F}"/>
              </a:ext>
            </a:extLst>
          </p:cNvPr>
          <p:cNvSpPr txBox="1"/>
          <p:nvPr/>
        </p:nvSpPr>
        <p:spPr>
          <a:xfrm>
            <a:off x="6070397" y="3197542"/>
            <a:ext cx="1739787" cy="735747"/>
          </a:xfrm>
          <a:custGeom>
            <a:avLst/>
            <a:gdLst>
              <a:gd name="connsiteX0" fmla="*/ 1668595 w 1739787"/>
              <a:gd name="connsiteY0" fmla="*/ 1048594 h 735747"/>
              <a:gd name="connsiteX1" fmla="*/ 1100755 w 1739787"/>
              <a:gd name="connsiteY1" fmla="*/ 722555 h 735747"/>
              <a:gd name="connsiteX2" fmla="*/ 479007 w 1739787"/>
              <a:gd name="connsiteY2" fmla="*/ 696515 h 735747"/>
              <a:gd name="connsiteX3" fmla="*/ 510077 w 1739787"/>
              <a:gd name="connsiteY3" fmla="*/ 32944 h 735747"/>
              <a:gd name="connsiteX4" fmla="*/ 1124976 w 1739787"/>
              <a:gd name="connsiteY4" fmla="*/ 16170 h 735747"/>
              <a:gd name="connsiteX5" fmla="*/ 1398128 w 1739787"/>
              <a:gd name="connsiteY5" fmla="*/ 660155 h 735747"/>
              <a:gd name="connsiteX6" fmla="*/ 1668595 w 1739787"/>
              <a:gd name="connsiteY6" fmla="*/ 1048594 h 73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787" h="735747" extrusionOk="0">
                <a:moveTo>
                  <a:pt x="1668595" y="1048594"/>
                </a:moveTo>
                <a:cubicBezTo>
                  <a:pt x="1580757" y="951376"/>
                  <a:pt x="1206135" y="809222"/>
                  <a:pt x="1100755" y="722555"/>
                </a:cubicBezTo>
                <a:cubicBezTo>
                  <a:pt x="882490" y="723272"/>
                  <a:pt x="655337" y="711012"/>
                  <a:pt x="479007" y="696515"/>
                </a:cubicBezTo>
                <a:cubicBezTo>
                  <a:pt x="-232136" y="575643"/>
                  <a:pt x="-127772" y="143092"/>
                  <a:pt x="510077" y="32944"/>
                </a:cubicBezTo>
                <a:cubicBezTo>
                  <a:pt x="698512" y="-5585"/>
                  <a:pt x="903329" y="-9354"/>
                  <a:pt x="1124976" y="16170"/>
                </a:cubicBezTo>
                <a:cubicBezTo>
                  <a:pt x="1805532" y="32031"/>
                  <a:pt x="1926271" y="406529"/>
                  <a:pt x="1398128" y="660155"/>
                </a:cubicBezTo>
                <a:cubicBezTo>
                  <a:pt x="1427066" y="698249"/>
                  <a:pt x="1658197" y="975245"/>
                  <a:pt x="1668595" y="1048594"/>
                </a:cubicBezTo>
                <a:close/>
              </a:path>
            </a:pathLst>
          </a:custGeom>
          <a:noFill/>
          <a:ln>
            <a:solidFill>
              <a:srgbClr val="004992"/>
            </a:solidFill>
            <a:extLst>
              <a:ext uri="{C807C97D-BFC1-408E-A445-0C87EB9F89A2}">
                <ask:lineSketchStyleProps xmlns:ask="http://schemas.microsoft.com/office/drawing/2018/sketchyshapes" sd="224844612">
                  <a:prstGeom prst="wedgeEllipseCallout">
                    <a:avLst>
                      <a:gd name="adj1" fmla="val 45908"/>
                      <a:gd name="adj2" fmla="val 92521"/>
                    </a:avLst>
                  </a:prstGeom>
                  <ask:type>
                    <ask:lineSketchCurved/>
                  </ask:type>
                </ask:lineSketchStyleProps>
              </a:ext>
            </a:extLst>
          </a:ln>
        </p:spPr>
        <p:txBody>
          <a:bodyPr wrap="square">
            <a:spAutoFit/>
          </a:bodyPr>
          <a:lstStyle/>
          <a:p>
            <a:pPr algn="ctr"/>
            <a:r>
              <a:rPr lang="en-GB" sz="1400" b="1" i="1"/>
              <a:t>“Content excellent”</a:t>
            </a:r>
          </a:p>
        </p:txBody>
      </p:sp>
      <p:sp>
        <p:nvSpPr>
          <p:cNvPr id="24" name="TextBox 23">
            <a:extLst>
              <a:ext uri="{FF2B5EF4-FFF2-40B4-BE49-F238E27FC236}">
                <a16:creationId xmlns:a16="http://schemas.microsoft.com/office/drawing/2014/main" id="{66A9E5E3-38CF-32B2-DD4E-AD275A8EEBEC}"/>
              </a:ext>
            </a:extLst>
          </p:cNvPr>
          <p:cNvSpPr txBox="1"/>
          <p:nvPr/>
        </p:nvSpPr>
        <p:spPr>
          <a:xfrm>
            <a:off x="6142408" y="945195"/>
            <a:ext cx="4093276" cy="1947565"/>
          </a:xfrm>
          <a:custGeom>
            <a:avLst/>
            <a:gdLst>
              <a:gd name="connsiteX0" fmla="*/ 2094652 w 4093276"/>
              <a:gd name="connsiteY0" fmla="*/ 2718470 h 1947565"/>
              <a:gd name="connsiteX1" fmla="*/ 1682459 w 4093276"/>
              <a:gd name="connsiteY1" fmla="*/ 1932025 h 1947565"/>
              <a:gd name="connsiteX2" fmla="*/ 120610 w 4093276"/>
              <a:gd name="connsiteY2" fmla="*/ 644436 h 1947565"/>
              <a:gd name="connsiteX3" fmla="*/ 2022806 w 4093276"/>
              <a:gd name="connsiteY3" fmla="*/ 65 h 1947565"/>
              <a:gd name="connsiteX4" fmla="*/ 3901568 w 4093276"/>
              <a:gd name="connsiteY4" fmla="*/ 562289 h 1947565"/>
              <a:gd name="connsiteX5" fmla="*/ 2463427 w 4093276"/>
              <a:gd name="connsiteY5" fmla="*/ 1927159 h 1947565"/>
              <a:gd name="connsiteX6" fmla="*/ 2094652 w 4093276"/>
              <a:gd name="connsiteY6" fmla="*/ 2718470 h 19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3276" h="1947565" extrusionOk="0">
                <a:moveTo>
                  <a:pt x="2094652" y="2718470"/>
                </a:moveTo>
                <a:cubicBezTo>
                  <a:pt x="2059223" y="2598937"/>
                  <a:pt x="1837458" y="2225400"/>
                  <a:pt x="1682459" y="1932025"/>
                </a:cubicBezTo>
                <a:cubicBezTo>
                  <a:pt x="450252" y="1818136"/>
                  <a:pt x="-336202" y="1264221"/>
                  <a:pt x="120610" y="644436"/>
                </a:cubicBezTo>
                <a:cubicBezTo>
                  <a:pt x="354339" y="138291"/>
                  <a:pt x="1026371" y="43754"/>
                  <a:pt x="2022806" y="65"/>
                </a:cubicBezTo>
                <a:cubicBezTo>
                  <a:pt x="2849469" y="13581"/>
                  <a:pt x="3542962" y="143499"/>
                  <a:pt x="3901568" y="562289"/>
                </a:cubicBezTo>
                <a:cubicBezTo>
                  <a:pt x="4434754" y="1119394"/>
                  <a:pt x="3632681" y="1902736"/>
                  <a:pt x="2463427" y="1927159"/>
                </a:cubicBezTo>
                <a:cubicBezTo>
                  <a:pt x="2321119" y="2207505"/>
                  <a:pt x="2199593" y="2430458"/>
                  <a:pt x="2094652" y="2718470"/>
                </a:cubicBezTo>
                <a:close/>
              </a:path>
            </a:pathLst>
          </a:custGeom>
          <a:noFill/>
          <a:ln>
            <a:solidFill>
              <a:srgbClr val="004992"/>
            </a:solidFill>
            <a:extLst>
              <a:ext uri="{C807C97D-BFC1-408E-A445-0C87EB9F89A2}">
                <ask:lineSketchStyleProps xmlns:ask="http://schemas.microsoft.com/office/drawing/2018/sketchyshapes" sd="2227174773">
                  <a:prstGeom prst="wedgeEllipseCallout">
                    <a:avLst>
                      <a:gd name="adj1" fmla="val 1173"/>
                      <a:gd name="adj2" fmla="val 89583"/>
                    </a:avLst>
                  </a:prstGeom>
                  <ask:type>
                    <ask:lineSketchCurved/>
                  </ask:type>
                </ask:lineSketchStyleProps>
              </a:ext>
            </a:extLst>
          </a:ln>
        </p:spPr>
        <p:txBody>
          <a:bodyPr wrap="square">
            <a:spAutoFit/>
          </a:bodyPr>
          <a:lstStyle/>
          <a:p>
            <a:pPr algn="ctr"/>
            <a:r>
              <a:rPr lang="en-GB" sz="1400" b="1" i="1"/>
              <a:t>“how are we going to change and really integrate dialogue, needs, feedback, experimentation and understanding outcomes and change?” </a:t>
            </a:r>
          </a:p>
        </p:txBody>
      </p:sp>
      <p:sp>
        <p:nvSpPr>
          <p:cNvPr id="26" name="TextBox 25">
            <a:extLst>
              <a:ext uri="{FF2B5EF4-FFF2-40B4-BE49-F238E27FC236}">
                <a16:creationId xmlns:a16="http://schemas.microsoft.com/office/drawing/2014/main" id="{CE195DAA-5514-24B4-EE8D-A198D8C08DE6}"/>
              </a:ext>
            </a:extLst>
          </p:cNvPr>
          <p:cNvSpPr txBox="1"/>
          <p:nvPr/>
        </p:nvSpPr>
        <p:spPr>
          <a:xfrm>
            <a:off x="9482799" y="2675968"/>
            <a:ext cx="2319021" cy="1341656"/>
          </a:xfrm>
          <a:custGeom>
            <a:avLst/>
            <a:gdLst>
              <a:gd name="connsiteX0" fmla="*/ -218962 w 2319021"/>
              <a:gd name="connsiteY0" fmla="*/ 1699865 h 1341656"/>
              <a:gd name="connsiteX1" fmla="*/ 287400 w 2319021"/>
              <a:gd name="connsiteY1" fmla="*/ 1112908 h 1341656"/>
              <a:gd name="connsiteX2" fmla="*/ 760053 w 2319021"/>
              <a:gd name="connsiteY2" fmla="*/ 41065 h 1341656"/>
              <a:gd name="connsiteX3" fmla="*/ 1851257 w 2319021"/>
              <a:gd name="connsiteY3" fmla="*/ 132455 h 1341656"/>
              <a:gd name="connsiteX4" fmla="*/ 1716021 w 2319021"/>
              <a:gd name="connsiteY4" fmla="*/ 1259342 h 1341656"/>
              <a:gd name="connsiteX5" fmla="*/ 637151 w 2319021"/>
              <a:gd name="connsiteY5" fmla="*/ 1269728 h 1341656"/>
              <a:gd name="connsiteX6" fmla="*/ -218962 w 2319021"/>
              <a:gd name="connsiteY6" fmla="*/ 1699865 h 1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9021" h="1341656" extrusionOk="0">
                <a:moveTo>
                  <a:pt x="-218962" y="1699865"/>
                </a:moveTo>
                <a:cubicBezTo>
                  <a:pt x="-173881" y="1565771"/>
                  <a:pt x="85025" y="1323951"/>
                  <a:pt x="287400" y="1112908"/>
                </a:cubicBezTo>
                <a:cubicBezTo>
                  <a:pt x="-226825" y="774562"/>
                  <a:pt x="50136" y="108799"/>
                  <a:pt x="760053" y="41065"/>
                </a:cubicBezTo>
                <a:cubicBezTo>
                  <a:pt x="1124303" y="-55547"/>
                  <a:pt x="1538782" y="2824"/>
                  <a:pt x="1851257" y="132455"/>
                </a:cubicBezTo>
                <a:cubicBezTo>
                  <a:pt x="2622361" y="387703"/>
                  <a:pt x="2558497" y="1051264"/>
                  <a:pt x="1716021" y="1259342"/>
                </a:cubicBezTo>
                <a:cubicBezTo>
                  <a:pt x="1408473" y="1301756"/>
                  <a:pt x="929232" y="1358213"/>
                  <a:pt x="637151" y="1269728"/>
                </a:cubicBezTo>
                <a:cubicBezTo>
                  <a:pt x="377817" y="1412275"/>
                  <a:pt x="-159283" y="1595479"/>
                  <a:pt x="-218962" y="1699865"/>
                </a:cubicBezTo>
                <a:close/>
              </a:path>
            </a:pathLst>
          </a:custGeom>
          <a:noFill/>
          <a:ln>
            <a:solidFill>
              <a:srgbClr val="004992"/>
            </a:solidFill>
            <a:extLst>
              <a:ext uri="{C807C97D-BFC1-408E-A445-0C87EB9F89A2}">
                <ask:lineSketchStyleProps xmlns:ask="http://schemas.microsoft.com/office/drawing/2018/sketchyshapes" sd="1089418463">
                  <a:prstGeom prst="wedgeEllipseCallout">
                    <a:avLst>
                      <a:gd name="adj1" fmla="val -59442"/>
                      <a:gd name="adj2" fmla="val 76699"/>
                    </a:avLst>
                  </a:prstGeom>
                  <ask:type>
                    <ask:lineSketchCurved/>
                  </ask:type>
                </ask:lineSketchStyleProps>
              </a:ext>
            </a:extLst>
          </a:ln>
        </p:spPr>
        <p:txBody>
          <a:bodyPr wrap="square">
            <a:spAutoFit/>
          </a:bodyPr>
          <a:lstStyle/>
          <a:p>
            <a:pPr algn="ctr"/>
            <a:r>
              <a:rPr lang="en-GB" sz="1400" b="1" i="1"/>
              <a:t>“Highlighted the lack of working across partnerships” </a:t>
            </a:r>
          </a:p>
        </p:txBody>
      </p:sp>
      <p:sp>
        <p:nvSpPr>
          <p:cNvPr id="32" name="Text Placeholder 3">
            <a:extLst>
              <a:ext uri="{FF2B5EF4-FFF2-40B4-BE49-F238E27FC236}">
                <a16:creationId xmlns:a16="http://schemas.microsoft.com/office/drawing/2014/main" id="{A218E4F4-0828-7C76-4612-C18ADCB88210}"/>
              </a:ext>
            </a:extLst>
          </p:cNvPr>
          <p:cNvSpPr>
            <a:spLocks noGrp="1"/>
          </p:cNvSpPr>
          <p:nvPr>
            <p:ph type="body" sz="quarter" idx="14"/>
          </p:nvPr>
        </p:nvSpPr>
        <p:spPr>
          <a:xfrm>
            <a:off x="151004" y="1106721"/>
            <a:ext cx="5584778" cy="1355353"/>
          </a:xfrm>
        </p:spPr>
        <p:txBody>
          <a:bodyPr>
            <a:normAutofit/>
          </a:bodyPr>
          <a:lstStyle/>
          <a:p>
            <a:pPr algn="l"/>
            <a:r>
              <a:rPr lang="en-GB" sz="1800" b="1" i="0">
                <a:solidFill>
                  <a:srgbClr val="004992"/>
                </a:solidFill>
                <a:effectLst/>
                <a:latin typeface="+mn-lt"/>
              </a:rPr>
              <a:t>How would you rate the content, discussions and activities during Session 2: Working together as a partnership</a:t>
            </a:r>
          </a:p>
          <a:p>
            <a:pPr algn="l"/>
            <a:r>
              <a:rPr lang="en-GB" sz="1600">
                <a:solidFill>
                  <a:srgbClr val="004992"/>
                </a:solidFill>
                <a:latin typeface="+mn-lt"/>
              </a:rPr>
              <a:t>(n = 33)</a:t>
            </a:r>
            <a:endParaRPr lang="en-GB" sz="1600" i="0">
              <a:solidFill>
                <a:srgbClr val="004992"/>
              </a:solidFill>
              <a:effectLst/>
              <a:latin typeface="+mn-lt"/>
            </a:endParaRPr>
          </a:p>
        </p:txBody>
      </p:sp>
      <p:pic>
        <p:nvPicPr>
          <p:cNvPr id="33" name="Picture 32" descr="Shape, arrow&#10;&#10;Description automatically generated">
            <a:extLst>
              <a:ext uri="{FF2B5EF4-FFF2-40B4-BE49-F238E27FC236}">
                <a16:creationId xmlns:a16="http://schemas.microsoft.com/office/drawing/2014/main" id="{75EE04BA-B1B3-F033-D396-8EAE53ADDD10}"/>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84135" y="2474344"/>
            <a:ext cx="1355353" cy="1355353"/>
          </a:xfrm>
          <a:prstGeom prst="rect">
            <a:avLst/>
          </a:prstGeom>
        </p:spPr>
      </p:pic>
      <p:pic>
        <p:nvPicPr>
          <p:cNvPr id="34" name="Picture 33" descr="Shape, arrow&#10;&#10;Description automatically generated">
            <a:extLst>
              <a:ext uri="{FF2B5EF4-FFF2-40B4-BE49-F238E27FC236}">
                <a16:creationId xmlns:a16="http://schemas.microsoft.com/office/drawing/2014/main" id="{6B97C082-B3ED-0BA6-7CA0-5CB1B3161731}"/>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739488" y="2462075"/>
            <a:ext cx="1355353" cy="1355353"/>
          </a:xfrm>
          <a:prstGeom prst="rect">
            <a:avLst/>
          </a:prstGeom>
        </p:spPr>
      </p:pic>
      <p:pic>
        <p:nvPicPr>
          <p:cNvPr id="35" name="Picture 34" descr="Shape, arrow&#10;&#10;Description automatically generated">
            <a:extLst>
              <a:ext uri="{FF2B5EF4-FFF2-40B4-BE49-F238E27FC236}">
                <a16:creationId xmlns:a16="http://schemas.microsoft.com/office/drawing/2014/main" id="{FE738278-1198-D40E-B46D-2685776AD21E}"/>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17098"/>
          <a:stretch/>
        </p:blipFill>
        <p:spPr>
          <a:xfrm>
            <a:off x="1763684" y="3892528"/>
            <a:ext cx="1123610" cy="1355353"/>
          </a:xfrm>
          <a:prstGeom prst="rect">
            <a:avLst/>
          </a:prstGeom>
        </p:spPr>
      </p:pic>
      <p:pic>
        <p:nvPicPr>
          <p:cNvPr id="36" name="Picture 35" descr="Shape, arrow&#10;&#10;Description automatically generated">
            <a:extLst>
              <a:ext uri="{FF2B5EF4-FFF2-40B4-BE49-F238E27FC236}">
                <a16:creationId xmlns:a16="http://schemas.microsoft.com/office/drawing/2014/main" id="{2E0A6DFB-EA62-48AE-142B-BB554E2C0B0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126560" y="2462074"/>
            <a:ext cx="1355353" cy="1355353"/>
          </a:xfrm>
          <a:prstGeom prst="rect">
            <a:avLst/>
          </a:prstGeom>
        </p:spPr>
      </p:pic>
      <p:pic>
        <p:nvPicPr>
          <p:cNvPr id="38" name="Picture 37" descr="A picture containing vector graphics&#10;&#10;Description automatically generated">
            <a:extLst>
              <a:ext uri="{FF2B5EF4-FFF2-40B4-BE49-F238E27FC236}">
                <a16:creationId xmlns:a16="http://schemas.microsoft.com/office/drawing/2014/main" id="{CF41E806-F37F-3C06-36D4-E771D4E0D1D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7568" y="4688452"/>
            <a:ext cx="1243401" cy="1243401"/>
          </a:xfrm>
          <a:prstGeom prst="rect">
            <a:avLst/>
          </a:prstGeom>
        </p:spPr>
      </p:pic>
      <p:pic>
        <p:nvPicPr>
          <p:cNvPr id="39" name="Picture 38" descr="A picture containing vector graphics&#10;&#10;Description automatically generated">
            <a:extLst>
              <a:ext uri="{FF2B5EF4-FFF2-40B4-BE49-F238E27FC236}">
                <a16:creationId xmlns:a16="http://schemas.microsoft.com/office/drawing/2014/main" id="{28488190-997D-A769-48FA-3FAB361EB07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21936" y="4688453"/>
            <a:ext cx="1243401" cy="1243401"/>
          </a:xfrm>
          <a:prstGeom prst="rect">
            <a:avLst/>
          </a:prstGeom>
        </p:spPr>
      </p:pic>
      <p:pic>
        <p:nvPicPr>
          <p:cNvPr id="40" name="Picture 39" descr="A picture containing vector graphics&#10;&#10;Description automatically generated">
            <a:extLst>
              <a:ext uri="{FF2B5EF4-FFF2-40B4-BE49-F238E27FC236}">
                <a16:creationId xmlns:a16="http://schemas.microsoft.com/office/drawing/2014/main" id="{0B2EB3B0-0D2E-ED96-C471-6DBDB680B18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868" y="4688454"/>
            <a:ext cx="1243401" cy="1243401"/>
          </a:xfrm>
          <a:prstGeom prst="rect">
            <a:avLst/>
          </a:prstGeom>
        </p:spPr>
      </p:pic>
      <p:pic>
        <p:nvPicPr>
          <p:cNvPr id="45" name="Picture 44" descr="A picture containing vector graphics&#10;&#10;Description automatically generated">
            <a:extLst>
              <a:ext uri="{FF2B5EF4-FFF2-40B4-BE49-F238E27FC236}">
                <a16:creationId xmlns:a16="http://schemas.microsoft.com/office/drawing/2014/main" id="{27DE02C4-5FEE-520E-3260-88E10419933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9236" y="4688454"/>
            <a:ext cx="1243401" cy="1243401"/>
          </a:xfrm>
          <a:prstGeom prst="rect">
            <a:avLst/>
          </a:prstGeom>
        </p:spPr>
      </p:pic>
      <p:sp>
        <p:nvSpPr>
          <p:cNvPr id="4" name="TextBox 3">
            <a:extLst>
              <a:ext uri="{FF2B5EF4-FFF2-40B4-BE49-F238E27FC236}">
                <a16:creationId xmlns:a16="http://schemas.microsoft.com/office/drawing/2014/main" id="{29AB299F-96A1-10E7-B8F6-F1297A52DD56}"/>
              </a:ext>
            </a:extLst>
          </p:cNvPr>
          <p:cNvSpPr txBox="1"/>
          <p:nvPr/>
        </p:nvSpPr>
        <p:spPr>
          <a:xfrm>
            <a:off x="-66674" y="5808744"/>
            <a:ext cx="2819110" cy="246221"/>
          </a:xfrm>
          <a:prstGeom prst="rect">
            <a:avLst/>
          </a:prstGeom>
          <a:noFill/>
        </p:spPr>
        <p:txBody>
          <a:bodyPr wrap="square" rtlCol="0">
            <a:spAutoFit/>
          </a:bodyPr>
          <a:lstStyle/>
          <a:p>
            <a:r>
              <a:rPr lang="en-GB" sz="1000">
                <a:solidFill>
                  <a:schemeClr val="bg1"/>
                </a:solidFill>
              </a:rPr>
              <a:t>Based on survey responses as of 31/10/2022</a:t>
            </a:r>
          </a:p>
        </p:txBody>
      </p:sp>
    </p:spTree>
    <p:extLst>
      <p:ext uri="{BB962C8B-B14F-4D97-AF65-F5344CB8AC3E}">
        <p14:creationId xmlns:p14="http://schemas.microsoft.com/office/powerpoint/2010/main" val="269926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3" descr="Text, letter&#10;&#10;Description automatically generated">
            <a:extLst>
              <a:ext uri="{FF2B5EF4-FFF2-40B4-BE49-F238E27FC236}">
                <a16:creationId xmlns:a16="http://schemas.microsoft.com/office/drawing/2014/main" id="{D8074705-00AB-2FCA-5EF1-D3FFB41FA88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110413" y="0"/>
            <a:ext cx="5081587" cy="6858000"/>
          </a:xfrm>
          <a:prstGeom prst="rect">
            <a:avLst/>
          </a:prstGeom>
        </p:spPr>
      </p:pic>
      <p:sp>
        <p:nvSpPr>
          <p:cNvPr id="3" name="Slide Number Placeholder 2">
            <a:extLst>
              <a:ext uri="{FF2B5EF4-FFF2-40B4-BE49-F238E27FC236}">
                <a16:creationId xmlns:a16="http://schemas.microsoft.com/office/drawing/2014/main" id="{7082FCF5-FBAB-0476-7044-71E18136F1E5}"/>
              </a:ext>
            </a:extLst>
          </p:cNvPr>
          <p:cNvSpPr>
            <a:spLocks noGrp="1"/>
          </p:cNvSpPr>
          <p:nvPr>
            <p:ph type="sldNum" sz="quarter" idx="12"/>
          </p:nvPr>
        </p:nvSpPr>
        <p:spPr>
          <a:xfrm>
            <a:off x="9217649" y="6466405"/>
            <a:ext cx="2743200" cy="365125"/>
          </a:xfrm>
        </p:spPr>
        <p:txBody>
          <a:bodyPr/>
          <a:lstStyle/>
          <a:p>
            <a:fld id="{F6E39E37-6BC0-A248-806A-337B0CEF6126}" type="slidenum">
              <a:rPr lang="en-US" smtClean="0"/>
              <a:pPr/>
              <a:t>23</a:t>
            </a:fld>
            <a:endParaRPr lang="en-US"/>
          </a:p>
        </p:txBody>
      </p:sp>
      <p:sp>
        <p:nvSpPr>
          <p:cNvPr id="4" name="Text Placeholder 3">
            <a:extLst>
              <a:ext uri="{FF2B5EF4-FFF2-40B4-BE49-F238E27FC236}">
                <a16:creationId xmlns:a16="http://schemas.microsoft.com/office/drawing/2014/main" id="{F1A9E2EB-8D03-4D8F-6FF4-EAA11D73499A}"/>
              </a:ext>
            </a:extLst>
          </p:cNvPr>
          <p:cNvSpPr>
            <a:spLocks noGrp="1"/>
          </p:cNvSpPr>
          <p:nvPr>
            <p:ph type="body" sz="quarter" idx="17"/>
          </p:nvPr>
        </p:nvSpPr>
        <p:spPr>
          <a:xfrm>
            <a:off x="400387" y="163533"/>
            <a:ext cx="5897851" cy="733028"/>
          </a:xfrm>
        </p:spPr>
        <p:txBody>
          <a:bodyPr/>
          <a:lstStyle/>
          <a:p>
            <a:r>
              <a:rPr lang="en-GB"/>
              <a:t>Session 3</a:t>
            </a:r>
          </a:p>
          <a:p>
            <a:endParaRPr lang="en-GB"/>
          </a:p>
        </p:txBody>
      </p:sp>
      <p:sp>
        <p:nvSpPr>
          <p:cNvPr id="5" name="Text Placeholder 4">
            <a:extLst>
              <a:ext uri="{FF2B5EF4-FFF2-40B4-BE49-F238E27FC236}">
                <a16:creationId xmlns:a16="http://schemas.microsoft.com/office/drawing/2014/main" id="{0C40B4FF-D797-C4FC-1284-632F0EB251AB}"/>
              </a:ext>
            </a:extLst>
          </p:cNvPr>
          <p:cNvSpPr>
            <a:spLocks noGrp="1"/>
          </p:cNvSpPr>
          <p:nvPr>
            <p:ph type="body" sz="quarter" idx="18"/>
          </p:nvPr>
        </p:nvSpPr>
        <p:spPr>
          <a:xfrm>
            <a:off x="399765" y="776375"/>
            <a:ext cx="5898473" cy="511175"/>
          </a:xfrm>
        </p:spPr>
        <p:txBody>
          <a:bodyPr/>
          <a:lstStyle/>
          <a:p>
            <a:r>
              <a:rPr lang="en-GB"/>
              <a:t>Focussing our strategy</a:t>
            </a:r>
          </a:p>
        </p:txBody>
      </p:sp>
      <p:sp>
        <p:nvSpPr>
          <p:cNvPr id="6" name="Text Placeholder 5">
            <a:extLst>
              <a:ext uri="{FF2B5EF4-FFF2-40B4-BE49-F238E27FC236}">
                <a16:creationId xmlns:a16="http://schemas.microsoft.com/office/drawing/2014/main" id="{8D5B131C-F78A-9715-12CF-8495119C8D68}"/>
              </a:ext>
            </a:extLst>
          </p:cNvPr>
          <p:cNvSpPr>
            <a:spLocks noGrp="1"/>
          </p:cNvSpPr>
          <p:nvPr>
            <p:ph type="body" sz="quarter" idx="19"/>
          </p:nvPr>
        </p:nvSpPr>
        <p:spPr>
          <a:xfrm>
            <a:off x="399765" y="1287550"/>
            <a:ext cx="6543646" cy="4414546"/>
          </a:xfrm>
        </p:spPr>
        <p:txBody>
          <a:bodyPr>
            <a:noAutofit/>
          </a:bodyPr>
          <a:lstStyle/>
          <a:p>
            <a:pPr>
              <a:lnSpc>
                <a:spcPct val="107000"/>
              </a:lnSpc>
              <a:spcBef>
                <a:spcPts val="0"/>
              </a:spcBef>
              <a:spcAft>
                <a:spcPts val="600"/>
              </a:spcAft>
            </a:pPr>
            <a:r>
              <a:rPr lang="en-GB" sz="1600"/>
              <a:t>Participants had an early opportunity to reflect and feedback on some of the emerging focus areas. </a:t>
            </a:r>
          </a:p>
          <a:p>
            <a:pPr>
              <a:lnSpc>
                <a:spcPct val="107000"/>
              </a:lnSpc>
              <a:spcBef>
                <a:spcPts val="0"/>
              </a:spcBef>
              <a:spcAft>
                <a:spcPts val="600"/>
              </a:spcAft>
            </a:pPr>
            <a:r>
              <a:rPr lang="en-GB" sz="1600"/>
              <a:t>Each table was asked to select two focus areas to discuss, with a view to identifying opportunities for impact in each by working together as a partnership. </a:t>
            </a:r>
          </a:p>
          <a:p>
            <a:pPr>
              <a:lnSpc>
                <a:spcPct val="107000"/>
              </a:lnSpc>
              <a:spcBef>
                <a:spcPts val="0"/>
              </a:spcBef>
              <a:spcAft>
                <a:spcPts val="600"/>
              </a:spcAft>
            </a:pPr>
            <a:r>
              <a:rPr lang="en-GB" sz="1600"/>
              <a:t>For each focus area, participants were asked:</a:t>
            </a:r>
          </a:p>
          <a:p>
            <a:pPr marL="285750" indent="-285750">
              <a:lnSpc>
                <a:spcPct val="107000"/>
              </a:lnSpc>
              <a:spcBef>
                <a:spcPts val="0"/>
              </a:spcBef>
              <a:spcAft>
                <a:spcPts val="600"/>
              </a:spcAft>
              <a:buFont typeface="Arial" panose="020B0604020202020204" pitchFamily="34" charset="0"/>
              <a:buChar char="•"/>
            </a:pPr>
            <a:r>
              <a:rPr lang="en-GB" sz="1600"/>
              <a:t>Where can we have the most impact in this area by working differently as a partnership?​</a:t>
            </a:r>
          </a:p>
          <a:p>
            <a:pPr marL="285750" indent="-285750">
              <a:lnSpc>
                <a:spcPct val="107000"/>
              </a:lnSpc>
              <a:spcBef>
                <a:spcPts val="0"/>
              </a:spcBef>
              <a:spcAft>
                <a:spcPts val="600"/>
              </a:spcAft>
              <a:buFont typeface="Arial" panose="020B0604020202020204" pitchFamily="34" charset="0"/>
              <a:buChar char="•"/>
            </a:pPr>
            <a:r>
              <a:rPr lang="en-GB" sz="1600"/>
              <a:t>How might the prioritisation principles support this? </a:t>
            </a:r>
          </a:p>
          <a:p>
            <a:endParaRPr lang="en-GB" sz="1600"/>
          </a:p>
        </p:txBody>
      </p:sp>
      <p:sp>
        <p:nvSpPr>
          <p:cNvPr id="7" name="Picture Placeholder 6">
            <a:extLst>
              <a:ext uri="{FF2B5EF4-FFF2-40B4-BE49-F238E27FC236}">
                <a16:creationId xmlns:a16="http://schemas.microsoft.com/office/drawing/2014/main" id="{FDE60A82-32B9-1EA7-527F-0BCF98502DCE}"/>
              </a:ext>
            </a:extLst>
          </p:cNvPr>
          <p:cNvSpPr>
            <a:spLocks noGrp="1"/>
          </p:cNvSpPr>
          <p:nvPr>
            <p:ph type="pic" sz="quarter" idx="16"/>
          </p:nvPr>
        </p:nvSpPr>
        <p:spPr/>
      </p:sp>
    </p:spTree>
    <p:extLst>
      <p:ext uri="{BB962C8B-B14F-4D97-AF65-F5344CB8AC3E}">
        <p14:creationId xmlns:p14="http://schemas.microsoft.com/office/powerpoint/2010/main" val="63604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descr="A person giving a presentation&#10;&#10;Description automatically generated with medium confidence">
            <a:extLst>
              <a:ext uri="{FF2B5EF4-FFF2-40B4-BE49-F238E27FC236}">
                <a16:creationId xmlns:a16="http://schemas.microsoft.com/office/drawing/2014/main" id="{D78FC1E7-554E-9708-2BAE-C55EEE9A01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3676" y="1116044"/>
            <a:ext cx="3324010" cy="206030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F456D24-C872-D75E-60DA-589871BC79E3}"/>
              </a:ext>
            </a:extLst>
          </p:cNvPr>
          <p:cNvPicPr>
            <a:picLocks noChangeAspect="1"/>
          </p:cNvPicPr>
          <p:nvPr/>
        </p:nvPicPr>
        <p:blipFill>
          <a:blip r:embed="rId4"/>
          <a:stretch>
            <a:fillRect/>
          </a:stretch>
        </p:blipFill>
        <p:spPr>
          <a:xfrm>
            <a:off x="6169796" y="3685300"/>
            <a:ext cx="2551555" cy="1428871"/>
          </a:xfrm>
          <a:prstGeom prst="rect">
            <a:avLst/>
          </a:prstGeom>
        </p:spPr>
      </p:pic>
      <p:pic>
        <p:nvPicPr>
          <p:cNvPr id="7" name="Picture 6">
            <a:extLst>
              <a:ext uri="{FF2B5EF4-FFF2-40B4-BE49-F238E27FC236}">
                <a16:creationId xmlns:a16="http://schemas.microsoft.com/office/drawing/2014/main" id="{70BE2437-3527-BDEE-46BD-1946D0833BBE}"/>
              </a:ext>
            </a:extLst>
          </p:cNvPr>
          <p:cNvPicPr>
            <a:picLocks noChangeAspect="1"/>
          </p:cNvPicPr>
          <p:nvPr/>
        </p:nvPicPr>
        <p:blipFill>
          <a:blip r:embed="rId5"/>
          <a:stretch>
            <a:fillRect/>
          </a:stretch>
        </p:blipFill>
        <p:spPr>
          <a:xfrm>
            <a:off x="884615" y="3685301"/>
            <a:ext cx="1907616" cy="1428871"/>
          </a:xfrm>
          <a:prstGeom prst="rect">
            <a:avLst/>
          </a:prstGeom>
        </p:spPr>
      </p:pic>
      <p:sp>
        <p:nvSpPr>
          <p:cNvPr id="8" name="Rectangle 7">
            <a:extLst>
              <a:ext uri="{FF2B5EF4-FFF2-40B4-BE49-F238E27FC236}">
                <a16:creationId xmlns:a16="http://schemas.microsoft.com/office/drawing/2014/main" id="{9D3B68B9-80A8-20D8-A0B6-A0F9554B5B8A}"/>
              </a:ext>
            </a:extLst>
          </p:cNvPr>
          <p:cNvSpPr/>
          <p:nvPr/>
        </p:nvSpPr>
        <p:spPr>
          <a:xfrm>
            <a:off x="3980359" y="1230457"/>
            <a:ext cx="8167453" cy="178752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07000"/>
              </a:lnSpc>
              <a:spcAft>
                <a:spcPts val="600"/>
              </a:spcAft>
            </a:pPr>
            <a:r>
              <a:rPr lang="en-GB" sz="1600" b="1">
                <a:solidFill>
                  <a:srgbClr val="004992"/>
                </a:solidFill>
              </a:rPr>
              <a:t>Colin Bradbury </a:t>
            </a:r>
            <a:r>
              <a:rPr lang="en-GB" sz="1600">
                <a:solidFill>
                  <a:srgbClr val="004992"/>
                </a:solidFill>
              </a:rPr>
              <a:t>(Director of Strategy, Partnerships &amp; Population for BNSSG ICB) and </a:t>
            </a:r>
            <a:r>
              <a:rPr lang="en-GB" sz="1600" b="1">
                <a:solidFill>
                  <a:srgbClr val="004992"/>
                </a:solidFill>
              </a:rPr>
              <a:t>Matt Lenny </a:t>
            </a:r>
            <a:r>
              <a:rPr lang="en-GB" sz="1600">
                <a:solidFill>
                  <a:srgbClr val="004992"/>
                </a:solidFill>
              </a:rPr>
              <a:t>(Director of Public Health &amp; Regulatory Services at North Somerset Council) talked through the need for clear principles to inform shared, strategic decision-making.</a:t>
            </a:r>
          </a:p>
          <a:p>
            <a:pPr>
              <a:lnSpc>
                <a:spcPct val="107000"/>
              </a:lnSpc>
              <a:spcAft>
                <a:spcPts val="600"/>
              </a:spcAft>
            </a:pPr>
            <a:r>
              <a:rPr lang="en-GB" sz="1600" b="1">
                <a:solidFill>
                  <a:srgbClr val="004992"/>
                </a:solidFill>
              </a:rPr>
              <a:t>The risks if the strategy does not recognise the need to fundamentally change the way the health and care system functions </a:t>
            </a:r>
            <a:r>
              <a:rPr lang="en-GB" sz="1600">
                <a:solidFill>
                  <a:srgbClr val="004992"/>
                </a:solidFill>
              </a:rPr>
              <a:t>were highlighted by the fate of Blockbuster, as an analogy of what happens when the need for a different model of working, in response to a changing environment, is not recognised or acted upon.</a:t>
            </a:r>
          </a:p>
          <a:p>
            <a:endParaRPr lang="en-GB" sz="1600">
              <a:solidFill>
                <a:srgbClr val="004992"/>
              </a:solidFill>
            </a:endParaRPr>
          </a:p>
        </p:txBody>
      </p:sp>
      <p:sp>
        <p:nvSpPr>
          <p:cNvPr id="9" name="Rectangle 8">
            <a:extLst>
              <a:ext uri="{FF2B5EF4-FFF2-40B4-BE49-F238E27FC236}">
                <a16:creationId xmlns:a16="http://schemas.microsoft.com/office/drawing/2014/main" id="{A1EBBB60-AA4E-8F5A-7050-0B552FE84123}"/>
              </a:ext>
            </a:extLst>
          </p:cNvPr>
          <p:cNvSpPr/>
          <p:nvPr/>
        </p:nvSpPr>
        <p:spPr>
          <a:xfrm>
            <a:off x="3632912" y="4176763"/>
            <a:ext cx="1257137" cy="670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a:solidFill>
                  <a:srgbClr val="004992"/>
                </a:solidFill>
              </a:rPr>
              <a:t>OR</a:t>
            </a:r>
          </a:p>
        </p:txBody>
      </p:sp>
      <p:sp>
        <p:nvSpPr>
          <p:cNvPr id="10" name="Rectangle 9">
            <a:extLst>
              <a:ext uri="{FF2B5EF4-FFF2-40B4-BE49-F238E27FC236}">
                <a16:creationId xmlns:a16="http://schemas.microsoft.com/office/drawing/2014/main" id="{56E0900D-5D3D-3166-59D0-E9CAD553884A}"/>
              </a:ext>
            </a:extLst>
          </p:cNvPr>
          <p:cNvSpPr/>
          <p:nvPr/>
        </p:nvSpPr>
        <p:spPr>
          <a:xfrm>
            <a:off x="8800347" y="3989356"/>
            <a:ext cx="2658083" cy="3651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b="1">
                <a:solidFill>
                  <a:schemeClr val="tx1"/>
                </a:solidFill>
              </a:rPr>
              <a:t>“BNSSG Version 2.0?”</a:t>
            </a:r>
            <a:endParaRPr lang="en-GB" sz="1600">
              <a:solidFill>
                <a:schemeClr val="tx1"/>
              </a:solidFill>
            </a:endParaRPr>
          </a:p>
        </p:txBody>
      </p:sp>
      <p:sp>
        <p:nvSpPr>
          <p:cNvPr id="12" name="Text Placeholder 11">
            <a:extLst>
              <a:ext uri="{FF2B5EF4-FFF2-40B4-BE49-F238E27FC236}">
                <a16:creationId xmlns:a16="http://schemas.microsoft.com/office/drawing/2014/main" id="{17E290CA-91E4-CEA9-8C5F-244B3EBBB2E7}"/>
              </a:ext>
            </a:extLst>
          </p:cNvPr>
          <p:cNvSpPr>
            <a:spLocks noGrp="1"/>
          </p:cNvSpPr>
          <p:nvPr>
            <p:ph type="body" sz="quarter" idx="13"/>
          </p:nvPr>
        </p:nvSpPr>
        <p:spPr/>
        <p:txBody>
          <a:bodyPr/>
          <a:lstStyle/>
          <a:p>
            <a:r>
              <a:rPr lang="en-GB"/>
              <a:t>Focussing our strategy</a:t>
            </a:r>
          </a:p>
          <a:p>
            <a:endParaRPr lang="en-GB"/>
          </a:p>
        </p:txBody>
      </p:sp>
      <p:sp>
        <p:nvSpPr>
          <p:cNvPr id="3" name="Rectangle 2">
            <a:extLst>
              <a:ext uri="{FF2B5EF4-FFF2-40B4-BE49-F238E27FC236}">
                <a16:creationId xmlns:a16="http://schemas.microsoft.com/office/drawing/2014/main" id="{44B97CC4-BA93-C6D4-E4CD-8B81BC7A21BA}"/>
              </a:ext>
            </a:extLst>
          </p:cNvPr>
          <p:cNvSpPr/>
          <p:nvPr/>
        </p:nvSpPr>
        <p:spPr>
          <a:xfrm>
            <a:off x="3028661" y="4009037"/>
            <a:ext cx="2658083" cy="33545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b="1">
                <a:solidFill>
                  <a:schemeClr val="tx1"/>
                </a:solidFill>
              </a:rPr>
              <a:t>“BNSSG Version 1.1778”</a:t>
            </a:r>
            <a:endParaRPr lang="en-GB" sz="1600">
              <a:solidFill>
                <a:schemeClr val="tx1"/>
              </a:solidFill>
            </a:endParaRPr>
          </a:p>
        </p:txBody>
      </p:sp>
    </p:spTree>
    <p:extLst>
      <p:ext uri="{BB962C8B-B14F-4D97-AF65-F5344CB8AC3E}">
        <p14:creationId xmlns:p14="http://schemas.microsoft.com/office/powerpoint/2010/main" val="2122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58AE9BFC-F2C6-1853-AA7E-48133DDF89F0}"/>
              </a:ext>
            </a:extLst>
          </p:cNvPr>
          <p:cNvSpPr>
            <a:spLocks noGrp="1"/>
          </p:cNvSpPr>
          <p:nvPr>
            <p:ph type="body" sz="quarter" idx="13"/>
          </p:nvPr>
        </p:nvSpPr>
        <p:spPr/>
        <p:txBody>
          <a:bodyPr/>
          <a:lstStyle/>
          <a:p>
            <a:r>
              <a:rPr lang="en-GB"/>
              <a:t>Session 3: Areas of potential focus</a:t>
            </a:r>
          </a:p>
        </p:txBody>
      </p:sp>
      <p:sp>
        <p:nvSpPr>
          <p:cNvPr id="8" name="TextBox 7">
            <a:extLst>
              <a:ext uri="{FF2B5EF4-FFF2-40B4-BE49-F238E27FC236}">
                <a16:creationId xmlns:a16="http://schemas.microsoft.com/office/drawing/2014/main" id="{84FFE6F6-6045-BA4D-E01A-12846EC9EDE5}"/>
              </a:ext>
            </a:extLst>
          </p:cNvPr>
          <p:cNvSpPr txBox="1"/>
          <p:nvPr/>
        </p:nvSpPr>
        <p:spPr>
          <a:xfrm>
            <a:off x="290227" y="936900"/>
            <a:ext cx="11828844" cy="663580"/>
          </a:xfrm>
          <a:prstGeom prst="rect">
            <a:avLst/>
          </a:prstGeom>
          <a:noFill/>
        </p:spPr>
        <p:txBody>
          <a:bodyPr wrap="square" rtlCol="0">
            <a:spAutoFit/>
          </a:bodyPr>
          <a:lstStyle/>
          <a:p>
            <a:pPr>
              <a:lnSpc>
                <a:spcPct val="107000"/>
              </a:lnSpc>
            </a:pPr>
            <a:r>
              <a:rPr lang="en-GB" sz="1800" b="0">
                <a:solidFill>
                  <a:srgbClr val="004992"/>
                </a:solidFill>
                <a:effectLst/>
              </a:rPr>
              <a:t>Participants were provided with an early opportunity to reflect on emerging and draft focus areas for the BNSSG integrated care strategy: </a:t>
            </a:r>
            <a:endParaRPr lang="en-GB" sz="1600">
              <a:solidFill>
                <a:srgbClr val="004992"/>
              </a:solidFill>
            </a:endParaRPr>
          </a:p>
        </p:txBody>
      </p:sp>
      <p:graphicFrame>
        <p:nvGraphicFramePr>
          <p:cNvPr id="22" name="Diagram 21">
            <a:extLst>
              <a:ext uri="{FF2B5EF4-FFF2-40B4-BE49-F238E27FC236}">
                <a16:creationId xmlns:a16="http://schemas.microsoft.com/office/drawing/2014/main" id="{2CA7BCDB-B64D-3C8D-19A9-36CBF1C8E7FC}"/>
              </a:ext>
            </a:extLst>
          </p:cNvPr>
          <p:cNvGraphicFramePr/>
          <p:nvPr/>
        </p:nvGraphicFramePr>
        <p:xfrm>
          <a:off x="202343" y="1766287"/>
          <a:ext cx="11828844" cy="393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20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58AE9BFC-F2C6-1853-AA7E-48133DDF89F0}"/>
              </a:ext>
            </a:extLst>
          </p:cNvPr>
          <p:cNvSpPr>
            <a:spLocks noGrp="1"/>
          </p:cNvSpPr>
          <p:nvPr>
            <p:ph type="body" sz="quarter" idx="13"/>
          </p:nvPr>
        </p:nvSpPr>
        <p:spPr/>
        <p:txBody>
          <a:bodyPr/>
          <a:lstStyle/>
          <a:p>
            <a:r>
              <a:rPr lang="en-GB"/>
              <a:t>Session 3: The importance of prioritisation</a:t>
            </a:r>
          </a:p>
        </p:txBody>
      </p:sp>
      <p:sp>
        <p:nvSpPr>
          <p:cNvPr id="8" name="TextBox 7">
            <a:extLst>
              <a:ext uri="{FF2B5EF4-FFF2-40B4-BE49-F238E27FC236}">
                <a16:creationId xmlns:a16="http://schemas.microsoft.com/office/drawing/2014/main" id="{84FFE6F6-6045-BA4D-E01A-12846EC9EDE5}"/>
              </a:ext>
            </a:extLst>
          </p:cNvPr>
          <p:cNvSpPr txBox="1"/>
          <p:nvPr/>
        </p:nvSpPr>
        <p:spPr>
          <a:xfrm>
            <a:off x="290227" y="936900"/>
            <a:ext cx="11828844" cy="367216"/>
          </a:xfrm>
          <a:prstGeom prst="rect">
            <a:avLst/>
          </a:prstGeom>
          <a:noFill/>
        </p:spPr>
        <p:txBody>
          <a:bodyPr wrap="square" rtlCol="0">
            <a:spAutoFit/>
          </a:bodyPr>
          <a:lstStyle/>
          <a:p>
            <a:pPr>
              <a:lnSpc>
                <a:spcPct val="107000"/>
              </a:lnSpc>
            </a:pPr>
            <a:r>
              <a:rPr lang="en-GB" sz="1800" b="0">
                <a:solidFill>
                  <a:srgbClr val="004992"/>
                </a:solidFill>
                <a:effectLst/>
              </a:rPr>
              <a:t>Participants were provided with suggestions as to how we might prioritise activity and focus within these:</a:t>
            </a:r>
            <a:endParaRPr lang="en-GB" sz="1600">
              <a:solidFill>
                <a:srgbClr val="004992"/>
              </a:solidFill>
            </a:endParaRPr>
          </a:p>
        </p:txBody>
      </p:sp>
      <p:pic>
        <p:nvPicPr>
          <p:cNvPr id="3" name="Picture 2">
            <a:extLst>
              <a:ext uri="{FF2B5EF4-FFF2-40B4-BE49-F238E27FC236}">
                <a16:creationId xmlns:a16="http://schemas.microsoft.com/office/drawing/2014/main" id="{6CBC8655-BB1A-6419-5B6A-395BADEEA4BA}"/>
              </a:ext>
            </a:extLst>
          </p:cNvPr>
          <p:cNvPicPr>
            <a:picLocks noChangeAspect="1"/>
          </p:cNvPicPr>
          <p:nvPr/>
        </p:nvPicPr>
        <p:blipFill>
          <a:blip r:embed="rId3"/>
          <a:stretch>
            <a:fillRect/>
          </a:stretch>
        </p:blipFill>
        <p:spPr>
          <a:xfrm>
            <a:off x="2244260" y="1480562"/>
            <a:ext cx="7043727" cy="4142478"/>
          </a:xfrm>
          <a:prstGeom prst="rect">
            <a:avLst/>
          </a:prstGeom>
        </p:spPr>
      </p:pic>
    </p:spTree>
    <p:extLst>
      <p:ext uri="{BB962C8B-B14F-4D97-AF65-F5344CB8AC3E}">
        <p14:creationId xmlns:p14="http://schemas.microsoft.com/office/powerpoint/2010/main" val="95395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9CC53-B895-D5CA-A46D-F37EAC7A5BEE}"/>
              </a:ext>
            </a:extLst>
          </p:cNvPr>
          <p:cNvSpPr>
            <a:spLocks noGrp="1"/>
          </p:cNvSpPr>
          <p:nvPr>
            <p:ph type="sldNum" sz="quarter" idx="12"/>
          </p:nvPr>
        </p:nvSpPr>
        <p:spPr/>
        <p:txBody>
          <a:bodyPr/>
          <a:lstStyle/>
          <a:p>
            <a:fld id="{F6E39E37-6BC0-A248-806A-337B0CEF6126}" type="slidenum">
              <a:rPr lang="en-US" smtClean="0"/>
              <a:pPr/>
              <a:t>27</a:t>
            </a:fld>
            <a:endParaRPr lang="en-US"/>
          </a:p>
        </p:txBody>
      </p:sp>
      <p:sp>
        <p:nvSpPr>
          <p:cNvPr id="3" name="Text Placeholder 2">
            <a:extLst>
              <a:ext uri="{FF2B5EF4-FFF2-40B4-BE49-F238E27FC236}">
                <a16:creationId xmlns:a16="http://schemas.microsoft.com/office/drawing/2014/main" id="{04EB11F2-9B02-A73F-0963-CA98B3B82058}"/>
              </a:ext>
            </a:extLst>
          </p:cNvPr>
          <p:cNvSpPr>
            <a:spLocks noGrp="1"/>
          </p:cNvSpPr>
          <p:nvPr>
            <p:ph type="body" sz="quarter" idx="13"/>
          </p:nvPr>
        </p:nvSpPr>
        <p:spPr>
          <a:xfrm>
            <a:off x="151003" y="339743"/>
            <a:ext cx="11744136" cy="1030287"/>
          </a:xfrm>
        </p:spPr>
        <p:txBody>
          <a:bodyPr/>
          <a:lstStyle/>
          <a:p>
            <a:r>
              <a:rPr lang="en-GB"/>
              <a:t>Session 3 – Areas for collective impact (1/3)</a:t>
            </a:r>
          </a:p>
        </p:txBody>
      </p:sp>
      <p:sp>
        <p:nvSpPr>
          <p:cNvPr id="5" name="TextBox 4">
            <a:extLst>
              <a:ext uri="{FF2B5EF4-FFF2-40B4-BE49-F238E27FC236}">
                <a16:creationId xmlns:a16="http://schemas.microsoft.com/office/drawing/2014/main" id="{5C61C70D-A550-CDDD-86EE-14CCCF7CD8A5}"/>
              </a:ext>
            </a:extLst>
          </p:cNvPr>
          <p:cNvSpPr txBox="1"/>
          <p:nvPr/>
        </p:nvSpPr>
        <p:spPr>
          <a:xfrm>
            <a:off x="339243" y="854886"/>
            <a:ext cx="11691943" cy="646331"/>
          </a:xfrm>
          <a:prstGeom prst="rect">
            <a:avLst/>
          </a:prstGeom>
          <a:noFill/>
        </p:spPr>
        <p:txBody>
          <a:bodyPr wrap="square" rtlCol="0">
            <a:spAutoFit/>
          </a:bodyPr>
          <a:lstStyle/>
          <a:p>
            <a:r>
              <a:rPr lang="en-GB" sz="1800" b="1">
                <a:solidFill>
                  <a:srgbClr val="004992"/>
                </a:solidFill>
              </a:rPr>
              <a:t>Areas highlighted where we could have the most impact by working differently as a partnership:</a:t>
            </a:r>
            <a:endParaRPr lang="en-GB" sz="1800"/>
          </a:p>
          <a:p>
            <a:endParaRPr lang="en-GB" sz="1800" b="1">
              <a:solidFill>
                <a:srgbClr val="FF0000"/>
              </a:solidFill>
            </a:endParaRPr>
          </a:p>
        </p:txBody>
      </p:sp>
      <p:graphicFrame>
        <p:nvGraphicFramePr>
          <p:cNvPr id="6" name="Table 5">
            <a:extLst>
              <a:ext uri="{FF2B5EF4-FFF2-40B4-BE49-F238E27FC236}">
                <a16:creationId xmlns:a16="http://schemas.microsoft.com/office/drawing/2014/main" id="{D9341909-60E4-E3F2-0558-2A5309D9FC23}"/>
              </a:ext>
            </a:extLst>
          </p:cNvPr>
          <p:cNvGraphicFramePr>
            <a:graphicFrameLocks noGrp="1"/>
          </p:cNvGraphicFramePr>
          <p:nvPr>
            <p:extLst>
              <p:ext uri="{D42A27DB-BD31-4B8C-83A1-F6EECF244321}">
                <p14:modId xmlns:p14="http://schemas.microsoft.com/office/powerpoint/2010/main" val="1229764642"/>
              </p:ext>
            </p:extLst>
          </p:nvPr>
        </p:nvGraphicFramePr>
        <p:xfrm>
          <a:off x="292128" y="1391983"/>
          <a:ext cx="11607743" cy="4074033"/>
        </p:xfrm>
        <a:graphic>
          <a:graphicData uri="http://schemas.openxmlformats.org/drawingml/2006/table">
            <a:tbl>
              <a:tblPr firstRow="1" bandRow="1">
                <a:tableStyleId>{7E9639D4-E3E2-4D34-9284-5A2195B3D0D7}</a:tableStyleId>
              </a:tblPr>
              <a:tblGrid>
                <a:gridCol w="1705249">
                  <a:extLst>
                    <a:ext uri="{9D8B030D-6E8A-4147-A177-3AD203B41FA5}">
                      <a16:colId xmlns:a16="http://schemas.microsoft.com/office/drawing/2014/main" val="3503565150"/>
                    </a:ext>
                  </a:extLst>
                </a:gridCol>
                <a:gridCol w="9902494">
                  <a:extLst>
                    <a:ext uri="{9D8B030D-6E8A-4147-A177-3AD203B41FA5}">
                      <a16:colId xmlns:a16="http://schemas.microsoft.com/office/drawing/2014/main" val="3088459129"/>
                    </a:ext>
                  </a:extLst>
                </a:gridCol>
              </a:tblGrid>
              <a:tr h="2177156">
                <a:tc>
                  <a:txBody>
                    <a:bodyPr/>
                    <a:lstStyle/>
                    <a:p>
                      <a:pPr>
                        <a:lnSpc>
                          <a:spcPct val="107000"/>
                        </a:lnSpc>
                      </a:pPr>
                      <a:r>
                        <a:rPr lang="en-GB" sz="1600">
                          <a:solidFill>
                            <a:srgbClr val="004992"/>
                          </a:solidFill>
                        </a:rPr>
                        <a:t>Poverty and discrimination</a:t>
                      </a:r>
                    </a:p>
                  </a:txBody>
                  <a:tcPr>
                    <a:solidFill>
                      <a:schemeClr val="tx1">
                        <a:lumMod val="20000"/>
                        <a:lumOff val="80000"/>
                      </a:schemeClr>
                    </a:solidFill>
                  </a:tcPr>
                </a:tc>
                <a:tc>
                  <a:txBody>
                    <a:bodyPr/>
                    <a:lstStyle/>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Smoking</a:t>
                      </a:r>
                      <a:r>
                        <a:rPr kumimoji="0" lang="en-GB" sz="1600" b="0" i="0" u="none" strike="noStrike" kern="1200" cap="none" spc="0" normalizeH="0" baseline="0" noProof="0">
                          <a:ln>
                            <a:noFill/>
                          </a:ln>
                          <a:solidFill>
                            <a:srgbClr val="004992"/>
                          </a:solidFill>
                          <a:effectLst/>
                          <a:uLnTx/>
                          <a:uFillTx/>
                          <a:latin typeface="+mn-lt"/>
                          <a:ea typeface="+mn-ea"/>
                          <a:cs typeface="+mn-cs"/>
                        </a:rPr>
                        <a:t> is a known, poverty-aligned risk factor and we have a clear evidence base.</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Access to social prescribing </a:t>
                      </a:r>
                      <a:r>
                        <a:rPr kumimoji="0" lang="en-GB" sz="1600" b="0" i="0" u="none" strike="noStrike" kern="1200" cap="none" spc="0" normalizeH="0" baseline="0" noProof="0">
                          <a:ln>
                            <a:noFill/>
                          </a:ln>
                          <a:solidFill>
                            <a:srgbClr val="004992"/>
                          </a:solidFill>
                          <a:effectLst/>
                          <a:uLnTx/>
                          <a:uFillTx/>
                          <a:latin typeface="+mn-lt"/>
                          <a:ea typeface="+mn-ea"/>
                          <a:cs typeface="+mn-cs"/>
                        </a:rPr>
                        <a:t>and talking therapies for all ages - especially children and young people.</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Multidisciplinary approach to address adverse childhood experiences (ACEs) </a:t>
                      </a:r>
                      <a:r>
                        <a:rPr kumimoji="0" lang="en-GB" sz="1600" b="0" i="0" u="none" strike="noStrike" kern="1200" cap="none" spc="0" normalizeH="0" baseline="0" noProof="0">
                          <a:ln>
                            <a:noFill/>
                          </a:ln>
                          <a:solidFill>
                            <a:srgbClr val="004992"/>
                          </a:solidFill>
                          <a:effectLst/>
                          <a:uLnTx/>
                          <a:uFillTx/>
                          <a:latin typeface="+mn-lt"/>
                          <a:ea typeface="+mn-ea"/>
                          <a:cs typeface="+mn-cs"/>
                        </a:rPr>
                        <a:t>and improve outcomes for several generations.</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Secure housing and the impact of healthy homes </a:t>
                      </a:r>
                      <a:r>
                        <a:rPr kumimoji="0" lang="en-GB" sz="1600" b="0" i="0" u="none" strike="noStrike" kern="1200" cap="none" spc="0" normalizeH="0" baseline="0" noProof="0">
                          <a:ln>
                            <a:noFill/>
                          </a:ln>
                          <a:solidFill>
                            <a:srgbClr val="004992"/>
                          </a:solidFill>
                          <a:effectLst/>
                          <a:uLnTx/>
                          <a:uFillTx/>
                          <a:latin typeface="+mn-lt"/>
                          <a:ea typeface="+mn-ea"/>
                          <a:cs typeface="+mn-cs"/>
                        </a:rPr>
                        <a:t>via a place-based and locality approach.</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Screening in communities </a:t>
                      </a:r>
                      <a:r>
                        <a:rPr kumimoji="0" lang="en-GB" sz="1600" b="0" i="0" u="none" strike="noStrike" kern="1200" cap="none" spc="0" normalizeH="0" baseline="0" noProof="0">
                          <a:ln>
                            <a:noFill/>
                          </a:ln>
                          <a:solidFill>
                            <a:srgbClr val="004992"/>
                          </a:solidFill>
                          <a:effectLst/>
                          <a:uLnTx/>
                          <a:uFillTx/>
                          <a:latin typeface="+mn-lt"/>
                          <a:ea typeface="+mn-ea"/>
                          <a:cs typeface="+mn-cs"/>
                        </a:rPr>
                        <a:t>with lessons from the vaccination programme around access and outreach.</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Childhood immunisation </a:t>
                      </a:r>
                      <a:r>
                        <a:rPr kumimoji="0" lang="en-GB" sz="1600" b="0" i="0" u="none" strike="noStrike" kern="1200" cap="none" spc="0" normalizeH="0" baseline="0" noProof="0">
                          <a:ln>
                            <a:noFill/>
                          </a:ln>
                          <a:solidFill>
                            <a:srgbClr val="004992"/>
                          </a:solidFill>
                          <a:effectLst/>
                          <a:uLnTx/>
                          <a:uFillTx/>
                          <a:latin typeface="+mn-lt"/>
                          <a:ea typeface="+mn-ea"/>
                          <a:cs typeface="+mn-cs"/>
                        </a:rPr>
                        <a:t>applying the lessons from Covid. Part-time community workers, peer support and peer workers, utilising the pandemic infrastructure.</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Community empowerment and asset-based community development</a:t>
                      </a:r>
                      <a:r>
                        <a:rPr kumimoji="0" lang="en-GB" sz="1600" b="0" i="0" u="none" strike="noStrike" kern="1200" cap="none" spc="0" normalizeH="0" baseline="0" noProof="0">
                          <a:ln>
                            <a:noFill/>
                          </a:ln>
                          <a:solidFill>
                            <a:srgbClr val="004992"/>
                          </a:solidFill>
                          <a:effectLst/>
                          <a:uLnTx/>
                          <a:uFillTx/>
                          <a:latin typeface="+mn-lt"/>
                          <a:ea typeface="+mn-ea"/>
                          <a:cs typeface="+mn-cs"/>
                        </a:rPr>
                        <a:t> to narrow down the focus to what communities actually need.</a:t>
                      </a: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Population health management infrastructure </a:t>
                      </a:r>
                      <a:r>
                        <a:rPr kumimoji="0" lang="en-GB" sz="1600" b="0" i="0" u="none" strike="noStrike" kern="1200" cap="none" spc="0" normalizeH="0" baseline="0" noProof="0">
                          <a:ln>
                            <a:noFill/>
                          </a:ln>
                          <a:solidFill>
                            <a:srgbClr val="004992"/>
                          </a:solidFill>
                          <a:effectLst/>
                          <a:uLnTx/>
                          <a:uFillTx/>
                          <a:latin typeface="+mn-lt"/>
                          <a:ea typeface="+mn-ea"/>
                          <a:cs typeface="+mn-cs"/>
                        </a:rPr>
                        <a:t>sharing datasets to build better picture of population, pockets of deprivation and discrimination. Will really help us target interventions.</a:t>
                      </a:r>
                      <a:endParaRPr lang="en-GB" sz="1600">
                        <a:solidFill>
                          <a:srgbClr val="004992"/>
                        </a:solidFill>
                        <a:latin typeface="+mn-lt"/>
                      </a:endParaRPr>
                    </a:p>
                    <a:p>
                      <a:pPr marL="271463" marR="0" lvl="0" indent="-271463"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Our workforce and our role as employers - </a:t>
                      </a:r>
                      <a:r>
                        <a:rPr kumimoji="0" lang="en-GB" sz="1600" b="0" i="0" u="none" strike="noStrike" kern="1200" cap="none" spc="0" normalizeH="0" baseline="0" noProof="0">
                          <a:ln>
                            <a:noFill/>
                          </a:ln>
                          <a:solidFill>
                            <a:srgbClr val="004992"/>
                          </a:solidFill>
                          <a:effectLst/>
                          <a:uLnTx/>
                          <a:uFillTx/>
                          <a:latin typeface="+mn-lt"/>
                          <a:ea typeface="+mn-ea"/>
                          <a:cs typeface="+mn-cs"/>
                        </a:rPr>
                        <a:t>are we representative? Where is the lived experience?</a:t>
                      </a:r>
                      <a:endParaRPr lang="en-GB" sz="1600">
                        <a:solidFill>
                          <a:srgbClr val="004992"/>
                        </a:solidFill>
                        <a:latin typeface="+mn-lt"/>
                      </a:endParaRPr>
                    </a:p>
                  </a:txBody>
                  <a:tcPr>
                    <a:solidFill>
                      <a:schemeClr val="bg1"/>
                    </a:solidFill>
                  </a:tcPr>
                </a:tc>
                <a:extLst>
                  <a:ext uri="{0D108BD9-81ED-4DB2-BD59-A6C34878D82A}">
                    <a16:rowId xmlns:a16="http://schemas.microsoft.com/office/drawing/2014/main" val="2454157286"/>
                  </a:ext>
                </a:extLst>
              </a:tr>
            </a:tbl>
          </a:graphicData>
        </a:graphic>
      </p:graphicFrame>
    </p:spTree>
    <p:extLst>
      <p:ext uri="{BB962C8B-B14F-4D97-AF65-F5344CB8AC3E}">
        <p14:creationId xmlns:p14="http://schemas.microsoft.com/office/powerpoint/2010/main" val="79097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9CC53-B895-D5CA-A46D-F37EAC7A5BEE}"/>
              </a:ext>
            </a:extLst>
          </p:cNvPr>
          <p:cNvSpPr>
            <a:spLocks noGrp="1"/>
          </p:cNvSpPr>
          <p:nvPr>
            <p:ph type="sldNum" sz="quarter" idx="12"/>
          </p:nvPr>
        </p:nvSpPr>
        <p:spPr/>
        <p:txBody>
          <a:bodyPr/>
          <a:lstStyle/>
          <a:p>
            <a:fld id="{F6E39E37-6BC0-A248-806A-337B0CEF6126}" type="slidenum">
              <a:rPr lang="en-US" smtClean="0"/>
              <a:pPr/>
              <a:t>28</a:t>
            </a:fld>
            <a:endParaRPr lang="en-US"/>
          </a:p>
        </p:txBody>
      </p:sp>
      <p:sp>
        <p:nvSpPr>
          <p:cNvPr id="3" name="Text Placeholder 2">
            <a:extLst>
              <a:ext uri="{FF2B5EF4-FFF2-40B4-BE49-F238E27FC236}">
                <a16:creationId xmlns:a16="http://schemas.microsoft.com/office/drawing/2014/main" id="{04EB11F2-9B02-A73F-0963-CA98B3B82058}"/>
              </a:ext>
            </a:extLst>
          </p:cNvPr>
          <p:cNvSpPr>
            <a:spLocks noGrp="1"/>
          </p:cNvSpPr>
          <p:nvPr>
            <p:ph type="body" sz="quarter" idx="13"/>
          </p:nvPr>
        </p:nvSpPr>
        <p:spPr>
          <a:xfrm>
            <a:off x="151003" y="339743"/>
            <a:ext cx="11744136" cy="1030287"/>
          </a:xfrm>
        </p:spPr>
        <p:txBody>
          <a:bodyPr/>
          <a:lstStyle/>
          <a:p>
            <a:r>
              <a:rPr lang="en-GB"/>
              <a:t>Session 3 – Areas for collective impact (2/3)</a:t>
            </a:r>
          </a:p>
        </p:txBody>
      </p:sp>
      <p:sp>
        <p:nvSpPr>
          <p:cNvPr id="5" name="TextBox 4">
            <a:extLst>
              <a:ext uri="{FF2B5EF4-FFF2-40B4-BE49-F238E27FC236}">
                <a16:creationId xmlns:a16="http://schemas.microsoft.com/office/drawing/2014/main" id="{5C61C70D-A550-CDDD-86EE-14CCCF7CD8A5}"/>
              </a:ext>
            </a:extLst>
          </p:cNvPr>
          <p:cNvSpPr txBox="1"/>
          <p:nvPr/>
        </p:nvSpPr>
        <p:spPr>
          <a:xfrm>
            <a:off x="339243" y="854886"/>
            <a:ext cx="11691943" cy="646331"/>
          </a:xfrm>
          <a:prstGeom prst="rect">
            <a:avLst/>
          </a:prstGeom>
          <a:noFill/>
        </p:spPr>
        <p:txBody>
          <a:bodyPr wrap="square" rtlCol="0">
            <a:spAutoFit/>
          </a:bodyPr>
          <a:lstStyle/>
          <a:p>
            <a:r>
              <a:rPr lang="en-GB" sz="1800" b="1">
                <a:solidFill>
                  <a:srgbClr val="004992"/>
                </a:solidFill>
              </a:rPr>
              <a:t>Areas highlighted where we could have the most impact by working differently as a partnership:</a:t>
            </a:r>
            <a:endParaRPr lang="en-GB" sz="1800"/>
          </a:p>
          <a:p>
            <a:endParaRPr lang="en-GB" sz="1800" b="1">
              <a:solidFill>
                <a:srgbClr val="FF0000"/>
              </a:solidFill>
            </a:endParaRPr>
          </a:p>
        </p:txBody>
      </p:sp>
      <p:graphicFrame>
        <p:nvGraphicFramePr>
          <p:cNvPr id="6" name="Table 5">
            <a:extLst>
              <a:ext uri="{FF2B5EF4-FFF2-40B4-BE49-F238E27FC236}">
                <a16:creationId xmlns:a16="http://schemas.microsoft.com/office/drawing/2014/main" id="{D9341909-60E4-E3F2-0558-2A5309D9FC23}"/>
              </a:ext>
            </a:extLst>
          </p:cNvPr>
          <p:cNvGraphicFramePr>
            <a:graphicFrameLocks noGrp="1"/>
          </p:cNvGraphicFramePr>
          <p:nvPr>
            <p:extLst>
              <p:ext uri="{D42A27DB-BD31-4B8C-83A1-F6EECF244321}">
                <p14:modId xmlns:p14="http://schemas.microsoft.com/office/powerpoint/2010/main" val="575943376"/>
              </p:ext>
            </p:extLst>
          </p:nvPr>
        </p:nvGraphicFramePr>
        <p:xfrm>
          <a:off x="381342" y="1289011"/>
          <a:ext cx="11607743" cy="4302633"/>
        </p:xfrm>
        <a:graphic>
          <a:graphicData uri="http://schemas.openxmlformats.org/drawingml/2006/table">
            <a:tbl>
              <a:tblPr firstRow="1" bandRow="1">
                <a:tableStyleId>{7E9639D4-E3E2-4D34-9284-5A2195B3D0D7}</a:tableStyleId>
              </a:tblPr>
              <a:tblGrid>
                <a:gridCol w="1705249">
                  <a:extLst>
                    <a:ext uri="{9D8B030D-6E8A-4147-A177-3AD203B41FA5}">
                      <a16:colId xmlns:a16="http://schemas.microsoft.com/office/drawing/2014/main" val="3503565150"/>
                    </a:ext>
                  </a:extLst>
                </a:gridCol>
                <a:gridCol w="9902494">
                  <a:extLst>
                    <a:ext uri="{9D8B030D-6E8A-4147-A177-3AD203B41FA5}">
                      <a16:colId xmlns:a16="http://schemas.microsoft.com/office/drawing/2014/main" val="3088459129"/>
                    </a:ext>
                  </a:extLst>
                </a:gridCol>
              </a:tblGrid>
              <a:tr h="3413618">
                <a:tc>
                  <a:txBody>
                    <a:bodyPr/>
                    <a:lstStyle/>
                    <a:p>
                      <a:pPr>
                        <a:lnSpc>
                          <a:spcPct val="107000"/>
                        </a:lnSpc>
                        <a:spcAft>
                          <a:spcPts val="200"/>
                        </a:spcAft>
                      </a:pPr>
                      <a:r>
                        <a:rPr lang="en-GB" sz="1600" b="1">
                          <a:solidFill>
                            <a:srgbClr val="004992"/>
                          </a:solidFill>
                        </a:rPr>
                        <a:t>Children &amp; Young People</a:t>
                      </a:r>
                    </a:p>
                  </a:txBody>
                  <a:tcPr>
                    <a:solidFill>
                      <a:schemeClr val="tx1">
                        <a:lumMod val="20000"/>
                        <a:lumOff val="80000"/>
                      </a:schemeClr>
                    </a:solidFill>
                  </a:tcPr>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A whole-family approach.</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Data sharing</a:t>
                      </a:r>
                      <a:r>
                        <a:rPr kumimoji="0" lang="en-GB" sz="1600" b="0" i="0" u="none" strike="noStrike" kern="1200" cap="none" spc="0" normalizeH="0" baseline="0" noProof="0">
                          <a:ln>
                            <a:noFill/>
                          </a:ln>
                          <a:solidFill>
                            <a:srgbClr val="004992"/>
                          </a:solidFill>
                          <a:effectLst/>
                          <a:uLnTx/>
                          <a:uFillTx/>
                          <a:latin typeface="+mn-lt"/>
                          <a:ea typeface="+mn-ea"/>
                          <a:cs typeface="+mn-cs"/>
                        </a:rPr>
                        <a:t>: could we have one system, e.g. Think Family database</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GB" sz="1600" b="1">
                          <a:solidFill>
                            <a:srgbClr val="004992"/>
                          </a:solidFill>
                          <a:latin typeface="+mn-lt"/>
                        </a:rPr>
                        <a:t>School exclusion: </a:t>
                      </a:r>
                      <a:r>
                        <a:rPr lang="en-GB" sz="1600" b="0">
                          <a:solidFill>
                            <a:srgbClr val="004992"/>
                          </a:solidFill>
                          <a:latin typeface="+mn-lt"/>
                        </a:rPr>
                        <a:t>what services to we need to have alongside schools?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GB" sz="1600" b="1">
                          <a:solidFill>
                            <a:srgbClr val="004992"/>
                          </a:solidFill>
                          <a:latin typeface="+mn-lt"/>
                        </a:rPr>
                        <a:t>School meals: </a:t>
                      </a:r>
                      <a:r>
                        <a:rPr lang="en-GB" sz="1600" b="0">
                          <a:solidFill>
                            <a:srgbClr val="004992"/>
                          </a:solidFill>
                          <a:latin typeface="+mn-lt"/>
                        </a:rPr>
                        <a:t>supporting nutrition and healthy eating.</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GB" sz="1600" b="1">
                          <a:solidFill>
                            <a:srgbClr val="004992"/>
                          </a:solidFill>
                          <a:latin typeface="+mn-lt"/>
                        </a:rPr>
                        <a:t>Focussing on childhood obesity</a:t>
                      </a:r>
                      <a:r>
                        <a:rPr lang="en-GB" sz="1600" b="0">
                          <a:solidFill>
                            <a:srgbClr val="004992"/>
                          </a:solidFill>
                          <a:latin typeface="+mn-lt"/>
                        </a:rPr>
                        <a:t>.</a:t>
                      </a:r>
                      <a:endParaRPr lang="en-GB" sz="1600" b="1">
                        <a:solidFill>
                          <a:srgbClr val="004992"/>
                        </a:solidFill>
                        <a:latin typeface="+mn-lt"/>
                      </a:endParaRP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GB" sz="1600">
                          <a:solidFill>
                            <a:srgbClr val="004992"/>
                          </a:solidFill>
                          <a:latin typeface="+mn-lt"/>
                        </a:rPr>
                        <a:t>Wellbeing </a:t>
                      </a:r>
                      <a:r>
                        <a:rPr lang="en-GB" sz="1600" b="1">
                          <a:solidFill>
                            <a:srgbClr val="004992"/>
                          </a:solidFill>
                          <a:latin typeface="+mn-lt"/>
                        </a:rPr>
                        <a:t>practitioners</a:t>
                      </a:r>
                      <a:r>
                        <a:rPr lang="en-GB" sz="1600" b="0">
                          <a:solidFill>
                            <a:srgbClr val="004992"/>
                          </a:solidFill>
                          <a:latin typeface="+mn-lt"/>
                        </a:rPr>
                        <a:t> in secondary schools (currently being rolled out).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GB" sz="1600">
                          <a:solidFill>
                            <a:srgbClr val="004992"/>
                          </a:solidFill>
                          <a:latin typeface="+mn-lt"/>
                        </a:rPr>
                        <a:t>School nurses are great </a:t>
                      </a:r>
                      <a:r>
                        <a:rPr lang="en-GB" sz="1600" b="0">
                          <a:solidFill>
                            <a:srgbClr val="004992"/>
                          </a:solidFill>
                          <a:latin typeface="+mn-lt"/>
                        </a:rPr>
                        <a:t>and could drive more of these wellbeing initiatives,</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Holistic support around families </a:t>
                      </a:r>
                      <a:r>
                        <a:rPr kumimoji="0" lang="en-GB" sz="1600" b="0" i="0" u="none" strike="noStrike" kern="1200" cap="none" spc="0" normalizeH="0" baseline="0" noProof="0">
                          <a:ln>
                            <a:noFill/>
                          </a:ln>
                          <a:solidFill>
                            <a:srgbClr val="004992"/>
                          </a:solidFill>
                          <a:effectLst/>
                          <a:uLnTx/>
                          <a:uFillTx/>
                          <a:latin typeface="+mn-lt"/>
                          <a:ea typeface="+mn-ea"/>
                          <a:cs typeface="+mn-cs"/>
                        </a:rPr>
                        <a:t>bringing </a:t>
                      </a:r>
                      <a:r>
                        <a:rPr lang="en-GB" sz="1600" b="0">
                          <a:solidFill>
                            <a:srgbClr val="004992"/>
                          </a:solidFill>
                          <a:latin typeface="+mn-lt"/>
                        </a:rPr>
                        <a:t>care and support closer to families in their communities e.g. </a:t>
                      </a:r>
                      <a:r>
                        <a:rPr kumimoji="0" lang="en-GB" sz="1600" b="0" i="0" u="none" strike="noStrike" kern="1200" cap="none" spc="0" normalizeH="0" baseline="0" noProof="0">
                          <a:ln>
                            <a:noFill/>
                          </a:ln>
                          <a:solidFill>
                            <a:srgbClr val="004992"/>
                          </a:solidFill>
                          <a:effectLst/>
                          <a:uLnTx/>
                          <a:uFillTx/>
                          <a:latin typeface="+mn-lt"/>
                          <a:ea typeface="+mn-ea"/>
                          <a:cs typeface="+mn-cs"/>
                        </a:rPr>
                        <a:t>antenatal, sure start, family hubs.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Universal early intervention support</a:t>
                      </a:r>
                      <a:r>
                        <a:rPr kumimoji="0" lang="en-GB" sz="1600" b="0" i="0" u="none" strike="noStrike" kern="1200" cap="none" spc="0" normalizeH="0" baseline="0" noProof="0">
                          <a:ln>
                            <a:noFill/>
                          </a:ln>
                          <a:solidFill>
                            <a:srgbClr val="004992"/>
                          </a:solidFill>
                          <a:effectLst/>
                          <a:uLnTx/>
                          <a:uFillTx/>
                          <a:latin typeface="+mn-lt"/>
                          <a:ea typeface="+mn-ea"/>
                          <a:cs typeface="+mn-cs"/>
                        </a:rPr>
                        <a:t> for the first 100 days, first 1000 days. “Sure start everywhere!”</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Building a collaborative social prescribing service </a:t>
                      </a:r>
                      <a:r>
                        <a:rPr kumimoji="0" lang="en-GB" sz="1600" b="0" i="0" u="none" strike="noStrike" kern="1200" cap="none" spc="0" normalizeH="0" baseline="0" noProof="0">
                          <a:ln>
                            <a:noFill/>
                          </a:ln>
                          <a:solidFill>
                            <a:srgbClr val="004992"/>
                          </a:solidFill>
                          <a:effectLst/>
                          <a:uLnTx/>
                          <a:uFillTx/>
                          <a:latin typeface="+mn-lt"/>
                          <a:ea typeface="+mn-ea"/>
                          <a:cs typeface="+mn-cs"/>
                        </a:rPr>
                        <a:t>focussed on children and young people.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Providing a community-based 'wellbeing' programme </a:t>
                      </a:r>
                      <a:r>
                        <a:rPr kumimoji="0" lang="en-GB" sz="1600" b="0" i="0" u="none" strike="noStrike" kern="1200" cap="none" spc="0" normalizeH="0" baseline="0" noProof="0">
                          <a:ln>
                            <a:noFill/>
                          </a:ln>
                          <a:solidFill>
                            <a:srgbClr val="004992"/>
                          </a:solidFill>
                          <a:effectLst/>
                          <a:uLnTx/>
                          <a:uFillTx/>
                          <a:latin typeface="+mn-lt"/>
                          <a:ea typeface="+mn-ea"/>
                          <a:cs typeface="+mn-cs"/>
                        </a:rPr>
                        <a:t>of activities for children and young people.</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Improving mental health support</a:t>
                      </a:r>
                      <a:r>
                        <a:rPr kumimoji="0" lang="en-GB" sz="1600" b="0" i="0" u="none" strike="noStrike" kern="1200" cap="none" spc="0" normalizeH="0" baseline="0" noProof="0">
                          <a:ln>
                            <a:noFill/>
                          </a:ln>
                          <a:solidFill>
                            <a:srgbClr val="004992"/>
                          </a:solidFill>
                          <a:effectLst/>
                          <a:uLnTx/>
                          <a:uFillTx/>
                          <a:latin typeface="+mn-lt"/>
                          <a:ea typeface="+mn-ea"/>
                          <a:cs typeface="+mn-cs"/>
                        </a:rPr>
                        <a:t>.</a:t>
                      </a:r>
                      <a:endParaRPr kumimoji="0" lang="en-GB" sz="1600" b="1" i="0" u="none" strike="noStrike" kern="1200" cap="none" spc="0" normalizeH="0" baseline="0" noProof="0">
                        <a:ln>
                          <a:noFill/>
                        </a:ln>
                        <a:solidFill>
                          <a:srgbClr val="004992"/>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618287481"/>
                  </a:ext>
                </a:extLst>
              </a:tr>
            </a:tbl>
          </a:graphicData>
        </a:graphic>
      </p:graphicFrame>
    </p:spTree>
    <p:extLst>
      <p:ext uri="{BB962C8B-B14F-4D97-AF65-F5344CB8AC3E}">
        <p14:creationId xmlns:p14="http://schemas.microsoft.com/office/powerpoint/2010/main" val="367826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9CC53-B895-D5CA-A46D-F37EAC7A5BEE}"/>
              </a:ext>
            </a:extLst>
          </p:cNvPr>
          <p:cNvSpPr>
            <a:spLocks noGrp="1"/>
          </p:cNvSpPr>
          <p:nvPr>
            <p:ph type="sldNum" sz="quarter" idx="12"/>
          </p:nvPr>
        </p:nvSpPr>
        <p:spPr/>
        <p:txBody>
          <a:bodyPr/>
          <a:lstStyle/>
          <a:p>
            <a:fld id="{F6E39E37-6BC0-A248-806A-337B0CEF6126}" type="slidenum">
              <a:rPr lang="en-US" smtClean="0"/>
              <a:pPr/>
              <a:t>29</a:t>
            </a:fld>
            <a:endParaRPr lang="en-US"/>
          </a:p>
        </p:txBody>
      </p:sp>
      <p:sp>
        <p:nvSpPr>
          <p:cNvPr id="3" name="Text Placeholder 2">
            <a:extLst>
              <a:ext uri="{FF2B5EF4-FFF2-40B4-BE49-F238E27FC236}">
                <a16:creationId xmlns:a16="http://schemas.microsoft.com/office/drawing/2014/main" id="{04EB11F2-9B02-A73F-0963-CA98B3B82058}"/>
              </a:ext>
            </a:extLst>
          </p:cNvPr>
          <p:cNvSpPr>
            <a:spLocks noGrp="1"/>
          </p:cNvSpPr>
          <p:nvPr>
            <p:ph type="body" sz="quarter" idx="13"/>
          </p:nvPr>
        </p:nvSpPr>
        <p:spPr>
          <a:xfrm>
            <a:off x="151003" y="339743"/>
            <a:ext cx="11744136" cy="1030287"/>
          </a:xfrm>
        </p:spPr>
        <p:txBody>
          <a:bodyPr/>
          <a:lstStyle/>
          <a:p>
            <a:r>
              <a:rPr lang="en-GB"/>
              <a:t>Session 3 – Areas for collective impact (3/3)</a:t>
            </a:r>
          </a:p>
        </p:txBody>
      </p:sp>
      <p:sp>
        <p:nvSpPr>
          <p:cNvPr id="5" name="TextBox 4">
            <a:extLst>
              <a:ext uri="{FF2B5EF4-FFF2-40B4-BE49-F238E27FC236}">
                <a16:creationId xmlns:a16="http://schemas.microsoft.com/office/drawing/2014/main" id="{5C61C70D-A550-CDDD-86EE-14CCCF7CD8A5}"/>
              </a:ext>
            </a:extLst>
          </p:cNvPr>
          <p:cNvSpPr txBox="1"/>
          <p:nvPr/>
        </p:nvSpPr>
        <p:spPr>
          <a:xfrm>
            <a:off x="339243" y="854886"/>
            <a:ext cx="11691943" cy="646331"/>
          </a:xfrm>
          <a:prstGeom prst="rect">
            <a:avLst/>
          </a:prstGeom>
          <a:noFill/>
        </p:spPr>
        <p:txBody>
          <a:bodyPr wrap="square" rtlCol="0">
            <a:spAutoFit/>
          </a:bodyPr>
          <a:lstStyle/>
          <a:p>
            <a:r>
              <a:rPr lang="en-GB" sz="1800" b="1">
                <a:solidFill>
                  <a:srgbClr val="004992"/>
                </a:solidFill>
              </a:rPr>
              <a:t>Areas highlighted where we could have the most impact by working differently as a partnership:</a:t>
            </a:r>
            <a:endParaRPr lang="en-GB" sz="1800"/>
          </a:p>
          <a:p>
            <a:endParaRPr lang="en-GB" sz="1800" b="1">
              <a:solidFill>
                <a:srgbClr val="FF0000"/>
              </a:solidFill>
            </a:endParaRPr>
          </a:p>
        </p:txBody>
      </p:sp>
      <p:graphicFrame>
        <p:nvGraphicFramePr>
          <p:cNvPr id="6" name="Table 5">
            <a:extLst>
              <a:ext uri="{FF2B5EF4-FFF2-40B4-BE49-F238E27FC236}">
                <a16:creationId xmlns:a16="http://schemas.microsoft.com/office/drawing/2014/main" id="{D9341909-60E4-E3F2-0558-2A5309D9FC23}"/>
              </a:ext>
            </a:extLst>
          </p:cNvPr>
          <p:cNvGraphicFramePr>
            <a:graphicFrameLocks noGrp="1"/>
          </p:cNvGraphicFramePr>
          <p:nvPr>
            <p:extLst>
              <p:ext uri="{D42A27DB-BD31-4B8C-83A1-F6EECF244321}">
                <p14:modId xmlns:p14="http://schemas.microsoft.com/office/powerpoint/2010/main" val="1353728246"/>
              </p:ext>
            </p:extLst>
          </p:nvPr>
        </p:nvGraphicFramePr>
        <p:xfrm>
          <a:off x="381342" y="1370030"/>
          <a:ext cx="11607743" cy="4015194"/>
        </p:xfrm>
        <a:graphic>
          <a:graphicData uri="http://schemas.openxmlformats.org/drawingml/2006/table">
            <a:tbl>
              <a:tblPr firstRow="1" bandRow="1">
                <a:tableStyleId>{7E9639D4-E3E2-4D34-9284-5A2195B3D0D7}</a:tableStyleId>
              </a:tblPr>
              <a:tblGrid>
                <a:gridCol w="1705249">
                  <a:extLst>
                    <a:ext uri="{9D8B030D-6E8A-4147-A177-3AD203B41FA5}">
                      <a16:colId xmlns:a16="http://schemas.microsoft.com/office/drawing/2014/main" val="3503565150"/>
                    </a:ext>
                  </a:extLst>
                </a:gridCol>
                <a:gridCol w="9902494">
                  <a:extLst>
                    <a:ext uri="{9D8B030D-6E8A-4147-A177-3AD203B41FA5}">
                      <a16:colId xmlns:a16="http://schemas.microsoft.com/office/drawing/2014/main" val="3088459129"/>
                    </a:ext>
                  </a:extLst>
                </a:gridCol>
              </a:tblGrid>
              <a:tr h="780949">
                <a:tc>
                  <a:txBody>
                    <a:bodyPr/>
                    <a:lstStyle/>
                    <a:p>
                      <a:pPr>
                        <a:lnSpc>
                          <a:spcPct val="107000"/>
                        </a:lnSpc>
                      </a:pPr>
                      <a:r>
                        <a:rPr lang="en-GB" sz="1600">
                          <a:solidFill>
                            <a:srgbClr val="004992"/>
                          </a:solidFill>
                          <a:latin typeface="+mn-lt"/>
                        </a:rPr>
                        <a:t>Mental Health and Wellbeing</a:t>
                      </a:r>
                    </a:p>
                  </a:txBody>
                  <a:tcPr>
                    <a:solidFill>
                      <a:schemeClr val="tx1">
                        <a:lumMod val="20000"/>
                        <a:lumOff val="80000"/>
                      </a:schemeClr>
                    </a:solidFill>
                  </a:tcPr>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Early intervention</a:t>
                      </a:r>
                      <a:r>
                        <a:rPr kumimoji="0" lang="en-GB" sz="1600" b="0" i="0" u="none" strike="noStrike" kern="1200" cap="none" spc="0" normalizeH="0" baseline="0" noProof="0">
                          <a:ln>
                            <a:noFill/>
                          </a:ln>
                          <a:solidFill>
                            <a:srgbClr val="004992"/>
                          </a:solidFill>
                          <a:effectLst/>
                          <a:uLnTx/>
                          <a:uFillTx/>
                          <a:latin typeface="+mn-lt"/>
                          <a:ea typeface="+mn-ea"/>
                          <a:cs typeface="+mn-cs"/>
                        </a:rPr>
                        <a:t> ensuring that all workforces are trained in trauma-informed approaches.</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Working with schools</a:t>
                      </a:r>
                      <a:r>
                        <a:rPr kumimoji="0" lang="en-GB" sz="1600" b="0" i="0" u="none" strike="noStrike" kern="1200" cap="none" spc="0" normalizeH="0" baseline="0" noProof="0">
                          <a:ln>
                            <a:noFill/>
                          </a:ln>
                          <a:solidFill>
                            <a:srgbClr val="004992"/>
                          </a:solidFill>
                          <a:effectLst/>
                          <a:uLnTx/>
                          <a:uFillTx/>
                          <a:latin typeface="+mn-lt"/>
                          <a:ea typeface="+mn-ea"/>
                          <a:cs typeface="+mn-cs"/>
                        </a:rPr>
                        <a:t> to develop health and wellbeing programmes. </a:t>
                      </a:r>
                    </a:p>
                  </a:txBody>
                  <a:tcPr>
                    <a:solidFill>
                      <a:schemeClr val="bg1"/>
                    </a:solidFill>
                  </a:tcPr>
                </a:tc>
                <a:extLst>
                  <a:ext uri="{0D108BD9-81ED-4DB2-BD59-A6C34878D82A}">
                    <a16:rowId xmlns:a16="http://schemas.microsoft.com/office/drawing/2014/main" val="618287481"/>
                  </a:ext>
                </a:extLst>
              </a:tr>
              <a:tr h="3234245">
                <a:tc>
                  <a:txBody>
                    <a:bodyPr/>
                    <a:lstStyle/>
                    <a:p>
                      <a:pPr marL="0" marR="0" lvl="0" indent="0" defTabSz="914400" eaLnBrk="1" fontAlgn="auto" latinLnBrk="0" hangingPunct="1">
                        <a:lnSpc>
                          <a:spcPct val="107000"/>
                        </a:lnSpc>
                        <a:spcBef>
                          <a:spcPts val="0"/>
                        </a:spcBef>
                        <a:spcAft>
                          <a:spcPts val="600"/>
                        </a:spcAft>
                        <a:buClrTx/>
                        <a:buSzTx/>
                        <a:buFontTx/>
                        <a:buNone/>
                        <a:tabLst/>
                        <a:defRPr/>
                      </a:pPr>
                      <a:r>
                        <a:rPr kumimoji="0" lang="en-GB" sz="1600" b="1" i="0" u="none" strike="noStrike" kern="0" cap="none" spc="0" normalizeH="0" baseline="0" noProof="0">
                          <a:ln>
                            <a:noFill/>
                          </a:ln>
                          <a:solidFill>
                            <a:srgbClr val="004992"/>
                          </a:solidFill>
                          <a:effectLst/>
                          <a:uLnTx/>
                          <a:uFillTx/>
                          <a:latin typeface="+mn-lt"/>
                        </a:rPr>
                        <a:t>Proactively supporting those most in need</a:t>
                      </a:r>
                    </a:p>
                  </a:txBody>
                  <a:tcPr>
                    <a:solidFill>
                      <a:schemeClr val="tx1">
                        <a:lumMod val="20000"/>
                        <a:lumOff val="80000"/>
                      </a:schemeClr>
                    </a:solidFill>
                  </a:tcPr>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Ensuring we have a good frailty offer </a:t>
                      </a:r>
                      <a:r>
                        <a:rPr kumimoji="0" lang="en-GB" sz="1600" b="0" i="0" u="none" strike="noStrike" kern="1200" cap="none" spc="0" normalizeH="0" baseline="0" noProof="0">
                          <a:ln>
                            <a:noFill/>
                          </a:ln>
                          <a:solidFill>
                            <a:srgbClr val="004992"/>
                          </a:solidFill>
                          <a:effectLst/>
                          <a:uLnTx/>
                          <a:uFillTx/>
                          <a:latin typeface="+mn-lt"/>
                          <a:ea typeface="+mn-ea"/>
                          <a:cs typeface="+mn-cs"/>
                        </a:rPr>
                        <a:t>and that this is more community-based.</a:t>
                      </a:r>
                      <a:endParaRPr lang="en-GB" sz="1600">
                        <a:solidFill>
                          <a:srgbClr val="004992"/>
                        </a:solidFill>
                        <a:latin typeface="+mn-lt"/>
                      </a:endParaRP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Consider</a:t>
                      </a:r>
                      <a:r>
                        <a:rPr kumimoji="0" lang="en-GB" sz="1600" b="0" i="0" u="none" strike="noStrike" kern="1200" cap="none" spc="0" normalizeH="0" baseline="0" noProof="0">
                          <a:ln>
                            <a:noFill/>
                          </a:ln>
                          <a:solidFill>
                            <a:srgbClr val="004992"/>
                          </a:solidFill>
                          <a:effectLst/>
                          <a:uLnTx/>
                          <a:uFillTx/>
                          <a:latin typeface="+mn-lt"/>
                          <a:ea typeface="+mn-ea"/>
                          <a:cs typeface="+mn-cs"/>
                        </a:rPr>
                        <a:t> </a:t>
                      </a:r>
                      <a:r>
                        <a:rPr kumimoji="0" lang="en-GB" sz="1600" b="1" i="0" u="none" strike="noStrike" kern="1200" cap="none" spc="0" normalizeH="0" baseline="0" noProof="0">
                          <a:ln>
                            <a:noFill/>
                          </a:ln>
                          <a:solidFill>
                            <a:srgbClr val="004992"/>
                          </a:solidFill>
                          <a:effectLst/>
                          <a:uLnTx/>
                          <a:uFillTx/>
                          <a:latin typeface="+mn-lt"/>
                          <a:ea typeface="+mn-ea"/>
                          <a:cs typeface="+mn-cs"/>
                        </a:rPr>
                        <a:t>the Admiral Nursing model </a:t>
                      </a:r>
                      <a:r>
                        <a:rPr kumimoji="0" lang="en-GB" sz="1600" b="0" i="0" u="none" strike="noStrike" kern="1200" cap="none" spc="0" normalizeH="0" baseline="0" noProof="0">
                          <a:ln>
                            <a:noFill/>
                          </a:ln>
                          <a:solidFill>
                            <a:srgbClr val="004992"/>
                          </a:solidFill>
                          <a:effectLst/>
                          <a:uLnTx/>
                          <a:uFillTx/>
                          <a:latin typeface="+mn-lt"/>
                          <a:ea typeface="+mn-ea"/>
                          <a:cs typeface="+mn-cs"/>
                        </a:rPr>
                        <a:t>(specialists that work with families affected by dementia and provide support to health and social care colleagues to improve the dementia care).</a:t>
                      </a:r>
                      <a:endParaRPr lang="en-GB" sz="1600" b="1">
                        <a:solidFill>
                          <a:srgbClr val="004992"/>
                        </a:solidFill>
                        <a:latin typeface="+mn-lt"/>
                      </a:endParaRP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Inequalities as a clinical criteria for prioritisation </a:t>
                      </a:r>
                      <a:r>
                        <a:rPr kumimoji="0" lang="en-GB" sz="1600" b="0" i="0" u="none" strike="noStrike" kern="1200" cap="none" spc="0" normalizeH="0" baseline="0" noProof="0">
                          <a:ln>
                            <a:noFill/>
                          </a:ln>
                          <a:solidFill>
                            <a:srgbClr val="004992"/>
                          </a:solidFill>
                          <a:effectLst/>
                          <a:uLnTx/>
                          <a:uFillTx/>
                          <a:latin typeface="+mn-lt"/>
                          <a:ea typeface="+mn-ea"/>
                          <a:cs typeface="+mn-cs"/>
                        </a:rPr>
                        <a:t>including learning difficulties, looked after children, deprivation and poverty.</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Advanced care planning </a:t>
                      </a:r>
                      <a:r>
                        <a:rPr kumimoji="0" lang="en-GB" sz="1600" b="0" i="0" u="none" strike="noStrike" kern="1200" cap="none" spc="0" normalizeH="0" baseline="0" noProof="0">
                          <a:ln>
                            <a:noFill/>
                          </a:ln>
                          <a:solidFill>
                            <a:srgbClr val="004992"/>
                          </a:solidFill>
                          <a:effectLst/>
                          <a:uLnTx/>
                          <a:uFillTx/>
                          <a:latin typeface="+mn-lt"/>
                          <a:ea typeface="+mn-ea"/>
                          <a:cs typeface="+mn-cs"/>
                        </a:rPr>
                        <a:t>involving all partners and VCSEs.</a:t>
                      </a:r>
                      <a:endParaRPr kumimoji="0" lang="en-GB" sz="1600" b="1" i="0" u="none" strike="noStrike" kern="1200" cap="none" spc="0" normalizeH="0" baseline="0" noProof="0">
                        <a:ln>
                          <a:noFill/>
                        </a:ln>
                        <a:solidFill>
                          <a:srgbClr val="004992"/>
                        </a:solidFill>
                        <a:effectLst/>
                        <a:uLnTx/>
                        <a:uFillTx/>
                        <a:latin typeface="+mn-lt"/>
                        <a:ea typeface="+mn-ea"/>
                        <a:cs typeface="+mn-cs"/>
                      </a:endParaRP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Dementia and falls</a:t>
                      </a:r>
                      <a:r>
                        <a:rPr kumimoji="0" lang="en-GB" sz="1600" b="0" i="0" u="none" strike="noStrike" kern="1200" cap="none" spc="0" normalizeH="0" baseline="0" noProof="0">
                          <a:ln>
                            <a:noFill/>
                          </a:ln>
                          <a:solidFill>
                            <a:srgbClr val="004992"/>
                          </a:solidFill>
                          <a:effectLst/>
                          <a:uLnTx/>
                          <a:uFillTx/>
                          <a:latin typeface="+mn-lt"/>
                          <a:ea typeface="+mn-ea"/>
                          <a:cs typeface="+mn-cs"/>
                        </a:rPr>
                        <a:t> – building dementia friendly houses, all housing should have a dementia impact assessment. Train resources to ensure houses are dementia and falls-friendly.</a:t>
                      </a:r>
                      <a:endParaRPr lang="en-GB" sz="1600">
                        <a:solidFill>
                          <a:srgbClr val="004992"/>
                        </a:solidFill>
                        <a:latin typeface="+mn-lt"/>
                      </a:endParaRP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4992"/>
                          </a:solidFill>
                          <a:effectLst/>
                          <a:uLnTx/>
                          <a:uFillTx/>
                          <a:latin typeface="+mn-lt"/>
                          <a:ea typeface="+mn-ea"/>
                          <a:cs typeface="+mn-cs"/>
                        </a:rPr>
                        <a:t>Ageing well hubs / coordination centre</a:t>
                      </a:r>
                      <a:r>
                        <a:rPr kumimoji="0" lang="en-GB" sz="1600" b="0" i="0" u="none" strike="noStrike" kern="1200" cap="none" spc="0" normalizeH="0" baseline="0" noProof="0">
                          <a:ln>
                            <a:noFill/>
                          </a:ln>
                          <a:solidFill>
                            <a:srgbClr val="004992"/>
                          </a:solidFill>
                          <a:effectLst/>
                          <a:uLnTx/>
                          <a:uFillTx/>
                          <a:latin typeface="+mn-lt"/>
                          <a:ea typeface="+mn-ea"/>
                          <a:cs typeface="+mn-cs"/>
                        </a:rPr>
                        <a:t>s which put the community level first and harness social prescribing as a key enabler of our broader goals.</a:t>
                      </a:r>
                    </a:p>
                  </a:txBody>
                  <a:tcPr>
                    <a:solidFill>
                      <a:schemeClr val="bg1"/>
                    </a:solidFill>
                  </a:tcPr>
                </a:tc>
                <a:extLst>
                  <a:ext uri="{0D108BD9-81ED-4DB2-BD59-A6C34878D82A}">
                    <a16:rowId xmlns:a16="http://schemas.microsoft.com/office/drawing/2014/main" val="4259470152"/>
                  </a:ext>
                </a:extLst>
              </a:tr>
            </a:tbl>
          </a:graphicData>
        </a:graphic>
      </p:graphicFrame>
    </p:spTree>
    <p:extLst>
      <p:ext uri="{BB962C8B-B14F-4D97-AF65-F5344CB8AC3E}">
        <p14:creationId xmlns:p14="http://schemas.microsoft.com/office/powerpoint/2010/main" val="231028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8ABA3F-C6C1-582C-BC94-A957A9D8DBDE}"/>
              </a:ext>
            </a:extLst>
          </p:cNvPr>
          <p:cNvSpPr>
            <a:spLocks noGrp="1"/>
          </p:cNvSpPr>
          <p:nvPr>
            <p:ph type="body" sz="quarter" idx="17"/>
          </p:nvPr>
        </p:nvSpPr>
        <p:spPr>
          <a:xfrm>
            <a:off x="384510" y="710018"/>
            <a:ext cx="3815701" cy="1158976"/>
          </a:xfrm>
        </p:spPr>
        <p:txBody>
          <a:bodyPr/>
          <a:lstStyle/>
          <a:p>
            <a:pPr>
              <a:lnSpc>
                <a:spcPct val="107000"/>
              </a:lnSpc>
              <a:spcBef>
                <a:spcPts val="0"/>
              </a:spcBef>
              <a:spcAft>
                <a:spcPts val="1200"/>
              </a:spcAft>
            </a:pPr>
            <a:r>
              <a:rPr lang="en-GB"/>
              <a:t>Partnership Day</a:t>
            </a:r>
          </a:p>
          <a:p>
            <a:pPr>
              <a:lnSpc>
                <a:spcPct val="107000"/>
              </a:lnSpc>
            </a:pPr>
            <a:r>
              <a:rPr lang="en-GB"/>
              <a:t>Executive Summary</a:t>
            </a:r>
          </a:p>
        </p:txBody>
      </p:sp>
      <p:pic>
        <p:nvPicPr>
          <p:cNvPr id="1026" name="Picture 2" descr="Selected photo">
            <a:extLst>
              <a:ext uri="{FF2B5EF4-FFF2-40B4-BE49-F238E27FC236}">
                <a16:creationId xmlns:a16="http://schemas.microsoft.com/office/drawing/2014/main" id="{F42319C2-231A-4666-70B7-3F15C567BD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59640" y="0"/>
            <a:ext cx="60323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6F0535-CFF4-553D-07DF-F7F5A68BE7BE}"/>
              </a:ext>
            </a:extLst>
          </p:cNvPr>
          <p:cNvSpPr>
            <a:spLocks noGrp="1"/>
          </p:cNvSpPr>
          <p:nvPr>
            <p:ph type="sldNum" sz="quarter" idx="12"/>
          </p:nvPr>
        </p:nvSpPr>
        <p:spPr/>
        <p:txBody>
          <a:bodyPr/>
          <a:lstStyle/>
          <a:p>
            <a:fld id="{F6E39E37-6BC0-A248-806A-337B0CEF6126}"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3128098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79A90-6806-F1FF-CDA4-DBD5F386282F}"/>
              </a:ext>
            </a:extLst>
          </p:cNvPr>
          <p:cNvSpPr>
            <a:spLocks noGrp="1"/>
          </p:cNvSpPr>
          <p:nvPr>
            <p:ph type="sldNum" sz="quarter" idx="12"/>
          </p:nvPr>
        </p:nvSpPr>
        <p:spPr/>
        <p:txBody>
          <a:bodyPr/>
          <a:lstStyle/>
          <a:p>
            <a:fld id="{F6E39E37-6BC0-A248-806A-337B0CEF6126}" type="slidenum">
              <a:rPr lang="en-US" smtClean="0"/>
              <a:pPr/>
              <a:t>30</a:t>
            </a:fld>
            <a:endParaRPr lang="en-US"/>
          </a:p>
        </p:txBody>
      </p:sp>
      <p:sp>
        <p:nvSpPr>
          <p:cNvPr id="5" name="Text Placeholder 2">
            <a:extLst>
              <a:ext uri="{FF2B5EF4-FFF2-40B4-BE49-F238E27FC236}">
                <a16:creationId xmlns:a16="http://schemas.microsoft.com/office/drawing/2014/main" id="{DCE49A40-F054-D0D2-EC7E-61015919BB02}"/>
              </a:ext>
            </a:extLst>
          </p:cNvPr>
          <p:cNvSpPr txBox="1">
            <a:spLocks/>
          </p:cNvSpPr>
          <p:nvPr/>
        </p:nvSpPr>
        <p:spPr>
          <a:xfrm>
            <a:off x="151003" y="339743"/>
            <a:ext cx="11744136" cy="1030287"/>
          </a:xfrm>
          <a:prstGeom prst="rect">
            <a:avLst/>
          </a:prstGeom>
        </p:spPr>
        <p:txBody>
          <a:bodyPr vert="horz" lIns="216000" tIns="45720" rIns="21600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32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Session 3: Overall feedback on emerging focus areas</a:t>
            </a:r>
          </a:p>
        </p:txBody>
      </p:sp>
      <p:sp>
        <p:nvSpPr>
          <p:cNvPr id="6" name="Text Placeholder 5">
            <a:extLst>
              <a:ext uri="{FF2B5EF4-FFF2-40B4-BE49-F238E27FC236}">
                <a16:creationId xmlns:a16="http://schemas.microsoft.com/office/drawing/2014/main" id="{BBFD35C8-912B-E33E-D3DA-92A30F915B4D}"/>
              </a:ext>
            </a:extLst>
          </p:cNvPr>
          <p:cNvSpPr txBox="1">
            <a:spLocks/>
          </p:cNvSpPr>
          <p:nvPr/>
        </p:nvSpPr>
        <p:spPr>
          <a:xfrm>
            <a:off x="4994344" y="979416"/>
            <a:ext cx="6754937" cy="438322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indent="-271463">
              <a:lnSpc>
                <a:spcPct val="107000"/>
              </a:lnSpc>
              <a:spcBef>
                <a:spcPts val="0"/>
              </a:spcBef>
              <a:spcAft>
                <a:spcPts val="600"/>
              </a:spcAft>
            </a:pPr>
            <a:r>
              <a:rPr lang="en-GB" sz="1800" b="1" dirty="0"/>
              <a:t>There is a potential overlap between the areas </a:t>
            </a:r>
            <a:r>
              <a:rPr lang="en-GB" sz="1800" dirty="0"/>
              <a:t>– this was especially highlighted between ‘Poverty and Discrimination’ and ‘Proactively supporting those most in need’.</a:t>
            </a:r>
          </a:p>
          <a:p>
            <a:pPr marL="271463" indent="-271463">
              <a:lnSpc>
                <a:spcPct val="107000"/>
              </a:lnSpc>
              <a:spcBef>
                <a:spcPts val="0"/>
              </a:spcBef>
              <a:spcAft>
                <a:spcPts val="600"/>
              </a:spcAft>
            </a:pPr>
            <a:r>
              <a:rPr lang="en-GB" sz="1800" b="1" dirty="0"/>
              <a:t>The emerging focus areas feel too big currently. </a:t>
            </a:r>
            <a:r>
              <a:rPr lang="en-GB" sz="1800" dirty="0"/>
              <a:t>There was a perceived risk of lack of clarity and a feeling the wording of each area would need re-phrasing to ensure that they are sufficiently distinct.</a:t>
            </a:r>
          </a:p>
          <a:p>
            <a:pPr marL="271463" indent="-271463">
              <a:lnSpc>
                <a:spcPct val="107000"/>
              </a:lnSpc>
              <a:spcBef>
                <a:spcPts val="0"/>
              </a:spcBef>
              <a:spcAft>
                <a:spcPts val="600"/>
              </a:spcAft>
            </a:pPr>
            <a:r>
              <a:rPr lang="en-GB" sz="1800" b="1" dirty="0"/>
              <a:t>Care for elderly people and people with disabilities needs more emphasis </a:t>
            </a:r>
            <a:r>
              <a:rPr lang="en-GB" sz="1800" dirty="0"/>
              <a:t>– right now, age and frailty are not sufficiently highlighted.</a:t>
            </a:r>
          </a:p>
          <a:p>
            <a:pPr marL="271463" indent="-271463">
              <a:lnSpc>
                <a:spcPct val="107000"/>
              </a:lnSpc>
              <a:spcBef>
                <a:spcPts val="0"/>
              </a:spcBef>
              <a:spcAft>
                <a:spcPts val="600"/>
              </a:spcAft>
            </a:pPr>
            <a:r>
              <a:rPr lang="en-GB" sz="1800" b="1" dirty="0"/>
              <a:t>No group selected “Breaking the cycle for people experiencing isolation and alienation”. </a:t>
            </a:r>
            <a:r>
              <a:rPr lang="en-GB" sz="1800" dirty="0"/>
              <a:t>This does not indicate that groups did not think this area was important, as many related points were highlighted under other themes.</a:t>
            </a:r>
          </a:p>
          <a:p>
            <a:pPr marL="342900" indent="-342900">
              <a:lnSpc>
                <a:spcPct val="107000"/>
              </a:lnSpc>
              <a:spcBef>
                <a:spcPts val="0"/>
              </a:spcBef>
              <a:spcAft>
                <a:spcPts val="1200"/>
              </a:spcAft>
              <a:buFont typeface="+mj-lt"/>
              <a:buAutoNum type="arabicPeriod"/>
            </a:pPr>
            <a:endParaRPr lang="en-GB" sz="1800" b="1" dirty="0"/>
          </a:p>
        </p:txBody>
      </p:sp>
      <p:sp>
        <p:nvSpPr>
          <p:cNvPr id="7" name="Text Placeholder 3">
            <a:extLst>
              <a:ext uri="{FF2B5EF4-FFF2-40B4-BE49-F238E27FC236}">
                <a16:creationId xmlns:a16="http://schemas.microsoft.com/office/drawing/2014/main" id="{B4D7F940-5C5F-86D4-EFC6-D7F763C1EF42}"/>
              </a:ext>
            </a:extLst>
          </p:cNvPr>
          <p:cNvSpPr txBox="1">
            <a:spLocks/>
          </p:cNvSpPr>
          <p:nvPr/>
        </p:nvSpPr>
        <p:spPr>
          <a:xfrm>
            <a:off x="296861" y="979415"/>
            <a:ext cx="4551625" cy="4476839"/>
          </a:xfrm>
          <a:prstGeom prst="rect">
            <a:avLst/>
          </a:prstGeom>
          <a:solidFill>
            <a:schemeClr val="tx1"/>
          </a:solidFill>
        </p:spPr>
        <p:txBody>
          <a:bodyPr vert="horz" lIns="216000" tIns="180000" rIns="216000" bIns="18000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32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indent="-361950">
              <a:lnSpc>
                <a:spcPct val="100000"/>
              </a:lnSpc>
              <a:spcBef>
                <a:spcPts val="0"/>
              </a:spcBef>
              <a:spcAft>
                <a:spcPts val="1200"/>
              </a:spcAft>
              <a:buAutoNum type="arabicPeriod"/>
            </a:pPr>
            <a:r>
              <a:rPr lang="en-GB" sz="1800" dirty="0">
                <a:solidFill>
                  <a:schemeClr val="bg1"/>
                </a:solidFill>
                <a:latin typeface="+mn-lt"/>
              </a:rPr>
              <a:t>People experiencing poverty and discrimination, particularly where it negatively impacts their health and wellbeing</a:t>
            </a:r>
          </a:p>
          <a:p>
            <a:pPr marL="361950" indent="-361950">
              <a:lnSpc>
                <a:spcPct val="100000"/>
              </a:lnSpc>
              <a:spcBef>
                <a:spcPts val="0"/>
              </a:spcBef>
              <a:spcAft>
                <a:spcPts val="1200"/>
              </a:spcAft>
              <a:buFont typeface="Arial" panose="020B0604020202020204" pitchFamily="34" charset="0"/>
              <a:buAutoNum type="arabicPeriod"/>
            </a:pPr>
            <a:r>
              <a:rPr lang="en-GB" sz="1800" i="0" u="none" strike="noStrike" noProof="0" dirty="0">
                <a:solidFill>
                  <a:schemeClr val="bg1"/>
                </a:solidFill>
                <a:latin typeface="+mn-lt"/>
              </a:rPr>
              <a:t>Children and young people who do not have the best start in life </a:t>
            </a:r>
            <a:endParaRPr lang="en-GB" sz="1800" dirty="0">
              <a:solidFill>
                <a:schemeClr val="bg1"/>
              </a:solidFill>
              <a:latin typeface="+mn-lt"/>
              <a:ea typeface="Times New Roman" panose="02020603050405020304" pitchFamily="18" charset="0"/>
            </a:endParaRPr>
          </a:p>
          <a:p>
            <a:pPr marL="361950" indent="-361950">
              <a:lnSpc>
                <a:spcPct val="100000"/>
              </a:lnSpc>
              <a:spcBef>
                <a:spcPts val="0"/>
              </a:spcBef>
              <a:spcAft>
                <a:spcPts val="1200"/>
              </a:spcAft>
              <a:buFont typeface="Arial" panose="020B0604020202020204" pitchFamily="34" charset="0"/>
              <a:buAutoNum type="arabicPeriod"/>
            </a:pPr>
            <a:r>
              <a:rPr lang="en-GB" sz="1800" i="0" u="none" strike="noStrike" noProof="0" dirty="0">
                <a:solidFill>
                  <a:schemeClr val="bg1"/>
                </a:solidFill>
                <a:latin typeface="+mn-lt"/>
              </a:rPr>
              <a:t>Mental health and wellbeing </a:t>
            </a:r>
            <a:endParaRPr lang="en-GB" sz="1800" dirty="0">
              <a:solidFill>
                <a:schemeClr val="bg1"/>
              </a:solidFill>
              <a:latin typeface="+mn-lt"/>
              <a:ea typeface="Times New Roman" panose="02020603050405020304" pitchFamily="18" charset="0"/>
            </a:endParaRPr>
          </a:p>
          <a:p>
            <a:pPr marL="361950" indent="-361950">
              <a:lnSpc>
                <a:spcPct val="100000"/>
              </a:lnSpc>
              <a:spcBef>
                <a:spcPts val="0"/>
              </a:spcBef>
              <a:spcAft>
                <a:spcPts val="1200"/>
              </a:spcAft>
              <a:buFont typeface="Arial" panose="020B0604020202020204" pitchFamily="34" charset="0"/>
              <a:buAutoNum type="arabicPeriod"/>
            </a:pPr>
            <a:r>
              <a:rPr lang="en-GB" sz="1800" i="0" u="none" strike="noStrike" noProof="0" dirty="0">
                <a:solidFill>
                  <a:schemeClr val="bg1"/>
                </a:solidFill>
                <a:latin typeface="+mn-lt"/>
              </a:rPr>
              <a:t>Proactively supporting those most in need </a:t>
            </a:r>
            <a:endParaRPr lang="en-GB" sz="1800" dirty="0">
              <a:solidFill>
                <a:schemeClr val="bg1"/>
              </a:solidFill>
              <a:latin typeface="+mn-lt"/>
              <a:ea typeface="Times New Roman" panose="02020603050405020304" pitchFamily="18" charset="0"/>
            </a:endParaRPr>
          </a:p>
          <a:p>
            <a:pPr marL="361950" indent="-361950">
              <a:lnSpc>
                <a:spcPct val="100000"/>
              </a:lnSpc>
              <a:spcBef>
                <a:spcPts val="0"/>
              </a:spcBef>
              <a:spcAft>
                <a:spcPts val="1200"/>
              </a:spcAft>
              <a:buFont typeface="Arial" panose="020B0604020202020204" pitchFamily="34" charset="0"/>
              <a:buAutoNum type="arabicPeriod"/>
            </a:pPr>
            <a:r>
              <a:rPr lang="en-GB" sz="1800" i="0" u="none" strike="noStrike" noProof="0" dirty="0">
                <a:solidFill>
                  <a:schemeClr val="bg1"/>
                </a:solidFill>
                <a:latin typeface="+mn-lt"/>
              </a:rPr>
              <a:t>Breaking the cycle for people experiencing isolation and alienation</a:t>
            </a:r>
            <a:endParaRPr lang="en-GB" sz="1800" dirty="0">
              <a:solidFill>
                <a:schemeClr val="bg1"/>
              </a:solidFill>
              <a:latin typeface="+mn-lt"/>
            </a:endParaRPr>
          </a:p>
        </p:txBody>
      </p:sp>
    </p:spTree>
    <p:extLst>
      <p:ext uri="{BB962C8B-B14F-4D97-AF65-F5344CB8AC3E}">
        <p14:creationId xmlns:p14="http://schemas.microsoft.com/office/powerpoint/2010/main" val="241760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60722-277B-FD3B-8F7C-C34FE6A60B17}"/>
              </a:ext>
            </a:extLst>
          </p:cNvPr>
          <p:cNvSpPr>
            <a:spLocks noGrp="1"/>
          </p:cNvSpPr>
          <p:nvPr>
            <p:ph type="sldNum" sz="quarter" idx="12"/>
          </p:nvPr>
        </p:nvSpPr>
        <p:spPr/>
        <p:txBody>
          <a:bodyPr/>
          <a:lstStyle/>
          <a:p>
            <a:fld id="{F6E39E37-6BC0-A248-806A-337B0CEF6126}" type="slidenum">
              <a:rPr lang="en-US" smtClean="0"/>
              <a:pPr/>
              <a:t>31</a:t>
            </a:fld>
            <a:endParaRPr lang="en-US"/>
          </a:p>
        </p:txBody>
      </p:sp>
      <p:sp>
        <p:nvSpPr>
          <p:cNvPr id="3" name="Text Placeholder 2">
            <a:extLst>
              <a:ext uri="{FF2B5EF4-FFF2-40B4-BE49-F238E27FC236}">
                <a16:creationId xmlns:a16="http://schemas.microsoft.com/office/drawing/2014/main" id="{029DD26A-4B92-889B-5285-5C03334D89E4}"/>
              </a:ext>
            </a:extLst>
          </p:cNvPr>
          <p:cNvSpPr>
            <a:spLocks noGrp="1"/>
          </p:cNvSpPr>
          <p:nvPr>
            <p:ph type="body" sz="quarter" idx="13"/>
          </p:nvPr>
        </p:nvSpPr>
        <p:spPr/>
        <p:txBody>
          <a:bodyPr/>
          <a:lstStyle/>
          <a:p>
            <a:r>
              <a:rPr lang="en-GB"/>
              <a:t>Session 3 – Feedback </a:t>
            </a:r>
          </a:p>
        </p:txBody>
      </p:sp>
      <p:sp>
        <p:nvSpPr>
          <p:cNvPr id="4" name="Text Placeholder 3">
            <a:extLst>
              <a:ext uri="{FF2B5EF4-FFF2-40B4-BE49-F238E27FC236}">
                <a16:creationId xmlns:a16="http://schemas.microsoft.com/office/drawing/2014/main" id="{E8E53648-FE47-03C3-04A9-46EA95D68DBC}"/>
              </a:ext>
            </a:extLst>
          </p:cNvPr>
          <p:cNvSpPr>
            <a:spLocks noGrp="1"/>
          </p:cNvSpPr>
          <p:nvPr>
            <p:ph type="body" sz="quarter" idx="14"/>
          </p:nvPr>
        </p:nvSpPr>
        <p:spPr>
          <a:xfrm>
            <a:off x="151004" y="1106721"/>
            <a:ext cx="5584778" cy="1355353"/>
          </a:xfrm>
        </p:spPr>
        <p:txBody>
          <a:bodyPr>
            <a:normAutofit/>
          </a:bodyPr>
          <a:lstStyle/>
          <a:p>
            <a:pPr algn="l"/>
            <a:r>
              <a:rPr lang="en-GB" sz="1800" b="1" i="0">
                <a:solidFill>
                  <a:srgbClr val="004992"/>
                </a:solidFill>
                <a:effectLst/>
                <a:latin typeface="+mn-lt"/>
              </a:rPr>
              <a:t>How would you rate the content, discussions and activities during Session 3: Focussing our strategy</a:t>
            </a:r>
          </a:p>
          <a:p>
            <a:pPr algn="l"/>
            <a:r>
              <a:rPr lang="en-GB" sz="1600">
                <a:solidFill>
                  <a:srgbClr val="004992"/>
                </a:solidFill>
                <a:latin typeface="+mn-lt"/>
              </a:rPr>
              <a:t>(n = 33)</a:t>
            </a:r>
            <a:endParaRPr lang="en-GB" sz="1600" i="0">
              <a:solidFill>
                <a:srgbClr val="004992"/>
              </a:solidFill>
              <a:effectLst/>
              <a:latin typeface="+mn-lt"/>
            </a:endParaRPr>
          </a:p>
        </p:txBody>
      </p:sp>
      <p:sp>
        <p:nvSpPr>
          <p:cNvPr id="13" name="TextBox 12">
            <a:extLst>
              <a:ext uri="{FF2B5EF4-FFF2-40B4-BE49-F238E27FC236}">
                <a16:creationId xmlns:a16="http://schemas.microsoft.com/office/drawing/2014/main" id="{3E9BE570-C8CF-645A-8595-C4EBCA2831FF}"/>
              </a:ext>
            </a:extLst>
          </p:cNvPr>
          <p:cNvSpPr txBox="1"/>
          <p:nvPr/>
        </p:nvSpPr>
        <p:spPr>
          <a:xfrm>
            <a:off x="-66674" y="5808744"/>
            <a:ext cx="2819110" cy="246221"/>
          </a:xfrm>
          <a:prstGeom prst="rect">
            <a:avLst/>
          </a:prstGeom>
          <a:noFill/>
        </p:spPr>
        <p:txBody>
          <a:bodyPr wrap="square" rtlCol="0">
            <a:spAutoFit/>
          </a:bodyPr>
          <a:lstStyle/>
          <a:p>
            <a:r>
              <a:rPr lang="en-GB" sz="1000">
                <a:solidFill>
                  <a:schemeClr val="bg1"/>
                </a:solidFill>
              </a:rPr>
              <a:t>Based on survey responses as of 31/10/2022</a:t>
            </a:r>
          </a:p>
        </p:txBody>
      </p:sp>
      <p:pic>
        <p:nvPicPr>
          <p:cNvPr id="41" name="Picture 40" descr="Shape, arrow&#10;&#10;Description automatically generated">
            <a:extLst>
              <a:ext uri="{FF2B5EF4-FFF2-40B4-BE49-F238E27FC236}">
                <a16:creationId xmlns:a16="http://schemas.microsoft.com/office/drawing/2014/main" id="{EEC73217-1178-CA57-04C5-0AA55CD0A32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5758" y="2542627"/>
            <a:ext cx="1355353" cy="1355353"/>
          </a:xfrm>
          <a:prstGeom prst="rect">
            <a:avLst/>
          </a:prstGeom>
        </p:spPr>
      </p:pic>
      <p:pic>
        <p:nvPicPr>
          <p:cNvPr id="42" name="Picture 41" descr="Shape, arrow&#10;&#10;Description automatically generated">
            <a:extLst>
              <a:ext uri="{FF2B5EF4-FFF2-40B4-BE49-F238E27FC236}">
                <a16:creationId xmlns:a16="http://schemas.microsoft.com/office/drawing/2014/main" id="{9EA29D66-9A2E-2B25-BC2E-D6D2A74BC94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074759" y="2530358"/>
            <a:ext cx="1355353" cy="1355353"/>
          </a:xfrm>
          <a:prstGeom prst="rect">
            <a:avLst/>
          </a:prstGeom>
        </p:spPr>
      </p:pic>
      <p:pic>
        <p:nvPicPr>
          <p:cNvPr id="43" name="Picture 42" descr="Shape, arrow&#10;&#10;Description automatically generated">
            <a:extLst>
              <a:ext uri="{FF2B5EF4-FFF2-40B4-BE49-F238E27FC236}">
                <a16:creationId xmlns:a16="http://schemas.microsoft.com/office/drawing/2014/main" id="{05DB09AE-CDF8-994A-87DE-B88CB0EBB146}"/>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43384"/>
          <a:stretch/>
        </p:blipFill>
        <p:spPr>
          <a:xfrm>
            <a:off x="2106478" y="3960811"/>
            <a:ext cx="767351" cy="1355353"/>
          </a:xfrm>
          <a:prstGeom prst="rect">
            <a:avLst/>
          </a:prstGeom>
        </p:spPr>
      </p:pic>
      <p:pic>
        <p:nvPicPr>
          <p:cNvPr id="44" name="Picture 43" descr="Shape, arrow&#10;&#10;Description automatically generated">
            <a:extLst>
              <a:ext uri="{FF2B5EF4-FFF2-40B4-BE49-F238E27FC236}">
                <a16:creationId xmlns:a16="http://schemas.microsoft.com/office/drawing/2014/main" id="{2ABC14FD-67E3-37B5-B12A-705AC69F280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461831" y="2530357"/>
            <a:ext cx="1355353" cy="1355353"/>
          </a:xfrm>
          <a:prstGeom prst="rect">
            <a:avLst/>
          </a:prstGeom>
        </p:spPr>
      </p:pic>
      <p:sp>
        <p:nvSpPr>
          <p:cNvPr id="10" name="TextBox 9">
            <a:extLst>
              <a:ext uri="{FF2B5EF4-FFF2-40B4-BE49-F238E27FC236}">
                <a16:creationId xmlns:a16="http://schemas.microsoft.com/office/drawing/2014/main" id="{25EE152C-5342-C404-614F-CB80EC9D1360}"/>
              </a:ext>
            </a:extLst>
          </p:cNvPr>
          <p:cNvSpPr txBox="1"/>
          <p:nvPr/>
        </p:nvSpPr>
        <p:spPr>
          <a:xfrm>
            <a:off x="6891706" y="144823"/>
            <a:ext cx="5003433" cy="2856428"/>
          </a:xfrm>
          <a:custGeom>
            <a:avLst/>
            <a:gdLst>
              <a:gd name="connsiteX0" fmla="*/ 3545283 w 5003433"/>
              <a:gd name="connsiteY0" fmla="*/ 3319855 h 2856428"/>
              <a:gd name="connsiteX1" fmla="*/ 2784122 w 5003433"/>
              <a:gd name="connsiteY1" fmla="*/ 2847299 h 2856428"/>
              <a:gd name="connsiteX2" fmla="*/ 370107 w 5003433"/>
              <a:gd name="connsiteY2" fmla="*/ 2175807 h 2856428"/>
              <a:gd name="connsiteX3" fmla="*/ 1791881 w 5003433"/>
              <a:gd name="connsiteY3" fmla="*/ 58697 h 2856428"/>
              <a:gd name="connsiteX4" fmla="*/ 4066023 w 5003433"/>
              <a:gd name="connsiteY4" fmla="*/ 313649 h 2856428"/>
              <a:gd name="connsiteX5" fmla="*/ 3694728 w 5003433"/>
              <a:gd name="connsiteY5" fmla="*/ 2683570 h 2856428"/>
              <a:gd name="connsiteX6" fmla="*/ 3545283 w 5003433"/>
              <a:gd name="connsiteY6" fmla="*/ 3319855 h 28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433" h="2856428" extrusionOk="0">
                <a:moveTo>
                  <a:pt x="3545283" y="3319855"/>
                </a:moveTo>
                <a:cubicBezTo>
                  <a:pt x="3214783" y="3184485"/>
                  <a:pt x="2931079" y="2877902"/>
                  <a:pt x="2784122" y="2847299"/>
                </a:cubicBezTo>
                <a:cubicBezTo>
                  <a:pt x="1766215" y="2928313"/>
                  <a:pt x="920945" y="2618421"/>
                  <a:pt x="370107" y="2175807"/>
                </a:cubicBezTo>
                <a:cubicBezTo>
                  <a:pt x="-439733" y="1435229"/>
                  <a:pt x="213589" y="167800"/>
                  <a:pt x="1791881" y="58697"/>
                </a:cubicBezTo>
                <a:cubicBezTo>
                  <a:pt x="2543425" y="7511"/>
                  <a:pt x="3418346" y="30183"/>
                  <a:pt x="4066023" y="313649"/>
                </a:cubicBezTo>
                <a:cubicBezTo>
                  <a:pt x="5407795" y="1148097"/>
                  <a:pt x="5044600" y="2285888"/>
                  <a:pt x="3694728" y="2683570"/>
                </a:cubicBezTo>
                <a:cubicBezTo>
                  <a:pt x="3650862" y="2805088"/>
                  <a:pt x="3621253" y="3028588"/>
                  <a:pt x="3545283" y="3319855"/>
                </a:cubicBezTo>
                <a:close/>
              </a:path>
            </a:pathLst>
          </a:custGeom>
          <a:noFill/>
          <a:ln>
            <a:solidFill>
              <a:srgbClr val="004992"/>
            </a:solidFill>
            <a:extLst>
              <a:ext uri="{C807C97D-BFC1-408E-A445-0C87EB9F89A2}">
                <ask:lineSketchStyleProps xmlns:ask="http://schemas.microsoft.com/office/drawing/2018/sketchyshapes" sd="2802212809">
                  <a:prstGeom prst="wedgeEllipseCallout">
                    <a:avLst>
                      <a:gd name="adj1" fmla="val 20857"/>
                      <a:gd name="adj2" fmla="val 66224"/>
                    </a:avLst>
                  </a:prstGeom>
                  <ask:type>
                    <ask:lineSketchCurved/>
                  </ask:type>
                </ask:lineSketchStyleProps>
              </a:ext>
            </a:extLst>
          </a:ln>
        </p:spPr>
        <p:txBody>
          <a:bodyPr wrap="square">
            <a:spAutoFit/>
          </a:bodyPr>
          <a:lstStyle/>
          <a:p>
            <a:pPr algn="ctr"/>
            <a:r>
              <a:rPr lang="en-GB" sz="1400" b="1" i="1"/>
              <a:t>“I felt that the potential focus area regarding those 'most in need’ completely missed the point of a partnership… essentially, how can we define anyone as most in need when the services on offer from different parts of the ICP are so varied, and as such there can't be </a:t>
            </a:r>
          </a:p>
          <a:p>
            <a:pPr algn="ctr"/>
            <a:r>
              <a:rPr lang="en-GB" sz="1400" b="1" i="1"/>
              <a:t>a single most in need group.”</a:t>
            </a:r>
          </a:p>
        </p:txBody>
      </p:sp>
      <p:sp>
        <p:nvSpPr>
          <p:cNvPr id="22" name="TextBox 21">
            <a:extLst>
              <a:ext uri="{FF2B5EF4-FFF2-40B4-BE49-F238E27FC236}">
                <a16:creationId xmlns:a16="http://schemas.microsoft.com/office/drawing/2014/main" id="{1A263749-DE26-D491-F232-A4A94E365F67}"/>
              </a:ext>
            </a:extLst>
          </p:cNvPr>
          <p:cNvSpPr txBox="1"/>
          <p:nvPr/>
        </p:nvSpPr>
        <p:spPr>
          <a:xfrm>
            <a:off x="5119521" y="2915779"/>
            <a:ext cx="4224115" cy="1644610"/>
          </a:xfrm>
          <a:custGeom>
            <a:avLst/>
            <a:gdLst>
              <a:gd name="connsiteX0" fmla="*/ 2565052 w 4224115"/>
              <a:gd name="connsiteY0" fmla="*/ 1852703 h 1644610"/>
              <a:gd name="connsiteX1" fmla="*/ 2064616 w 4224115"/>
              <a:gd name="connsiteY1" fmla="*/ 1644403 h 1644610"/>
              <a:gd name="connsiteX2" fmla="*/ 142209 w 4224115"/>
              <a:gd name="connsiteY2" fmla="*/ 1118941 h 1644610"/>
              <a:gd name="connsiteX3" fmla="*/ 1808924 w 4224115"/>
              <a:gd name="connsiteY3" fmla="*/ 8514 h 1644610"/>
              <a:gd name="connsiteX4" fmla="*/ 3219724 w 4224115"/>
              <a:gd name="connsiteY4" fmla="*/ 122160 h 1644610"/>
              <a:gd name="connsiteX5" fmla="*/ 2859062 w 4224115"/>
              <a:gd name="connsiteY5" fmla="*/ 1591460 h 1644610"/>
              <a:gd name="connsiteX6" fmla="*/ 2565052 w 4224115"/>
              <a:gd name="connsiteY6" fmla="*/ 1852703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115" h="1644610" extrusionOk="0">
                <a:moveTo>
                  <a:pt x="2565052" y="1852703"/>
                </a:moveTo>
                <a:cubicBezTo>
                  <a:pt x="2465847" y="1833871"/>
                  <a:pt x="2235079" y="1676546"/>
                  <a:pt x="2064616" y="1644403"/>
                </a:cubicBezTo>
                <a:cubicBezTo>
                  <a:pt x="1158149" y="1686080"/>
                  <a:pt x="448149" y="1421651"/>
                  <a:pt x="142209" y="1118941"/>
                </a:cubicBezTo>
                <a:cubicBezTo>
                  <a:pt x="-273923" y="445212"/>
                  <a:pt x="283240" y="28140"/>
                  <a:pt x="1808924" y="8514"/>
                </a:cubicBezTo>
                <a:cubicBezTo>
                  <a:pt x="2284646" y="11099"/>
                  <a:pt x="2801180" y="7767"/>
                  <a:pt x="3219724" y="122160"/>
                </a:cubicBezTo>
                <a:cubicBezTo>
                  <a:pt x="4806328" y="435835"/>
                  <a:pt x="4504945" y="1409359"/>
                  <a:pt x="2859062" y="1591460"/>
                </a:cubicBezTo>
                <a:cubicBezTo>
                  <a:pt x="2777664" y="1659132"/>
                  <a:pt x="2647965" y="1744192"/>
                  <a:pt x="2565052" y="1852703"/>
                </a:cubicBezTo>
                <a:close/>
              </a:path>
            </a:pathLst>
          </a:custGeom>
          <a:noFill/>
          <a:ln>
            <a:solidFill>
              <a:srgbClr val="004992"/>
            </a:solidFill>
            <a:extLst>
              <a:ext uri="{C807C97D-BFC1-408E-A445-0C87EB9F89A2}">
                <ask:lineSketchStyleProps xmlns:ask="http://schemas.microsoft.com/office/drawing/2018/sketchyshapes" sd="804945643">
                  <a:prstGeom prst="wedgeEllipseCallout">
                    <a:avLst>
                      <a:gd name="adj1" fmla="val 10724"/>
                      <a:gd name="adj2" fmla="val 62653"/>
                    </a:avLst>
                  </a:prstGeom>
                  <ask:type>
                    <ask:lineSketchCurved/>
                  </ask:type>
                </ask:lineSketchStyleProps>
              </a:ext>
            </a:extLst>
          </a:ln>
        </p:spPr>
        <p:txBody>
          <a:bodyPr wrap="square" anchor="ctr">
            <a:spAutoFit/>
          </a:bodyPr>
          <a:lstStyle/>
          <a:p>
            <a:pPr algn="ctr"/>
            <a:r>
              <a:rPr lang="en-GB" sz="1400" b="1" i="1"/>
              <a:t>“I think there was a real challenge …as the areas that were highlighted were somewhat ambiguous in the way that they all related to each other” </a:t>
            </a:r>
          </a:p>
        </p:txBody>
      </p:sp>
      <p:pic>
        <p:nvPicPr>
          <p:cNvPr id="25" name="Picture 24" descr="A picture containing vector graphics&#10;&#10;Description automatically generated">
            <a:extLst>
              <a:ext uri="{FF2B5EF4-FFF2-40B4-BE49-F238E27FC236}">
                <a16:creationId xmlns:a16="http://schemas.microsoft.com/office/drawing/2014/main" id="{B8D0D97F-AFB6-FE8C-74EC-2227FE417A9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7568" y="4688452"/>
            <a:ext cx="1243401" cy="1243401"/>
          </a:xfrm>
          <a:prstGeom prst="rect">
            <a:avLst/>
          </a:prstGeom>
        </p:spPr>
      </p:pic>
      <p:pic>
        <p:nvPicPr>
          <p:cNvPr id="26" name="Picture 25" descr="A picture containing vector graphics&#10;&#10;Description automatically generated">
            <a:extLst>
              <a:ext uri="{FF2B5EF4-FFF2-40B4-BE49-F238E27FC236}">
                <a16:creationId xmlns:a16="http://schemas.microsoft.com/office/drawing/2014/main" id="{A762F1D0-6FAC-23AF-0723-118BC634F97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21936" y="4688453"/>
            <a:ext cx="1243401" cy="1243401"/>
          </a:xfrm>
          <a:prstGeom prst="rect">
            <a:avLst/>
          </a:prstGeom>
        </p:spPr>
      </p:pic>
      <p:pic>
        <p:nvPicPr>
          <p:cNvPr id="27" name="Picture 26" descr="A picture containing vector graphics&#10;&#10;Description automatically generated">
            <a:extLst>
              <a:ext uri="{FF2B5EF4-FFF2-40B4-BE49-F238E27FC236}">
                <a16:creationId xmlns:a16="http://schemas.microsoft.com/office/drawing/2014/main" id="{9A4F879A-75D8-9ACF-F74C-B12558FCE82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868" y="4688454"/>
            <a:ext cx="1243401" cy="1243401"/>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F386309C-67FD-A16C-C690-A608185888B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9236" y="4688454"/>
            <a:ext cx="1243401" cy="1243401"/>
          </a:xfrm>
          <a:prstGeom prst="rect">
            <a:avLst/>
          </a:prstGeom>
        </p:spPr>
      </p:pic>
    </p:spTree>
    <p:extLst>
      <p:ext uri="{BB962C8B-B14F-4D97-AF65-F5344CB8AC3E}">
        <p14:creationId xmlns:p14="http://schemas.microsoft.com/office/powerpoint/2010/main" val="350863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ted photo">
            <a:extLst>
              <a:ext uri="{FF2B5EF4-FFF2-40B4-BE49-F238E27FC236}">
                <a16:creationId xmlns:a16="http://schemas.microsoft.com/office/drawing/2014/main" id="{F42319C2-231A-4666-70B7-3F15C567BD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59640" y="0"/>
            <a:ext cx="60323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6F0535-CFF4-553D-07DF-F7F5A68BE7BE}"/>
              </a:ext>
            </a:extLst>
          </p:cNvPr>
          <p:cNvSpPr>
            <a:spLocks noGrp="1"/>
          </p:cNvSpPr>
          <p:nvPr>
            <p:ph type="sldNum" sz="quarter" idx="12"/>
          </p:nvPr>
        </p:nvSpPr>
        <p:spPr/>
        <p:txBody>
          <a:bodyPr/>
          <a:lstStyle/>
          <a:p>
            <a:fld id="{F6E39E37-6BC0-A248-806A-337B0CEF6126}" type="slidenum">
              <a:rPr lang="en-US" smtClean="0">
                <a:solidFill>
                  <a:schemeClr val="bg1"/>
                </a:solidFill>
              </a:rPr>
              <a:pPr/>
              <a:t>32</a:t>
            </a:fld>
            <a:endParaRPr lang="en-US">
              <a:solidFill>
                <a:schemeClr val="bg1"/>
              </a:solidFill>
            </a:endParaRPr>
          </a:p>
        </p:txBody>
      </p:sp>
      <p:sp>
        <p:nvSpPr>
          <p:cNvPr id="6" name="Text Placeholder 3">
            <a:extLst>
              <a:ext uri="{FF2B5EF4-FFF2-40B4-BE49-F238E27FC236}">
                <a16:creationId xmlns:a16="http://schemas.microsoft.com/office/drawing/2014/main" id="{8FAEF4FC-1EEC-38C6-95BC-E3BE411F9B01}"/>
              </a:ext>
            </a:extLst>
          </p:cNvPr>
          <p:cNvSpPr>
            <a:spLocks noGrp="1"/>
          </p:cNvSpPr>
          <p:nvPr>
            <p:ph type="body" sz="quarter" idx="17"/>
          </p:nvPr>
        </p:nvSpPr>
        <p:spPr>
          <a:xfrm>
            <a:off x="404607" y="2270024"/>
            <a:ext cx="3815701" cy="1158976"/>
          </a:xfrm>
        </p:spPr>
        <p:txBody>
          <a:bodyPr/>
          <a:lstStyle/>
          <a:p>
            <a:pPr>
              <a:lnSpc>
                <a:spcPct val="107000"/>
              </a:lnSpc>
              <a:spcBef>
                <a:spcPts val="0"/>
              </a:spcBef>
            </a:pPr>
            <a:r>
              <a:rPr lang="en-GB"/>
              <a:t>Panel Discussion and Q&amp;A</a:t>
            </a:r>
          </a:p>
        </p:txBody>
      </p:sp>
    </p:spTree>
    <p:extLst>
      <p:ext uri="{BB962C8B-B14F-4D97-AF65-F5344CB8AC3E}">
        <p14:creationId xmlns:p14="http://schemas.microsoft.com/office/powerpoint/2010/main" val="1658753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elay 6">
            <a:extLst>
              <a:ext uri="{FF2B5EF4-FFF2-40B4-BE49-F238E27FC236}">
                <a16:creationId xmlns:a16="http://schemas.microsoft.com/office/drawing/2014/main" id="{0FD3F092-F6F7-B8AC-B60D-459A7DD79957}"/>
              </a:ext>
            </a:extLst>
          </p:cNvPr>
          <p:cNvSpPr/>
          <p:nvPr/>
        </p:nvSpPr>
        <p:spPr>
          <a:xfrm rot="10800000">
            <a:off x="5448300" y="-1"/>
            <a:ext cx="6743700" cy="5881255"/>
          </a:xfrm>
          <a:prstGeom prst="flowChartDelay">
            <a:avLst/>
          </a:prstGeom>
          <a:solidFill>
            <a:srgbClr val="00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descr="A group of people sitting in chairs&#10;&#10;Description automatically generated with low confidence">
            <a:extLst>
              <a:ext uri="{FF2B5EF4-FFF2-40B4-BE49-F238E27FC236}">
                <a16:creationId xmlns:a16="http://schemas.microsoft.com/office/drawing/2014/main" id="{7F64761E-CF56-8915-2ACE-813B8B15FE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32421" y="863561"/>
            <a:ext cx="5498766" cy="412407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F6CA115-A3F8-9B37-A470-7D0ED42CE926}"/>
              </a:ext>
            </a:extLst>
          </p:cNvPr>
          <p:cNvSpPr txBox="1"/>
          <p:nvPr/>
        </p:nvSpPr>
        <p:spPr>
          <a:xfrm>
            <a:off x="240524" y="3028849"/>
            <a:ext cx="5125296" cy="2675220"/>
          </a:xfrm>
          <a:prstGeom prst="rect">
            <a:avLst/>
          </a:prstGeom>
          <a:noFill/>
        </p:spPr>
        <p:txBody>
          <a:bodyPr wrap="square" numCol="2" spcCol="180000" rtlCol="0">
            <a:spAutoFit/>
          </a:bodyPr>
          <a:lstStyle/>
          <a:p>
            <a:pPr marL="180975" indent="-180975">
              <a:lnSpc>
                <a:spcPct val="107000"/>
              </a:lnSpc>
              <a:spcAft>
                <a:spcPts val="400"/>
              </a:spcAft>
              <a:buFont typeface="Arial" panose="020B0604020202020204" pitchFamily="34" charset="0"/>
              <a:buChar char="•"/>
            </a:pPr>
            <a:r>
              <a:rPr lang="en-GB" sz="1600" b="1"/>
              <a:t>Chris Sivers </a:t>
            </a:r>
            <a:r>
              <a:rPr lang="en-GB" sz="1600"/>
              <a:t>(South Gloucestershire Council)</a:t>
            </a:r>
          </a:p>
          <a:p>
            <a:pPr marL="180975" indent="-180975">
              <a:lnSpc>
                <a:spcPct val="107000"/>
              </a:lnSpc>
              <a:spcAft>
                <a:spcPts val="400"/>
              </a:spcAft>
              <a:buFont typeface="Arial" panose="020B0604020202020204" pitchFamily="34" charset="0"/>
              <a:buChar char="•"/>
            </a:pPr>
            <a:r>
              <a:rPr lang="en-GB" sz="1600" b="1"/>
              <a:t>Christina Gray </a:t>
            </a:r>
            <a:r>
              <a:rPr lang="en-GB" sz="1600"/>
              <a:t>(Bristol City Council)</a:t>
            </a:r>
          </a:p>
          <a:p>
            <a:pPr marL="180975" indent="-180975">
              <a:lnSpc>
                <a:spcPct val="107000"/>
              </a:lnSpc>
              <a:spcAft>
                <a:spcPts val="400"/>
              </a:spcAft>
              <a:buFont typeface="Arial" panose="020B0604020202020204" pitchFamily="34" charset="0"/>
              <a:buChar char="•"/>
            </a:pPr>
            <a:r>
              <a:rPr lang="en-GB" sz="1600" b="1"/>
              <a:t>Huda Hajinur </a:t>
            </a:r>
            <a:r>
              <a:rPr lang="en-GB" sz="1600"/>
              <a:t>(Caafi Health)</a:t>
            </a:r>
          </a:p>
          <a:p>
            <a:pPr marL="180975" indent="-180975">
              <a:lnSpc>
                <a:spcPct val="107000"/>
              </a:lnSpc>
              <a:spcAft>
                <a:spcPts val="400"/>
              </a:spcAft>
              <a:buFont typeface="Arial" panose="020B0604020202020204" pitchFamily="34" charset="0"/>
              <a:buChar char="•"/>
            </a:pPr>
            <a:r>
              <a:rPr lang="en-GB" sz="1600" b="1"/>
              <a:t>Jo Walker </a:t>
            </a:r>
            <a:r>
              <a:rPr lang="en-GB" sz="1600"/>
              <a:t>(North Somerset Council)</a:t>
            </a:r>
          </a:p>
          <a:p>
            <a:pPr marL="180975" indent="-180975">
              <a:lnSpc>
                <a:spcPct val="107000"/>
              </a:lnSpc>
              <a:spcAft>
                <a:spcPts val="400"/>
              </a:spcAft>
              <a:buFont typeface="Arial" panose="020B0604020202020204" pitchFamily="34" charset="0"/>
              <a:buChar char="•"/>
            </a:pPr>
            <a:r>
              <a:rPr lang="en-GB" sz="1600" b="1"/>
              <a:t>John Heather </a:t>
            </a:r>
            <a:r>
              <a:rPr lang="en-GB" sz="1600"/>
              <a:t>(Pier Health Group)</a:t>
            </a:r>
          </a:p>
          <a:p>
            <a:pPr marL="180975" indent="-180975">
              <a:lnSpc>
                <a:spcPct val="107000"/>
              </a:lnSpc>
              <a:spcAft>
                <a:spcPts val="400"/>
              </a:spcAft>
              <a:buFont typeface="Arial" panose="020B0604020202020204" pitchFamily="34" charset="0"/>
              <a:buChar char="•"/>
            </a:pPr>
            <a:r>
              <a:rPr lang="en-GB" sz="1600" b="1"/>
              <a:t>Maria Kane </a:t>
            </a:r>
            <a:r>
              <a:rPr lang="en-GB" sz="1600"/>
              <a:t>(North Bristol Trust)</a:t>
            </a:r>
          </a:p>
          <a:p>
            <a:pPr marL="180975" indent="-180975">
              <a:lnSpc>
                <a:spcPct val="107000"/>
              </a:lnSpc>
              <a:spcAft>
                <a:spcPts val="400"/>
              </a:spcAft>
              <a:buFont typeface="Arial" panose="020B0604020202020204" pitchFamily="34" charset="0"/>
              <a:buChar char="•"/>
            </a:pPr>
            <a:r>
              <a:rPr lang="en-GB" sz="1600" b="1"/>
              <a:t>Sado Jirde </a:t>
            </a:r>
            <a:r>
              <a:rPr lang="en-GB" sz="1600"/>
              <a:t>(Black South West Network)</a:t>
            </a:r>
          </a:p>
          <a:p>
            <a:pPr marL="180975" indent="-180975">
              <a:lnSpc>
                <a:spcPct val="107000"/>
              </a:lnSpc>
              <a:spcAft>
                <a:spcPts val="400"/>
              </a:spcAft>
              <a:buFont typeface="Arial" panose="020B0604020202020204" pitchFamily="34" charset="0"/>
              <a:buChar char="•"/>
            </a:pPr>
            <a:r>
              <a:rPr lang="en-GB" sz="1600" b="1"/>
              <a:t>Shane Devlin </a:t>
            </a:r>
            <a:r>
              <a:rPr lang="en-GB" sz="1600"/>
              <a:t>(BNSSG ICB)</a:t>
            </a:r>
          </a:p>
        </p:txBody>
      </p:sp>
      <p:sp>
        <p:nvSpPr>
          <p:cNvPr id="3" name="Rectangle 2">
            <a:extLst>
              <a:ext uri="{FF2B5EF4-FFF2-40B4-BE49-F238E27FC236}">
                <a16:creationId xmlns:a16="http://schemas.microsoft.com/office/drawing/2014/main" id="{0F6882EE-028B-A758-364E-B8BFD75F2F41}"/>
              </a:ext>
            </a:extLst>
          </p:cNvPr>
          <p:cNvSpPr/>
          <p:nvPr/>
        </p:nvSpPr>
        <p:spPr>
          <a:xfrm>
            <a:off x="310863" y="1177995"/>
            <a:ext cx="4813798" cy="15481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07000"/>
              </a:lnSpc>
              <a:spcAft>
                <a:spcPts val="600"/>
              </a:spcAft>
            </a:pPr>
            <a:r>
              <a:rPr lang="en-GB" sz="1600">
                <a:solidFill>
                  <a:srgbClr val="004992"/>
                </a:solidFill>
              </a:rPr>
              <a:t>Participants were able to submit and vote on questions for the afternoon’s panel through the day.</a:t>
            </a:r>
          </a:p>
          <a:p>
            <a:pPr>
              <a:lnSpc>
                <a:spcPct val="107000"/>
              </a:lnSpc>
              <a:spcAft>
                <a:spcPts val="600"/>
              </a:spcAft>
            </a:pPr>
            <a:r>
              <a:rPr lang="en-GB" sz="1600">
                <a:solidFill>
                  <a:srgbClr val="004992"/>
                </a:solidFill>
              </a:rPr>
              <a:t>The panel was an opportunity to reflect on and build on the day’s “collective conversation”, covering a diverse range of topic areas.</a:t>
            </a:r>
          </a:p>
          <a:p>
            <a:pPr>
              <a:lnSpc>
                <a:spcPct val="107000"/>
              </a:lnSpc>
              <a:spcAft>
                <a:spcPts val="600"/>
              </a:spcAft>
            </a:pPr>
            <a:r>
              <a:rPr lang="en-GB" sz="1600">
                <a:solidFill>
                  <a:srgbClr val="004992"/>
                </a:solidFill>
              </a:rPr>
              <a:t>The panel included:</a:t>
            </a:r>
          </a:p>
        </p:txBody>
      </p:sp>
      <p:sp>
        <p:nvSpPr>
          <p:cNvPr id="8" name="Text Placeholder 7">
            <a:extLst>
              <a:ext uri="{FF2B5EF4-FFF2-40B4-BE49-F238E27FC236}">
                <a16:creationId xmlns:a16="http://schemas.microsoft.com/office/drawing/2014/main" id="{41FDD72F-0AE4-7EFB-989B-3F9A57B11EC4}"/>
              </a:ext>
            </a:extLst>
          </p:cNvPr>
          <p:cNvSpPr>
            <a:spLocks noGrp="1"/>
          </p:cNvSpPr>
          <p:nvPr>
            <p:ph type="body" sz="quarter" idx="13"/>
          </p:nvPr>
        </p:nvSpPr>
        <p:spPr>
          <a:xfrm>
            <a:off x="160813" y="55843"/>
            <a:ext cx="11744136" cy="1030287"/>
          </a:xfrm>
        </p:spPr>
        <p:txBody>
          <a:bodyPr>
            <a:noAutofit/>
          </a:bodyPr>
          <a:lstStyle/>
          <a:p>
            <a:pPr>
              <a:lnSpc>
                <a:spcPct val="100000"/>
              </a:lnSpc>
              <a:spcBef>
                <a:spcPts val="0"/>
              </a:spcBef>
            </a:pPr>
            <a:r>
              <a:rPr lang="en-GB"/>
              <a:t>Panel Discussion</a:t>
            </a:r>
          </a:p>
          <a:p>
            <a:pPr>
              <a:lnSpc>
                <a:spcPct val="100000"/>
              </a:lnSpc>
              <a:spcBef>
                <a:spcPts val="0"/>
              </a:spcBef>
            </a:pPr>
            <a:r>
              <a:rPr lang="en-GB"/>
              <a:t>and Q&amp;A</a:t>
            </a:r>
          </a:p>
        </p:txBody>
      </p:sp>
    </p:spTree>
    <p:extLst>
      <p:ext uri="{BB962C8B-B14F-4D97-AF65-F5344CB8AC3E}">
        <p14:creationId xmlns:p14="http://schemas.microsoft.com/office/powerpoint/2010/main" val="3660377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 Placeholder 1">
            <a:extLst>
              <a:ext uri="{FF2B5EF4-FFF2-40B4-BE49-F238E27FC236}">
                <a16:creationId xmlns:a16="http://schemas.microsoft.com/office/drawing/2014/main" id="{E8966275-EC34-1606-44C7-6D6599C29E89}"/>
              </a:ext>
            </a:extLst>
          </p:cNvPr>
          <p:cNvSpPr>
            <a:spLocks noGrp="1"/>
          </p:cNvSpPr>
          <p:nvPr>
            <p:ph type="body" sz="quarter" idx="13"/>
          </p:nvPr>
        </p:nvSpPr>
        <p:spPr>
          <a:xfrm>
            <a:off x="-110532" y="66663"/>
            <a:ext cx="11744136" cy="594302"/>
          </a:xfrm>
        </p:spPr>
        <p:txBody>
          <a:bodyPr/>
          <a:lstStyle/>
          <a:p>
            <a:r>
              <a:rPr lang="en-GB"/>
              <a:t>Q&amp;A Summary</a:t>
            </a:r>
          </a:p>
        </p:txBody>
      </p:sp>
      <p:graphicFrame>
        <p:nvGraphicFramePr>
          <p:cNvPr id="4" name="Table 6">
            <a:extLst>
              <a:ext uri="{FF2B5EF4-FFF2-40B4-BE49-F238E27FC236}">
                <a16:creationId xmlns:a16="http://schemas.microsoft.com/office/drawing/2014/main" id="{D680F49A-E2B0-55BC-D40F-FBE82C2567C3}"/>
              </a:ext>
            </a:extLst>
          </p:cNvPr>
          <p:cNvGraphicFramePr>
            <a:graphicFrameLocks noGrp="1"/>
          </p:cNvGraphicFramePr>
          <p:nvPr>
            <p:extLst>
              <p:ext uri="{D42A27DB-BD31-4B8C-83A1-F6EECF244321}">
                <p14:modId xmlns:p14="http://schemas.microsoft.com/office/powerpoint/2010/main" val="4194991878"/>
              </p:ext>
            </p:extLst>
          </p:nvPr>
        </p:nvGraphicFramePr>
        <p:xfrm>
          <a:off x="0" y="883654"/>
          <a:ext cx="12192000" cy="5041965"/>
        </p:xfrm>
        <a:graphic>
          <a:graphicData uri="http://schemas.openxmlformats.org/drawingml/2006/table">
            <a:tbl>
              <a:tblPr firstRow="1" bandRow="1">
                <a:tableStyleId>{7E9639D4-E3E2-4D34-9284-5A2195B3D0D7}</a:tableStyleId>
              </a:tblPr>
              <a:tblGrid>
                <a:gridCol w="1202698">
                  <a:extLst>
                    <a:ext uri="{9D8B030D-6E8A-4147-A177-3AD203B41FA5}">
                      <a16:colId xmlns:a16="http://schemas.microsoft.com/office/drawing/2014/main" val="2559317151"/>
                    </a:ext>
                  </a:extLst>
                </a:gridCol>
                <a:gridCol w="3900615">
                  <a:extLst>
                    <a:ext uri="{9D8B030D-6E8A-4147-A177-3AD203B41FA5}">
                      <a16:colId xmlns:a16="http://schemas.microsoft.com/office/drawing/2014/main" val="3950387722"/>
                    </a:ext>
                  </a:extLst>
                </a:gridCol>
                <a:gridCol w="7088687">
                  <a:extLst>
                    <a:ext uri="{9D8B030D-6E8A-4147-A177-3AD203B41FA5}">
                      <a16:colId xmlns:a16="http://schemas.microsoft.com/office/drawing/2014/main" val="2401070160"/>
                    </a:ext>
                  </a:extLst>
                </a:gridCol>
              </a:tblGrid>
              <a:tr h="313967">
                <a:tc>
                  <a:txBody>
                    <a:bodyPr/>
                    <a:lstStyle/>
                    <a:p>
                      <a:pPr algn="l">
                        <a:lnSpc>
                          <a:spcPct val="100000"/>
                        </a:lnSpc>
                        <a:spcAft>
                          <a:spcPts val="400"/>
                        </a:spcAft>
                      </a:pPr>
                      <a:r>
                        <a:rPr lang="en-GB" sz="1400" b="1">
                          <a:solidFill>
                            <a:schemeClr val="bg1"/>
                          </a:solidFill>
                          <a:latin typeface="+mn-lt"/>
                        </a:rPr>
                        <a:t>Theme</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92"/>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solidFill>
                            <a:schemeClr val="bg1"/>
                          </a:solidFill>
                          <a:effectLst/>
                          <a:latin typeface="+mn-lt"/>
                          <a:ea typeface="Calibri" panose="020F0502020204030204" pitchFamily="34" charset="0"/>
                          <a:cs typeface="Times New Roman" panose="02020603050405020304" pitchFamily="18" charset="0"/>
                        </a:rPr>
                        <a:t>Questions</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92"/>
                    </a:solidFill>
                  </a:tcPr>
                </a:tc>
                <a:tc>
                  <a:txBody>
                    <a:bodyPr/>
                    <a:lstStyle/>
                    <a:p>
                      <a:pPr marL="0" indent="0" algn="l">
                        <a:lnSpc>
                          <a:spcPct val="100000"/>
                        </a:lnSpc>
                        <a:spcAft>
                          <a:spcPts val="0"/>
                        </a:spcAft>
                        <a:buFont typeface="Arial" panose="020B0604020202020204" pitchFamily="34" charset="0"/>
                        <a:buNone/>
                      </a:pPr>
                      <a:r>
                        <a:rPr lang="en-GB" sz="1400" b="1">
                          <a:solidFill>
                            <a:schemeClr val="bg1"/>
                          </a:solidFill>
                          <a:latin typeface="+mn-lt"/>
                        </a:rPr>
                        <a:t>Panel reflections</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92"/>
                    </a:solidFill>
                  </a:tcPr>
                </a:tc>
                <a:extLst>
                  <a:ext uri="{0D108BD9-81ED-4DB2-BD59-A6C34878D82A}">
                    <a16:rowId xmlns:a16="http://schemas.microsoft.com/office/drawing/2014/main" val="890657605"/>
                  </a:ext>
                </a:extLst>
              </a:tr>
              <a:tr h="2538936">
                <a:tc>
                  <a:txBody>
                    <a:bodyPr/>
                    <a:lstStyle/>
                    <a:p>
                      <a:pPr algn="l">
                        <a:lnSpc>
                          <a:spcPct val="100000"/>
                        </a:lnSpc>
                      </a:pPr>
                      <a:r>
                        <a:rPr lang="en-GB" sz="1100" b="1">
                          <a:solidFill>
                            <a:srgbClr val="004992"/>
                          </a:solidFill>
                          <a:latin typeface="+mn-lt"/>
                        </a:rPr>
                        <a:t>Impact</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Reflecting on the day</a:t>
                      </a:r>
                      <a:r>
                        <a:rPr lang="en-GB" sz="1200" b="0" kern="1200">
                          <a:solidFill>
                            <a:srgbClr val="004992"/>
                          </a:solidFill>
                          <a:effectLst/>
                        </a:rPr>
                        <a:t>, what have you heard that has made the biggest impression on you?</a:t>
                      </a:r>
                      <a:endParaRPr lang="en-GB" sz="1200" b="0" i="0">
                        <a:solidFill>
                          <a:srgbClr val="004992"/>
                        </a:solidFill>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lnSpc>
                          <a:spcPct val="100000"/>
                        </a:lnSpc>
                        <a:spcAft>
                          <a:spcPts val="400"/>
                        </a:spcAft>
                        <a:buFont typeface="Arial" panose="020B0604020202020204" pitchFamily="34" charset="0"/>
                        <a:buChar char="•"/>
                      </a:pPr>
                      <a:r>
                        <a:rPr lang="en-GB" sz="1200" b="1">
                          <a:solidFill>
                            <a:srgbClr val="004992"/>
                          </a:solidFill>
                          <a:effectLst/>
                        </a:rPr>
                        <a:t>The focus on Children &amp; Young People</a:t>
                      </a:r>
                      <a:r>
                        <a:rPr lang="en-GB" sz="1200">
                          <a:solidFill>
                            <a:srgbClr val="004992"/>
                          </a:solidFill>
                          <a:effectLst/>
                        </a:rPr>
                        <a:t>.</a:t>
                      </a:r>
                    </a:p>
                    <a:p>
                      <a:pPr marL="171450" indent="-171450" algn="l">
                        <a:lnSpc>
                          <a:spcPct val="100000"/>
                        </a:lnSpc>
                        <a:spcAft>
                          <a:spcPts val="400"/>
                        </a:spcAft>
                        <a:buFont typeface="Arial" panose="020B0604020202020204" pitchFamily="34" charset="0"/>
                        <a:buChar char="•"/>
                      </a:pPr>
                      <a:r>
                        <a:rPr lang="en-GB" sz="1200" b="1">
                          <a:solidFill>
                            <a:srgbClr val="004992"/>
                          </a:solidFill>
                          <a:effectLst/>
                        </a:rPr>
                        <a:t>The strategic needs data </a:t>
                      </a:r>
                      <a:r>
                        <a:rPr lang="en-GB" sz="1200">
                          <a:solidFill>
                            <a:srgbClr val="004992"/>
                          </a:solidFill>
                          <a:effectLst/>
                        </a:rPr>
                        <a:t>and how it was presented. </a:t>
                      </a:r>
                    </a:p>
                    <a:p>
                      <a:pPr marL="171450" indent="-171450" algn="l">
                        <a:lnSpc>
                          <a:spcPct val="100000"/>
                        </a:lnSpc>
                        <a:spcAft>
                          <a:spcPts val="400"/>
                        </a:spcAft>
                        <a:buFont typeface="Arial" panose="020B0604020202020204" pitchFamily="34" charset="0"/>
                        <a:buChar char="•"/>
                      </a:pPr>
                      <a:r>
                        <a:rPr lang="en-GB" sz="1200">
                          <a:solidFill>
                            <a:srgbClr val="004992"/>
                          </a:solidFill>
                          <a:effectLst/>
                        </a:rPr>
                        <a:t>“</a:t>
                      </a:r>
                      <a:r>
                        <a:rPr lang="en-GB" sz="1200" b="1">
                          <a:solidFill>
                            <a:srgbClr val="004992"/>
                          </a:solidFill>
                          <a:effectLst/>
                        </a:rPr>
                        <a:t>Didn’t think we’d be talking about housing today</a:t>
                      </a:r>
                      <a:r>
                        <a:rPr lang="en-GB" sz="1200">
                          <a:solidFill>
                            <a:srgbClr val="004992"/>
                          </a:solidFill>
                          <a:effectLst/>
                        </a:rPr>
                        <a:t>” which has given me hope</a:t>
                      </a:r>
                    </a:p>
                    <a:p>
                      <a:pPr marL="171450" indent="-171450" algn="l">
                        <a:lnSpc>
                          <a:spcPct val="100000"/>
                        </a:lnSpc>
                        <a:spcAft>
                          <a:spcPts val="400"/>
                        </a:spcAft>
                        <a:buFont typeface="Arial" panose="020B0604020202020204" pitchFamily="34" charset="0"/>
                        <a:buChar char="•"/>
                      </a:pPr>
                      <a:r>
                        <a:rPr lang="en-GB" sz="1200" b="1">
                          <a:solidFill>
                            <a:srgbClr val="004992"/>
                          </a:solidFill>
                          <a:effectLst/>
                        </a:rPr>
                        <a:t>Misunderstanding of communities</a:t>
                      </a:r>
                      <a:r>
                        <a:rPr lang="en-GB" sz="1200">
                          <a:solidFill>
                            <a:srgbClr val="004992"/>
                          </a:solidFill>
                          <a:effectLst/>
                        </a:rPr>
                        <a:t>, they need to be seen as a diverse part of the solution, not just a homogenous group to involve.</a:t>
                      </a:r>
                    </a:p>
                    <a:p>
                      <a:pPr marL="171450" indent="-171450" algn="l">
                        <a:lnSpc>
                          <a:spcPct val="100000"/>
                        </a:lnSpc>
                        <a:spcAft>
                          <a:spcPts val="400"/>
                        </a:spcAft>
                        <a:buFont typeface="Arial" panose="020B0604020202020204" pitchFamily="34" charset="0"/>
                        <a:buChar char="•"/>
                      </a:pPr>
                      <a:r>
                        <a:rPr lang="en-GB" sz="1200" b="1">
                          <a:solidFill>
                            <a:srgbClr val="004992"/>
                          </a:solidFill>
                          <a:effectLst/>
                        </a:rPr>
                        <a:t>Trying to stop thinking like a clinician </a:t>
                      </a:r>
                      <a:r>
                        <a:rPr lang="en-GB" sz="1200">
                          <a:solidFill>
                            <a:srgbClr val="004992"/>
                          </a:solidFill>
                          <a:effectLst/>
                        </a:rPr>
                        <a:t>(but it's difficult). “I’m not sure if people understood the data that was presented this morning, if they did we would be talking more about the need to do things fundamentally differently”</a:t>
                      </a:r>
                    </a:p>
                    <a:p>
                      <a:pPr marL="171450" indent="-171450" algn="l">
                        <a:lnSpc>
                          <a:spcPct val="100000"/>
                        </a:lnSpc>
                        <a:spcAft>
                          <a:spcPts val="400"/>
                        </a:spcAft>
                        <a:buFont typeface="Arial" panose="020B0604020202020204" pitchFamily="34" charset="0"/>
                        <a:buChar char="•"/>
                      </a:pPr>
                      <a:r>
                        <a:rPr lang="en-GB" sz="1200" b="1">
                          <a:solidFill>
                            <a:srgbClr val="004992"/>
                          </a:solidFill>
                          <a:effectLst/>
                        </a:rPr>
                        <a:t>Devil is in the detail of the strategy</a:t>
                      </a:r>
                      <a:r>
                        <a:rPr lang="en-GB" sz="1200">
                          <a:solidFill>
                            <a:srgbClr val="004992"/>
                          </a:solidFill>
                          <a:effectLst/>
                        </a:rPr>
                        <a:t>, the what. That’s where the richest conversation was. Needs to be an equal power relationship with communities</a:t>
                      </a:r>
                    </a:p>
                    <a:p>
                      <a:pPr marL="171450" indent="-171450" algn="l">
                        <a:lnSpc>
                          <a:spcPct val="100000"/>
                        </a:lnSpc>
                        <a:spcAft>
                          <a:spcPts val="400"/>
                        </a:spcAft>
                        <a:buFont typeface="Arial" panose="020B0604020202020204" pitchFamily="34" charset="0"/>
                        <a:buChar char="•"/>
                      </a:pPr>
                      <a:r>
                        <a:rPr lang="en-GB" sz="1200" b="1">
                          <a:solidFill>
                            <a:srgbClr val="004992"/>
                          </a:solidFill>
                          <a:effectLst/>
                        </a:rPr>
                        <a:t>Discussions on our table about how brave do we want to be</a:t>
                      </a:r>
                      <a:r>
                        <a:rPr lang="en-GB" sz="1200">
                          <a:solidFill>
                            <a:srgbClr val="004992"/>
                          </a:solidFill>
                          <a:effectLst/>
                        </a:rPr>
                        <a:t>. Use health inequities as a criteria for access as an example.</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830727"/>
                  </a:ext>
                </a:extLst>
              </a:tr>
              <a:tr h="2041245">
                <a:tc>
                  <a:txBody>
                    <a:bodyPr/>
                    <a:lstStyle/>
                    <a:p>
                      <a:pPr algn="l">
                        <a:lnSpc>
                          <a:spcPct val="100000"/>
                        </a:lnSpc>
                      </a:pPr>
                      <a:r>
                        <a:rPr lang="en-GB" sz="1100" b="1">
                          <a:solidFill>
                            <a:srgbClr val="004992"/>
                          </a:solidFill>
                        </a:rPr>
                        <a:t>Risks and resources</a:t>
                      </a:r>
                      <a:endParaRPr lang="en-GB" sz="1100" b="1">
                        <a:solidFill>
                          <a:srgbClr val="004992"/>
                        </a:solidFill>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Do we have the money and levers </a:t>
                      </a:r>
                      <a:r>
                        <a:rPr lang="en-GB" sz="1200" b="0" kern="1200">
                          <a:solidFill>
                            <a:srgbClr val="004992"/>
                          </a:solidFill>
                          <a:effectLst/>
                        </a:rPr>
                        <a:t>to make the shift to prevention / social / wellbeing/ community aspects?</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a:effectLst/>
                        </a:rPr>
                        <a:t>Shane's response suggested that we will need to refocus resource upstream </a:t>
                      </a:r>
                      <a:r>
                        <a:rPr lang="en-GB" sz="1200" b="0">
                          <a:effectLst/>
                        </a:rPr>
                        <a:t>- this means less resource to hospitals, how do we think this will play out politically?</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kern="1200">
                          <a:solidFill>
                            <a:srgbClr val="004992"/>
                          </a:solidFill>
                          <a:effectLst/>
                        </a:rPr>
                        <a:t>What’s our approach to risk? </a:t>
                      </a:r>
                      <a:r>
                        <a:rPr lang="en-GB" sz="1200" b="0" kern="1200">
                          <a:solidFill>
                            <a:srgbClr val="004992"/>
                          </a:solidFill>
                          <a:effectLst/>
                        </a:rPr>
                        <a:t>Every organisation and sector is different.</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We have already moved things around </a:t>
                      </a:r>
                      <a:r>
                        <a:rPr lang="en-GB" sz="1200" kern="1200">
                          <a:solidFill>
                            <a:srgbClr val="004992"/>
                          </a:solidFill>
                          <a:effectLst/>
                        </a:rPr>
                        <a:t>and made progress on this. </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The money is there</a:t>
                      </a:r>
                      <a:r>
                        <a:rPr lang="en-GB" sz="1200" kern="1200">
                          <a:solidFill>
                            <a:srgbClr val="004992"/>
                          </a:solidFill>
                          <a:effectLst/>
                        </a:rPr>
                        <a:t>, it’s about our clarity of purpose</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kern="1200">
                          <a:solidFill>
                            <a:srgbClr val="004992"/>
                          </a:solidFill>
                          <a:effectLst/>
                        </a:rPr>
                        <a:t>We need a common framework </a:t>
                      </a:r>
                      <a:r>
                        <a:rPr lang="en-GB" sz="1200" kern="1200">
                          <a:solidFill>
                            <a:srgbClr val="004992"/>
                          </a:solidFill>
                          <a:effectLst/>
                        </a:rPr>
                        <a:t>and agreed approach to risk as a system.</a:t>
                      </a:r>
                      <a:endParaRPr lang="en-GB" sz="1200">
                        <a:solidFill>
                          <a:srgbClr val="004992"/>
                        </a:solidFill>
                        <a:latin typeface="+mn-lt"/>
                      </a:endParaRPr>
                    </a:p>
                    <a:p>
                      <a:pPr marL="0" indent="0" algn="l">
                        <a:lnSpc>
                          <a:spcPct val="100000"/>
                        </a:lnSpc>
                        <a:spcAft>
                          <a:spcPts val="400"/>
                        </a:spcAft>
                        <a:buFont typeface="Arial" panose="020B0604020202020204" pitchFamily="34" charset="0"/>
                        <a:buNone/>
                      </a:pPr>
                      <a:endParaRPr lang="en-GB" sz="1200">
                        <a:solidFill>
                          <a:srgbClr val="004992"/>
                        </a:solidFill>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4885583"/>
                  </a:ext>
                </a:extLst>
              </a:tr>
            </a:tbl>
          </a:graphicData>
        </a:graphic>
      </p:graphicFrame>
      <p:sp>
        <p:nvSpPr>
          <p:cNvPr id="5" name="TextBox 4">
            <a:extLst>
              <a:ext uri="{FF2B5EF4-FFF2-40B4-BE49-F238E27FC236}">
                <a16:creationId xmlns:a16="http://schemas.microsoft.com/office/drawing/2014/main" id="{705EA634-E443-C269-49B8-70FF2488A474}"/>
              </a:ext>
            </a:extLst>
          </p:cNvPr>
          <p:cNvSpPr txBox="1"/>
          <p:nvPr/>
        </p:nvSpPr>
        <p:spPr>
          <a:xfrm>
            <a:off x="90437" y="525637"/>
            <a:ext cx="12309233" cy="307777"/>
          </a:xfrm>
          <a:prstGeom prst="rect">
            <a:avLst/>
          </a:prstGeom>
          <a:noFill/>
        </p:spPr>
        <p:txBody>
          <a:bodyPr wrap="square">
            <a:spAutoFit/>
          </a:bodyPr>
          <a:lstStyle/>
          <a:p>
            <a:r>
              <a:rPr lang="en-GB" sz="1400" b="1">
                <a:solidFill>
                  <a:srgbClr val="004992"/>
                </a:solidFill>
              </a:rPr>
              <a:t>Questions were taken both from the “Menti” app and from the floor. </a:t>
            </a:r>
            <a:r>
              <a:rPr lang="en-GB" sz="1400">
                <a:solidFill>
                  <a:srgbClr val="004992"/>
                </a:solidFill>
              </a:rPr>
              <a:t>These have been grouped into themes along with reflections from the panel.</a:t>
            </a:r>
            <a:endParaRPr lang="en-GB" sz="1400"/>
          </a:p>
        </p:txBody>
      </p:sp>
    </p:spTree>
    <p:extLst>
      <p:ext uri="{BB962C8B-B14F-4D97-AF65-F5344CB8AC3E}">
        <p14:creationId xmlns:p14="http://schemas.microsoft.com/office/powerpoint/2010/main" val="364838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4" name="Table 6">
            <a:extLst>
              <a:ext uri="{FF2B5EF4-FFF2-40B4-BE49-F238E27FC236}">
                <a16:creationId xmlns:a16="http://schemas.microsoft.com/office/drawing/2014/main" id="{D680F49A-E2B0-55BC-D40F-FBE82C2567C3}"/>
              </a:ext>
            </a:extLst>
          </p:cNvPr>
          <p:cNvGraphicFramePr>
            <a:graphicFrameLocks noGrp="1"/>
          </p:cNvGraphicFramePr>
          <p:nvPr>
            <p:extLst>
              <p:ext uri="{D42A27DB-BD31-4B8C-83A1-F6EECF244321}">
                <p14:modId xmlns:p14="http://schemas.microsoft.com/office/powerpoint/2010/main" val="2069144269"/>
              </p:ext>
            </p:extLst>
          </p:nvPr>
        </p:nvGraphicFramePr>
        <p:xfrm>
          <a:off x="0" y="505975"/>
          <a:ext cx="12192000" cy="5362261"/>
        </p:xfrm>
        <a:graphic>
          <a:graphicData uri="http://schemas.openxmlformats.org/drawingml/2006/table">
            <a:tbl>
              <a:tblPr firstRow="1" bandRow="1">
                <a:tableStyleId>{7E9639D4-E3E2-4D34-9284-5A2195B3D0D7}</a:tableStyleId>
              </a:tblPr>
              <a:tblGrid>
                <a:gridCol w="1202698">
                  <a:extLst>
                    <a:ext uri="{9D8B030D-6E8A-4147-A177-3AD203B41FA5}">
                      <a16:colId xmlns:a16="http://schemas.microsoft.com/office/drawing/2014/main" val="2559317151"/>
                    </a:ext>
                  </a:extLst>
                </a:gridCol>
                <a:gridCol w="5314685">
                  <a:extLst>
                    <a:ext uri="{9D8B030D-6E8A-4147-A177-3AD203B41FA5}">
                      <a16:colId xmlns:a16="http://schemas.microsoft.com/office/drawing/2014/main" val="3950387722"/>
                    </a:ext>
                  </a:extLst>
                </a:gridCol>
                <a:gridCol w="5674617">
                  <a:extLst>
                    <a:ext uri="{9D8B030D-6E8A-4147-A177-3AD203B41FA5}">
                      <a16:colId xmlns:a16="http://schemas.microsoft.com/office/drawing/2014/main" val="2401070160"/>
                    </a:ext>
                  </a:extLst>
                </a:gridCol>
              </a:tblGrid>
              <a:tr h="363570">
                <a:tc>
                  <a:txBody>
                    <a:bodyPr/>
                    <a:lstStyle/>
                    <a:p>
                      <a:pPr algn="l">
                        <a:lnSpc>
                          <a:spcPct val="100000"/>
                        </a:lnSpc>
                        <a:spcAft>
                          <a:spcPts val="400"/>
                        </a:spcAft>
                      </a:pPr>
                      <a:r>
                        <a:rPr lang="en-GB" sz="1400" b="1">
                          <a:solidFill>
                            <a:schemeClr val="bg1"/>
                          </a:solidFill>
                          <a:latin typeface="+mn-lt"/>
                        </a:rPr>
                        <a:t>Theme</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92"/>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solidFill>
                            <a:schemeClr val="bg1"/>
                          </a:solidFill>
                          <a:effectLst/>
                          <a:latin typeface="+mn-lt"/>
                          <a:ea typeface="Calibri" panose="020F0502020204030204" pitchFamily="34" charset="0"/>
                          <a:cs typeface="Times New Roman" panose="02020603050405020304" pitchFamily="18" charset="0"/>
                        </a:rPr>
                        <a:t>Questions</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92"/>
                    </a:solidFill>
                  </a:tcPr>
                </a:tc>
                <a:tc>
                  <a:txBody>
                    <a:bodyPr/>
                    <a:lstStyle/>
                    <a:p>
                      <a:pPr marL="0" indent="0" algn="l">
                        <a:lnSpc>
                          <a:spcPct val="100000"/>
                        </a:lnSpc>
                        <a:spcAft>
                          <a:spcPts val="0"/>
                        </a:spcAft>
                        <a:buFont typeface="Arial" panose="020B0604020202020204" pitchFamily="34" charset="0"/>
                        <a:buNone/>
                      </a:pPr>
                      <a:r>
                        <a:rPr lang="en-GB" sz="1400" b="1">
                          <a:solidFill>
                            <a:schemeClr val="bg1"/>
                          </a:solidFill>
                          <a:latin typeface="+mn-lt"/>
                        </a:rPr>
                        <a:t>Panel reflections</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92"/>
                    </a:solidFill>
                  </a:tcPr>
                </a:tc>
                <a:extLst>
                  <a:ext uri="{0D108BD9-81ED-4DB2-BD59-A6C34878D82A}">
                    <a16:rowId xmlns:a16="http://schemas.microsoft.com/office/drawing/2014/main" val="1249941351"/>
                  </a:ext>
                </a:extLst>
              </a:tr>
              <a:tr h="2194235">
                <a:tc>
                  <a:txBody>
                    <a:bodyPr/>
                    <a:lstStyle/>
                    <a:p>
                      <a:pPr algn="l">
                        <a:lnSpc>
                          <a:spcPct val="100000"/>
                        </a:lnSpc>
                        <a:spcAft>
                          <a:spcPts val="400"/>
                        </a:spcAft>
                      </a:pPr>
                      <a:r>
                        <a:rPr lang="en-GB" sz="1200" b="1"/>
                        <a:t>Prioritisation</a:t>
                      </a:r>
                      <a:endParaRPr lang="en-GB" sz="1200" b="1">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Are we brave enough to stop doing things </a:t>
                      </a:r>
                      <a:r>
                        <a:rPr lang="en-GB" sz="1200" b="0" kern="1200">
                          <a:solidFill>
                            <a:srgbClr val="004992"/>
                          </a:solidFill>
                          <a:effectLst/>
                        </a:rPr>
                        <a:t>we’re doing to create the space for collaboration and partnership working? We have to agree a common cause and purpose and shared ownership to deliver. </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What do we STOP doing/investing in</a:t>
                      </a:r>
                      <a:r>
                        <a:rPr lang="en-GB" sz="1200" b="0" kern="1200">
                          <a:solidFill>
                            <a:srgbClr val="004992"/>
                          </a:solidFill>
                          <a:effectLst/>
                        </a:rPr>
                        <a:t>?</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The 5 focus areas are helpful to help us focus on impact but mean saying no </a:t>
                      </a:r>
                      <a:r>
                        <a:rPr lang="en-GB" sz="1200" b="0" kern="1200">
                          <a:solidFill>
                            <a:srgbClr val="004992"/>
                          </a:solidFill>
                          <a:effectLst/>
                        </a:rPr>
                        <a:t>/ reducing focus on some areas that we will be challenged on as an ICS and individual providers - will we all agree to try?</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a:effectLst/>
                        </a:rPr>
                        <a:t>Given today’s HSJ headline about the public not supporting prioritisation of patients based on reducing inequalities </a:t>
                      </a:r>
                      <a:r>
                        <a:rPr lang="en-GB" sz="1200" b="0">
                          <a:effectLst/>
                        </a:rPr>
                        <a:t>- how can we take the public with us?</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It was acknowledged that we will need to stop things </a:t>
                      </a:r>
                      <a:r>
                        <a:rPr lang="en-GB" sz="1200" kern="1200">
                          <a:solidFill>
                            <a:srgbClr val="004992"/>
                          </a:solidFill>
                          <a:effectLst/>
                        </a:rPr>
                        <a:t>and haven’t been as good at this in the past.</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This will require difficult decisions </a:t>
                      </a:r>
                      <a:r>
                        <a:rPr lang="en-GB" sz="1200" kern="1200">
                          <a:solidFill>
                            <a:srgbClr val="004992"/>
                          </a:solidFill>
                          <a:effectLst/>
                        </a:rPr>
                        <a:t>and need for bravery. </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It will also require transparency</a:t>
                      </a:r>
                      <a:r>
                        <a:rPr lang="en-GB" sz="1200" kern="1200">
                          <a:solidFill>
                            <a:srgbClr val="004992"/>
                          </a:solidFill>
                          <a:effectLst/>
                        </a:rPr>
                        <a:t>. If something isn’t a “priority”, it doesn’t mean nothing is being done. We will still provide services and support.</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We need to get the most “bang for our buck</a:t>
                      </a:r>
                      <a:r>
                        <a:rPr lang="en-GB" sz="1200" kern="1200">
                          <a:solidFill>
                            <a:srgbClr val="004992"/>
                          </a:solidFill>
                          <a:effectLst/>
                        </a:rPr>
                        <a:t>” as a collective system and be smart about where we target.</a:t>
                      </a:r>
                      <a:endParaRPr lang="en-GB" sz="1200">
                        <a:solidFill>
                          <a:srgbClr val="004992"/>
                        </a:solidFill>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36461"/>
                  </a:ext>
                </a:extLst>
              </a:tr>
              <a:tr h="2804456">
                <a:tc>
                  <a:txBody>
                    <a:bodyPr/>
                    <a:lstStyle/>
                    <a:p>
                      <a:pPr algn="l">
                        <a:lnSpc>
                          <a:spcPct val="100000"/>
                        </a:lnSpc>
                        <a:spcAft>
                          <a:spcPts val="400"/>
                        </a:spcAft>
                      </a:pPr>
                      <a:r>
                        <a:rPr lang="en-GB" sz="1200" b="1" kern="1200">
                          <a:solidFill>
                            <a:schemeClr val="dk1"/>
                          </a:solidFill>
                          <a:effectLst/>
                        </a:rPr>
                        <a:t>Prevention</a:t>
                      </a:r>
                      <a:endParaRPr lang="en-GB" sz="1200" b="1">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Why is the health system designed around treating illness </a:t>
                      </a:r>
                      <a:r>
                        <a:rPr lang="en-GB" sz="1200" b="0" kern="1200">
                          <a:solidFill>
                            <a:srgbClr val="004992"/>
                          </a:solidFill>
                          <a:effectLst/>
                        </a:rPr>
                        <a:t>rather than keeping well? </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Linked to so many of these questions. </a:t>
                      </a:r>
                      <a:r>
                        <a:rPr lang="en-GB" sz="1200" b="0" kern="1200">
                          <a:solidFill>
                            <a:srgbClr val="004992"/>
                          </a:solidFill>
                          <a:effectLst/>
                        </a:rPr>
                        <a:t>How do we genuinely shift the dial from focussing on treatment to focussing on prevention?</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kern="1200">
                          <a:solidFill>
                            <a:srgbClr val="004992"/>
                          </a:solidFill>
                          <a:effectLst/>
                        </a:rPr>
                        <a:t>How can we positively influence inequalities in long term health </a:t>
                      </a:r>
                      <a:r>
                        <a:rPr lang="en-GB" sz="1200" b="0" kern="1200">
                          <a:solidFill>
                            <a:srgbClr val="004992"/>
                          </a:solidFill>
                          <a:effectLst/>
                        </a:rPr>
                        <a:t>whilst managing today crisis at the same time? What are the actions to achieve this?</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kern="1200">
                          <a:solidFill>
                            <a:srgbClr val="004992"/>
                          </a:solidFill>
                          <a:effectLst/>
                        </a:rPr>
                        <a:t>Smoking is not the cause of smoking</a:t>
                      </a:r>
                      <a:r>
                        <a:rPr lang="en-GB" sz="1200" b="0" kern="1200">
                          <a:solidFill>
                            <a:srgbClr val="004992"/>
                          </a:solidFill>
                          <a:effectLst/>
                        </a:rPr>
                        <a:t>, ditto high blood sugar, substance misuse etc. The cessation programmes can be good but why not invest in the real causes upstream?</a:t>
                      </a:r>
                    </a:p>
                    <a:p>
                      <a:pPr marL="171450" marR="0" lvl="0" indent="-171450" algn="l" defTabSz="6858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1">
                          <a:solidFill>
                            <a:srgbClr val="004992"/>
                          </a:solidFill>
                          <a:effectLst/>
                        </a:rPr>
                        <a:t>How far are we willing to go to do the "right thing" </a:t>
                      </a:r>
                      <a:r>
                        <a:rPr lang="en-GB" sz="1200" b="0">
                          <a:solidFill>
                            <a:srgbClr val="004992"/>
                          </a:solidFill>
                          <a:effectLst/>
                        </a:rPr>
                        <a:t>i.e. pool resources to focus on prevention over a longer timeframe when the national context makes it a lot harder to do so?</a:t>
                      </a:r>
                      <a:endParaRPr lang="en-GB" sz="1200" b="0">
                        <a:solidFill>
                          <a:srgbClr val="004992"/>
                        </a:solidFill>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There is a need to move away from “NHS mindset”</a:t>
                      </a:r>
                      <a:r>
                        <a:rPr lang="en-GB" sz="1200" kern="1200">
                          <a:solidFill>
                            <a:srgbClr val="004992"/>
                          </a:solidFill>
                          <a:effectLst/>
                        </a:rPr>
                        <a:t>, but there are also a number of “burning platforms”. </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Our system was built on the demand for hospitals and social care</a:t>
                      </a:r>
                      <a:r>
                        <a:rPr lang="en-GB" sz="1200" kern="1200">
                          <a:solidFill>
                            <a:srgbClr val="004992"/>
                          </a:solidFill>
                          <a:effectLst/>
                        </a:rPr>
                        <a:t>. This can lead to a reactive response. </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We need to look at the conditions to create health and wellbeing</a:t>
                      </a:r>
                      <a:r>
                        <a:rPr lang="en-GB" sz="1200" kern="1200">
                          <a:solidFill>
                            <a:srgbClr val="004992"/>
                          </a:solidFill>
                          <a:effectLst/>
                        </a:rPr>
                        <a:t>. Prevention is generally too broad and crude a term</a:t>
                      </a:r>
                    </a:p>
                    <a:p>
                      <a:pPr marL="171450" indent="-171450" algn="l">
                        <a:lnSpc>
                          <a:spcPct val="100000"/>
                        </a:lnSpc>
                        <a:spcAft>
                          <a:spcPts val="400"/>
                        </a:spcAft>
                        <a:buFont typeface="Arial" panose="020B0604020202020204" pitchFamily="34" charset="0"/>
                        <a:buChar char="•"/>
                      </a:pPr>
                      <a:r>
                        <a:rPr lang="en-GB" sz="1200" b="1" kern="1200">
                          <a:solidFill>
                            <a:srgbClr val="004992"/>
                          </a:solidFill>
                          <a:effectLst/>
                        </a:rPr>
                        <a:t>We can explore pooled budgets</a:t>
                      </a:r>
                      <a:r>
                        <a:rPr lang="en-GB" sz="1200" kern="1200">
                          <a:solidFill>
                            <a:srgbClr val="004992"/>
                          </a:solidFill>
                          <a:effectLst/>
                        </a:rPr>
                        <a:t> but this is also about aligning our resources and how we work.</a:t>
                      </a:r>
                      <a:endParaRPr lang="en-GB" sz="1200">
                        <a:solidFill>
                          <a:srgbClr val="004992"/>
                        </a:solidFill>
                        <a:latin typeface="+mn-lt"/>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676046"/>
                  </a:ext>
                </a:extLst>
              </a:tr>
            </a:tbl>
          </a:graphicData>
        </a:graphic>
      </p:graphicFrame>
      <p:sp>
        <p:nvSpPr>
          <p:cNvPr id="10" name="TextBox 9">
            <a:extLst>
              <a:ext uri="{FF2B5EF4-FFF2-40B4-BE49-F238E27FC236}">
                <a16:creationId xmlns:a16="http://schemas.microsoft.com/office/drawing/2014/main" id="{7F828E67-2526-5E13-D0CD-993DD8807226}"/>
              </a:ext>
            </a:extLst>
          </p:cNvPr>
          <p:cNvSpPr txBox="1"/>
          <p:nvPr/>
        </p:nvSpPr>
        <p:spPr>
          <a:xfrm>
            <a:off x="20096" y="121370"/>
            <a:ext cx="12309233" cy="307777"/>
          </a:xfrm>
          <a:prstGeom prst="rect">
            <a:avLst/>
          </a:prstGeom>
          <a:noFill/>
        </p:spPr>
        <p:txBody>
          <a:bodyPr wrap="square">
            <a:spAutoFit/>
          </a:bodyPr>
          <a:lstStyle/>
          <a:p>
            <a:r>
              <a:rPr lang="en-GB" sz="1400" b="1">
                <a:solidFill>
                  <a:srgbClr val="004992"/>
                </a:solidFill>
              </a:rPr>
              <a:t>Questions were taken both from the “Menti” app and from the floor. </a:t>
            </a:r>
            <a:r>
              <a:rPr lang="en-GB" sz="1400">
                <a:solidFill>
                  <a:srgbClr val="004992"/>
                </a:solidFill>
              </a:rPr>
              <a:t>These have been grouped into themes along with reflections from the panel.</a:t>
            </a:r>
            <a:endParaRPr lang="en-GB" sz="1400"/>
          </a:p>
        </p:txBody>
      </p:sp>
    </p:spTree>
    <p:extLst>
      <p:ext uri="{BB962C8B-B14F-4D97-AF65-F5344CB8AC3E}">
        <p14:creationId xmlns:p14="http://schemas.microsoft.com/office/powerpoint/2010/main" val="351211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6B06EE77-186E-920D-AE3A-5DEE27BD5851}"/>
              </a:ext>
            </a:extLst>
          </p:cNvPr>
          <p:cNvGraphicFramePr>
            <a:graphicFrameLocks noGrp="1"/>
          </p:cNvGraphicFramePr>
          <p:nvPr>
            <p:extLst>
              <p:ext uri="{D42A27DB-BD31-4B8C-83A1-F6EECF244321}">
                <p14:modId xmlns:p14="http://schemas.microsoft.com/office/powerpoint/2010/main" val="1216107007"/>
              </p:ext>
            </p:extLst>
          </p:nvPr>
        </p:nvGraphicFramePr>
        <p:xfrm>
          <a:off x="0" y="522515"/>
          <a:ext cx="12192000" cy="5425949"/>
        </p:xfrm>
        <a:graphic>
          <a:graphicData uri="http://schemas.openxmlformats.org/drawingml/2006/table">
            <a:tbl>
              <a:tblPr firstRow="1" firstCol="1" bandRow="1">
                <a:tableStyleId>{7E9639D4-E3E2-4D34-9284-5A2195B3D0D7}</a:tableStyleId>
              </a:tblPr>
              <a:tblGrid>
                <a:gridCol w="1135464">
                  <a:extLst>
                    <a:ext uri="{9D8B030D-6E8A-4147-A177-3AD203B41FA5}">
                      <a16:colId xmlns:a16="http://schemas.microsoft.com/office/drawing/2014/main" val="4206901804"/>
                    </a:ext>
                  </a:extLst>
                </a:gridCol>
                <a:gridCol w="11056536">
                  <a:extLst>
                    <a:ext uri="{9D8B030D-6E8A-4147-A177-3AD203B41FA5}">
                      <a16:colId xmlns:a16="http://schemas.microsoft.com/office/drawing/2014/main" val="2186436799"/>
                    </a:ext>
                  </a:extLst>
                </a:gridCol>
              </a:tblGrid>
              <a:tr h="242416">
                <a:tc>
                  <a:txBody>
                    <a:bodyPr/>
                    <a:lstStyle/>
                    <a:p>
                      <a:pPr algn="l">
                        <a:lnSpc>
                          <a:spcPct val="107000"/>
                        </a:lnSpc>
                        <a:spcAft>
                          <a:spcPts val="800"/>
                        </a:spcAft>
                      </a:pPr>
                      <a:r>
                        <a:rPr lang="en-GB" sz="1400" b="1">
                          <a:effectLst/>
                        </a:rPr>
                        <a:t>Theme</a:t>
                      </a:r>
                      <a:endParaRPr lang="en-GB" sz="1400" b="1">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400" b="1">
                          <a:effectLst/>
                        </a:rPr>
                        <a:t>Additional questions</a:t>
                      </a:r>
                      <a:endParaRPr lang="en-GB" sz="1400" b="1">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8336771"/>
                  </a:ext>
                </a:extLst>
              </a:tr>
              <a:tr h="1095200">
                <a:tc>
                  <a:txBody>
                    <a:bodyPr/>
                    <a:lstStyle/>
                    <a:p>
                      <a:pPr algn="ctr">
                        <a:lnSpc>
                          <a:spcPct val="100000"/>
                        </a:lnSpc>
                        <a:spcAft>
                          <a:spcPts val="0"/>
                        </a:spcAft>
                      </a:pPr>
                      <a:r>
                        <a:rPr lang="en-GB" sz="1200" b="1">
                          <a:effectLst/>
                        </a:rPr>
                        <a:t>Communities </a:t>
                      </a:r>
                    </a:p>
                    <a:p>
                      <a:pPr algn="ctr">
                        <a:lnSpc>
                          <a:spcPct val="100000"/>
                        </a:lnSpc>
                        <a:spcAft>
                          <a:spcPts val="0"/>
                        </a:spcAft>
                      </a:pPr>
                      <a:r>
                        <a:rPr lang="en-GB" sz="1200" b="1">
                          <a:effectLst/>
                        </a:rPr>
                        <a:t>and VCSEs</a:t>
                      </a:r>
                      <a:endParaRPr lang="en-GB" sz="1200" b="1">
                        <a:effectLst/>
                        <a:latin typeface="+mn-l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nSpc>
                          <a:spcPct val="100000"/>
                        </a:lnSpc>
                        <a:spcAft>
                          <a:spcPts val="0"/>
                        </a:spcAft>
                        <a:buFont typeface="Arial" panose="020B0604020202020204" pitchFamily="34" charset="0"/>
                        <a:buChar char="•"/>
                      </a:pPr>
                      <a:r>
                        <a:rPr lang="en-GB" sz="1200" b="1">
                          <a:effectLst/>
                        </a:rPr>
                        <a:t>What are the top three messages that the panel would like the VCSE sector to hear </a:t>
                      </a:r>
                      <a:r>
                        <a:rPr lang="en-GB" sz="1200" b="0">
                          <a:effectLst/>
                        </a:rPr>
                        <a:t>about enabling community organisations to participate in tacking the strategic themes?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Can we look at solutions, simple and quick actions / changes that can be implemented </a:t>
                      </a:r>
                      <a:r>
                        <a:rPr lang="en-GB" sz="1200" b="0">
                          <a:effectLst/>
                        </a:rPr>
                        <a:t>and would contribute to gaining trust from communities?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The wider involvement of the VCSE needs sustainable long-term funding</a:t>
                      </a:r>
                      <a:r>
                        <a:rPr lang="en-GB" sz="1200" b="0">
                          <a:effectLst/>
                        </a:rPr>
                        <a:t> to create stable, flexible foundation. So much of NHS funding is short term, in year and often non-recurring. How can this change?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How do the panel feel about better investment (and where from) into the Social Prescribing model</a:t>
                      </a:r>
                      <a:r>
                        <a:rPr lang="en-GB" sz="1200" b="0">
                          <a:effectLst/>
                        </a:rPr>
                        <a:t>, partners and organisations with the Community supporting taking the pressure off services already overstretched.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Family carers will support our joint ambitions </a:t>
                      </a:r>
                      <a:r>
                        <a:rPr lang="en-GB" sz="1200" b="0">
                          <a:effectLst/>
                        </a:rPr>
                        <a:t>- how will we hear their voice and should we have ambitions specifically focussed on carers</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844687"/>
                  </a:ext>
                </a:extLst>
              </a:tr>
              <a:tr h="845934">
                <a:tc>
                  <a:txBody>
                    <a:bodyPr/>
                    <a:lstStyle/>
                    <a:p>
                      <a:pPr algn="ctr">
                        <a:lnSpc>
                          <a:spcPct val="100000"/>
                        </a:lnSpc>
                        <a:spcAft>
                          <a:spcPts val="0"/>
                        </a:spcAft>
                      </a:pPr>
                      <a:r>
                        <a:rPr lang="en-GB" sz="1200" b="1">
                          <a:effectLst/>
                        </a:rPr>
                        <a:t>Leadership</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nSpc>
                          <a:spcPct val="100000"/>
                        </a:lnSpc>
                        <a:spcAft>
                          <a:spcPts val="0"/>
                        </a:spcAft>
                        <a:buFont typeface="Arial" panose="020B0604020202020204" pitchFamily="34" charset="0"/>
                        <a:buChar char="•"/>
                      </a:pPr>
                      <a:r>
                        <a:rPr lang="en-GB" sz="1200" b="1">
                          <a:effectLst/>
                        </a:rPr>
                        <a:t>ICP leadership. We need courageous compassionate leadership.</a:t>
                      </a:r>
                      <a:r>
                        <a:rPr lang="en-GB" sz="1200" b="0">
                          <a:effectLst/>
                        </a:rPr>
                        <a:t> When you look back in 10 years what will you be proud of doing because it really made a difference to the population most in need?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At a practitioner level, there is a real commitment to collaborative working across organisational boundaries </a:t>
                      </a:r>
                      <a:r>
                        <a:rPr lang="en-GB" sz="1200" b="0">
                          <a:effectLst/>
                        </a:rPr>
                        <a:t>- what steps are the leaders of organisations in BNSSG taking to enable this?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How can power be redistributed </a:t>
                      </a:r>
                      <a:r>
                        <a:rPr lang="en-GB" sz="1200" b="0">
                          <a:effectLst/>
                        </a:rPr>
                        <a:t>so we can share and build power together?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When do we start questioning the status quo </a:t>
                      </a:r>
                      <a:r>
                        <a:rPr lang="en-GB" sz="1200" b="0">
                          <a:effectLst/>
                        </a:rPr>
                        <a:t>and look at what other countries do?</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029641"/>
                  </a:ext>
                </a:extLst>
              </a:tr>
              <a:tr h="347402">
                <a:tc>
                  <a:txBody>
                    <a:bodyPr/>
                    <a:lstStyle/>
                    <a:p>
                      <a:pPr algn="ctr">
                        <a:lnSpc>
                          <a:spcPct val="100000"/>
                        </a:lnSpc>
                        <a:spcAft>
                          <a:spcPts val="0"/>
                        </a:spcAft>
                      </a:pPr>
                      <a:r>
                        <a:rPr lang="en-GB" sz="1200" b="1">
                          <a:effectLst/>
                          <a:latin typeface="+mn-lt"/>
                          <a:ea typeface="Calibri" panose="020F0502020204030204" pitchFamily="34" charset="0"/>
                          <a:cs typeface="Times New Roman" panose="02020603050405020304" pitchFamily="18" charset="0"/>
                        </a:rPr>
                        <a:t>Other </a:t>
                      </a:r>
                    </a:p>
                    <a:p>
                      <a:pPr algn="ctr">
                        <a:lnSpc>
                          <a:spcPct val="100000"/>
                        </a:lnSpc>
                        <a:spcAft>
                          <a:spcPts val="800"/>
                        </a:spcAft>
                      </a:pPr>
                      <a:r>
                        <a:rPr lang="en-GB" sz="1200" b="1">
                          <a:effectLst/>
                          <a:latin typeface="+mn-lt"/>
                          <a:ea typeface="Calibri" panose="020F0502020204030204" pitchFamily="34" charset="0"/>
                          <a:cs typeface="Times New Roman" panose="02020603050405020304" pitchFamily="18" charset="0"/>
                        </a:rPr>
                        <a:t>partners</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There is a real issue with dentists</a:t>
                      </a:r>
                      <a:r>
                        <a:rPr lang="en-GB" sz="1200" b="0">
                          <a:effectLst/>
                        </a:rPr>
                        <a:t>. What is being done about this?</a:t>
                      </a:r>
                      <a:endParaRPr lang="en-GB" sz="1200" b="0">
                        <a:effectLst/>
                        <a:latin typeface="+mn-lt"/>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200" b="1">
                          <a:effectLst/>
                        </a:rPr>
                        <a:t>Is the private sector included in our conversation? </a:t>
                      </a:r>
                      <a:r>
                        <a:rPr lang="en-GB" sz="1200" b="0">
                          <a:effectLst/>
                        </a:rPr>
                        <a:t>Should they be?</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170844"/>
                  </a:ext>
                </a:extLst>
              </a:tr>
              <a:tr h="472035">
                <a:tc>
                  <a:txBody>
                    <a:bodyPr/>
                    <a:lstStyle/>
                    <a:p>
                      <a:pPr algn="ctr">
                        <a:lnSpc>
                          <a:spcPct val="100000"/>
                        </a:lnSpc>
                        <a:spcAft>
                          <a:spcPts val="800"/>
                        </a:spcAft>
                      </a:pPr>
                      <a:r>
                        <a:rPr lang="en-GB" sz="1200" b="1">
                          <a:effectLst/>
                        </a:rPr>
                        <a:t>Social isolation</a:t>
                      </a:r>
                      <a:endParaRPr lang="en-GB" sz="1200" b="1">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nSpc>
                          <a:spcPct val="100000"/>
                        </a:lnSpc>
                        <a:spcAft>
                          <a:spcPts val="0"/>
                        </a:spcAft>
                        <a:buFont typeface="Arial" panose="020B0604020202020204" pitchFamily="34" charset="0"/>
                        <a:buChar char="•"/>
                      </a:pPr>
                      <a:r>
                        <a:rPr lang="en-GB" sz="1200" b="1">
                          <a:effectLst/>
                        </a:rPr>
                        <a:t>Given the impact of social isolation on mental health and general wellbeing, should it be on our list of preventative opportunities to focus on? </a:t>
                      </a:r>
                      <a:r>
                        <a:rPr lang="en-GB" sz="1200" b="0">
                          <a:effectLst/>
                        </a:rPr>
                        <a:t>Isolation is as harmful to health as smoking 15 cigarettes a day.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What impact will the never-seen-before social isolation of young people in 2020-21 result in? </a:t>
                      </a:r>
                      <a:r>
                        <a:rPr lang="en-GB" sz="1200" b="0">
                          <a:effectLst/>
                        </a:rPr>
                        <a:t>How can we protect against negative long-term impacts? </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6134093"/>
                  </a:ext>
                </a:extLst>
              </a:tr>
              <a:tr h="347402">
                <a:tc>
                  <a:txBody>
                    <a:bodyPr/>
                    <a:lstStyle/>
                    <a:p>
                      <a:pPr algn="ctr">
                        <a:lnSpc>
                          <a:spcPct val="100000"/>
                        </a:lnSpc>
                      </a:pPr>
                      <a:r>
                        <a:rPr lang="en-GB" sz="1200" b="1">
                          <a:effectLst/>
                        </a:rPr>
                        <a:t>Workforce</a:t>
                      </a:r>
                      <a:endParaRPr lang="en-GB" sz="1200" b="1">
                        <a:effectLst/>
                        <a:latin typeface="+mn-lt"/>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nSpc>
                          <a:spcPct val="100000"/>
                        </a:lnSpc>
                        <a:spcAft>
                          <a:spcPts val="0"/>
                        </a:spcAft>
                        <a:buFont typeface="Arial" panose="020B0604020202020204" pitchFamily="34" charset="0"/>
                        <a:buChar char="•"/>
                      </a:pPr>
                      <a:r>
                        <a:rPr lang="en-GB" sz="1200" b="1">
                          <a:effectLst/>
                        </a:rPr>
                        <a:t>Surprisingly the challenges around human resources in health, care, children &amp; adult services have not been highlighted. </a:t>
                      </a:r>
                      <a:r>
                        <a:rPr lang="en-GB" sz="1200" b="0">
                          <a:effectLst/>
                        </a:rPr>
                        <a:t>Particularly the social provisions &amp; culture for staff (not just blaming on pay).</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863314"/>
                  </a:ext>
                </a:extLst>
              </a:tr>
              <a:tr h="347402">
                <a:tc>
                  <a:txBody>
                    <a:bodyPr/>
                    <a:lstStyle/>
                    <a:p>
                      <a:pPr algn="ctr">
                        <a:lnSpc>
                          <a:spcPct val="100000"/>
                        </a:lnSpc>
                      </a:pPr>
                      <a:r>
                        <a:rPr lang="en-GB" sz="1200" b="1">
                          <a:effectLst/>
                        </a:rPr>
                        <a:t>Next steps</a:t>
                      </a:r>
                      <a:endParaRPr lang="en-GB" sz="1200" b="1">
                        <a:effectLst/>
                        <a:latin typeface="+mn-lt"/>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71450" indent="-171450">
                        <a:lnSpc>
                          <a:spcPct val="100000"/>
                        </a:lnSpc>
                        <a:spcAft>
                          <a:spcPts val="0"/>
                        </a:spcAft>
                        <a:buFont typeface="Arial" panose="020B0604020202020204" pitchFamily="34" charset="0"/>
                        <a:buChar char="•"/>
                      </a:pPr>
                      <a:r>
                        <a:rPr lang="en-GB" sz="1200" b="1">
                          <a:effectLst/>
                        </a:rPr>
                        <a:t>So, what next? </a:t>
                      </a:r>
                      <a:r>
                        <a:rPr lang="en-GB" sz="1200" b="0">
                          <a:effectLst/>
                        </a:rPr>
                        <a:t>How are we taking the inputs from today forward to make a positive and measurable difference to our communities?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ffectLst/>
                        </a:rPr>
                        <a:t>How do we start to move from the way we do things now to different pathways </a:t>
                      </a:r>
                      <a:r>
                        <a:rPr lang="en-GB" sz="1200" b="0">
                          <a:effectLst/>
                        </a:rPr>
                        <a:t>- cliffs edge, just do it and learn or incremental?</a:t>
                      </a:r>
                      <a:endParaRPr lang="en-GB" sz="1200" b="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140012"/>
                  </a:ext>
                </a:extLst>
              </a:tr>
            </a:tbl>
          </a:graphicData>
        </a:graphic>
      </p:graphicFrame>
      <p:sp>
        <p:nvSpPr>
          <p:cNvPr id="10" name="TextBox 9">
            <a:extLst>
              <a:ext uri="{FF2B5EF4-FFF2-40B4-BE49-F238E27FC236}">
                <a16:creationId xmlns:a16="http://schemas.microsoft.com/office/drawing/2014/main" id="{B31667EF-4BF1-29B7-A909-BBED559EFF56}"/>
              </a:ext>
            </a:extLst>
          </p:cNvPr>
          <p:cNvSpPr txBox="1"/>
          <p:nvPr/>
        </p:nvSpPr>
        <p:spPr>
          <a:xfrm>
            <a:off x="41868" y="144402"/>
            <a:ext cx="12108264" cy="307777"/>
          </a:xfrm>
          <a:prstGeom prst="rect">
            <a:avLst/>
          </a:prstGeom>
          <a:noFill/>
        </p:spPr>
        <p:txBody>
          <a:bodyPr wrap="square">
            <a:spAutoFit/>
          </a:bodyPr>
          <a:lstStyle/>
          <a:p>
            <a:r>
              <a:rPr lang="en-GB" sz="1400" b="1">
                <a:solidFill>
                  <a:srgbClr val="004992"/>
                </a:solidFill>
              </a:rPr>
              <a:t>Additional questions which it was not possible to cover on the day were also captured </a:t>
            </a:r>
            <a:r>
              <a:rPr lang="en-GB" sz="1400">
                <a:solidFill>
                  <a:srgbClr val="004992"/>
                </a:solidFill>
              </a:rPr>
              <a:t>and are shared below:</a:t>
            </a:r>
            <a:endParaRPr lang="en-GB" sz="1400"/>
          </a:p>
        </p:txBody>
      </p:sp>
    </p:spTree>
    <p:extLst>
      <p:ext uri="{BB962C8B-B14F-4D97-AF65-F5344CB8AC3E}">
        <p14:creationId xmlns:p14="http://schemas.microsoft.com/office/powerpoint/2010/main" val="405295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60722-277B-FD3B-8F7C-C34FE6A60B17}"/>
              </a:ext>
            </a:extLst>
          </p:cNvPr>
          <p:cNvSpPr>
            <a:spLocks noGrp="1"/>
          </p:cNvSpPr>
          <p:nvPr>
            <p:ph type="sldNum" sz="quarter" idx="12"/>
          </p:nvPr>
        </p:nvSpPr>
        <p:spPr/>
        <p:txBody>
          <a:bodyPr/>
          <a:lstStyle/>
          <a:p>
            <a:fld id="{F6E39E37-6BC0-A248-806A-337B0CEF6126}" type="slidenum">
              <a:rPr lang="en-US" smtClean="0"/>
              <a:pPr/>
              <a:t>37</a:t>
            </a:fld>
            <a:endParaRPr lang="en-US"/>
          </a:p>
        </p:txBody>
      </p:sp>
      <p:sp>
        <p:nvSpPr>
          <p:cNvPr id="3" name="Text Placeholder 2">
            <a:extLst>
              <a:ext uri="{FF2B5EF4-FFF2-40B4-BE49-F238E27FC236}">
                <a16:creationId xmlns:a16="http://schemas.microsoft.com/office/drawing/2014/main" id="{029DD26A-4B92-889B-5285-5C03334D89E4}"/>
              </a:ext>
            </a:extLst>
          </p:cNvPr>
          <p:cNvSpPr>
            <a:spLocks noGrp="1"/>
          </p:cNvSpPr>
          <p:nvPr>
            <p:ph type="body" sz="quarter" idx="13"/>
          </p:nvPr>
        </p:nvSpPr>
        <p:spPr/>
        <p:txBody>
          <a:bodyPr/>
          <a:lstStyle/>
          <a:p>
            <a:r>
              <a:rPr lang="en-GB"/>
              <a:t>Panel Q&amp;A– Feedback </a:t>
            </a:r>
          </a:p>
        </p:txBody>
      </p:sp>
      <p:sp>
        <p:nvSpPr>
          <p:cNvPr id="4" name="Text Placeholder 3">
            <a:extLst>
              <a:ext uri="{FF2B5EF4-FFF2-40B4-BE49-F238E27FC236}">
                <a16:creationId xmlns:a16="http://schemas.microsoft.com/office/drawing/2014/main" id="{E8E53648-FE47-03C3-04A9-46EA95D68DBC}"/>
              </a:ext>
            </a:extLst>
          </p:cNvPr>
          <p:cNvSpPr>
            <a:spLocks noGrp="1"/>
          </p:cNvSpPr>
          <p:nvPr>
            <p:ph type="body" sz="quarter" idx="14"/>
          </p:nvPr>
        </p:nvSpPr>
        <p:spPr>
          <a:xfrm>
            <a:off x="151003" y="1191458"/>
            <a:ext cx="5584778" cy="692497"/>
          </a:xfrm>
        </p:spPr>
        <p:txBody>
          <a:bodyPr>
            <a:normAutofit/>
          </a:bodyPr>
          <a:lstStyle/>
          <a:p>
            <a:pPr algn="l"/>
            <a:r>
              <a:rPr lang="en-GB" sz="1800" b="1" i="0">
                <a:effectLst/>
                <a:latin typeface="+mn-lt"/>
              </a:rPr>
              <a:t>How would you rate the panel Q&amp;A?</a:t>
            </a:r>
          </a:p>
          <a:p>
            <a:pPr algn="l"/>
            <a:r>
              <a:rPr lang="en-GB" sz="1600">
                <a:latin typeface="+mn-lt"/>
              </a:rPr>
              <a:t>(n = 33)</a:t>
            </a:r>
            <a:endParaRPr lang="en-GB" sz="1600" i="0">
              <a:effectLst/>
              <a:latin typeface="+mn-lt"/>
            </a:endParaRPr>
          </a:p>
        </p:txBody>
      </p:sp>
      <p:pic>
        <p:nvPicPr>
          <p:cNvPr id="41" name="Picture 40" descr="Shape, arrow&#10;&#10;Description automatically generated">
            <a:extLst>
              <a:ext uri="{FF2B5EF4-FFF2-40B4-BE49-F238E27FC236}">
                <a16:creationId xmlns:a16="http://schemas.microsoft.com/office/drawing/2014/main" id="{EEC73217-1178-CA57-04C5-0AA55CD0A32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5707" y="2247208"/>
            <a:ext cx="1355353" cy="1355353"/>
          </a:xfrm>
          <a:prstGeom prst="rect">
            <a:avLst/>
          </a:prstGeom>
        </p:spPr>
      </p:pic>
      <p:pic>
        <p:nvPicPr>
          <p:cNvPr id="42" name="Picture 41" descr="Shape, arrow&#10;&#10;Description automatically generated">
            <a:extLst>
              <a:ext uri="{FF2B5EF4-FFF2-40B4-BE49-F238E27FC236}">
                <a16:creationId xmlns:a16="http://schemas.microsoft.com/office/drawing/2014/main" id="{9EA29D66-9A2E-2B25-BC2E-D6D2A74BC94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934708" y="2234939"/>
            <a:ext cx="1355353" cy="1355353"/>
          </a:xfrm>
          <a:prstGeom prst="rect">
            <a:avLst/>
          </a:prstGeom>
        </p:spPr>
      </p:pic>
      <p:pic>
        <p:nvPicPr>
          <p:cNvPr id="43" name="Picture 42" descr="Shape, arrow&#10;&#10;Description automatically generated">
            <a:extLst>
              <a:ext uri="{FF2B5EF4-FFF2-40B4-BE49-F238E27FC236}">
                <a16:creationId xmlns:a16="http://schemas.microsoft.com/office/drawing/2014/main" id="{05DB09AE-CDF8-994A-87DE-B88CB0EBB146}"/>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43384"/>
          <a:stretch/>
        </p:blipFill>
        <p:spPr>
          <a:xfrm>
            <a:off x="1934708" y="3665392"/>
            <a:ext cx="767351" cy="1355353"/>
          </a:xfrm>
          <a:prstGeom prst="rect">
            <a:avLst/>
          </a:prstGeom>
        </p:spPr>
      </p:pic>
      <p:pic>
        <p:nvPicPr>
          <p:cNvPr id="44" name="Picture 43" descr="Shape, arrow&#10;&#10;Description automatically generated">
            <a:extLst>
              <a:ext uri="{FF2B5EF4-FFF2-40B4-BE49-F238E27FC236}">
                <a16:creationId xmlns:a16="http://schemas.microsoft.com/office/drawing/2014/main" id="{2ABC14FD-67E3-37B5-B12A-705AC69F280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321780" y="2234938"/>
            <a:ext cx="1355353" cy="1355353"/>
          </a:xfrm>
          <a:prstGeom prst="rect">
            <a:avLst/>
          </a:prstGeom>
        </p:spPr>
      </p:pic>
      <p:sp>
        <p:nvSpPr>
          <p:cNvPr id="11" name="TextBox 10">
            <a:extLst>
              <a:ext uri="{FF2B5EF4-FFF2-40B4-BE49-F238E27FC236}">
                <a16:creationId xmlns:a16="http://schemas.microsoft.com/office/drawing/2014/main" id="{4AB8F73C-A6C5-0668-3141-DFB29D1D7CE9}"/>
              </a:ext>
            </a:extLst>
          </p:cNvPr>
          <p:cNvSpPr txBox="1"/>
          <p:nvPr/>
        </p:nvSpPr>
        <p:spPr>
          <a:xfrm>
            <a:off x="4590455" y="1443087"/>
            <a:ext cx="5750087" cy="1341656"/>
          </a:xfrm>
          <a:custGeom>
            <a:avLst/>
            <a:gdLst>
              <a:gd name="connsiteX0" fmla="*/ 3084922 w 5750087"/>
              <a:gd name="connsiteY0" fmla="*/ 1592935 h 1341656"/>
              <a:gd name="connsiteX1" fmla="*/ 2476900 w 5750087"/>
              <a:gd name="connsiteY1" fmla="*/ 1335192 h 1341656"/>
              <a:gd name="connsiteX2" fmla="*/ 704268 w 5750087"/>
              <a:gd name="connsiteY2" fmla="*/ 230980 h 1341656"/>
              <a:gd name="connsiteX3" fmla="*/ 2780518 w 5750087"/>
              <a:gd name="connsiteY3" fmla="*/ 362 h 1341656"/>
              <a:gd name="connsiteX4" fmla="*/ 4050797 w 5750087"/>
              <a:gd name="connsiteY4" fmla="*/ 58659 h 1341656"/>
              <a:gd name="connsiteX5" fmla="*/ 3572525 w 5750087"/>
              <a:gd name="connsiteY5" fmla="*/ 1321615 h 1341656"/>
              <a:gd name="connsiteX6" fmla="*/ 3084922 w 5750087"/>
              <a:gd name="connsiteY6" fmla="*/ 1592935 h 1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0087" h="1341656" extrusionOk="0">
                <a:moveTo>
                  <a:pt x="3084922" y="1592935"/>
                </a:moveTo>
                <a:cubicBezTo>
                  <a:pt x="2867845" y="1493786"/>
                  <a:pt x="2755533" y="1491376"/>
                  <a:pt x="2476900" y="1335192"/>
                </a:cubicBezTo>
                <a:cubicBezTo>
                  <a:pt x="207140" y="1343573"/>
                  <a:pt x="-597462" y="514600"/>
                  <a:pt x="704268" y="230980"/>
                </a:cubicBezTo>
                <a:cubicBezTo>
                  <a:pt x="1256684" y="148505"/>
                  <a:pt x="1984141" y="-53465"/>
                  <a:pt x="2780518" y="362"/>
                </a:cubicBezTo>
                <a:cubicBezTo>
                  <a:pt x="3246976" y="37203"/>
                  <a:pt x="3622333" y="11464"/>
                  <a:pt x="4050797" y="58659"/>
                </a:cubicBezTo>
                <a:cubicBezTo>
                  <a:pt x="6586272" y="270716"/>
                  <a:pt x="6136434" y="1140323"/>
                  <a:pt x="3572525" y="1321615"/>
                </a:cubicBezTo>
                <a:cubicBezTo>
                  <a:pt x="3446195" y="1382842"/>
                  <a:pt x="3243191" y="1447588"/>
                  <a:pt x="3084922" y="1592935"/>
                </a:cubicBezTo>
                <a:close/>
              </a:path>
            </a:pathLst>
          </a:custGeom>
          <a:noFill/>
          <a:ln>
            <a:solidFill>
              <a:srgbClr val="004992"/>
            </a:solidFill>
            <a:extLst>
              <a:ext uri="{C807C97D-BFC1-408E-A445-0C87EB9F89A2}">
                <ask:lineSketchStyleProps xmlns:ask="http://schemas.microsoft.com/office/drawing/2018/sketchyshapes" sd="58062660">
                  <a:prstGeom prst="wedgeEllipseCallout">
                    <a:avLst>
                      <a:gd name="adj1" fmla="val 3650"/>
                      <a:gd name="adj2" fmla="val 68729"/>
                    </a:avLst>
                  </a:prstGeom>
                  <ask:type>
                    <ask:lineSketchCurved/>
                  </ask:type>
                </ask:lineSketchStyleProps>
              </a:ext>
            </a:extLst>
          </a:ln>
        </p:spPr>
        <p:txBody>
          <a:bodyPr wrap="square">
            <a:spAutoFit/>
          </a:bodyPr>
          <a:lstStyle/>
          <a:p>
            <a:pPr algn="ctr"/>
            <a:r>
              <a:rPr lang="en-GB" sz="1400" b="1" i="1">
                <a:solidFill>
                  <a:srgbClr val="004992"/>
                </a:solidFill>
              </a:rPr>
              <a:t>“Really appreciated how it was set up with questions that could be rated before - felt like we didn't need to let everyone answer every question”</a:t>
            </a:r>
          </a:p>
        </p:txBody>
      </p:sp>
      <p:sp>
        <p:nvSpPr>
          <p:cNvPr id="14" name="TextBox 13">
            <a:extLst>
              <a:ext uri="{FF2B5EF4-FFF2-40B4-BE49-F238E27FC236}">
                <a16:creationId xmlns:a16="http://schemas.microsoft.com/office/drawing/2014/main" id="{99485AC2-A6B0-0FDF-658F-0AA8683E082D}"/>
              </a:ext>
            </a:extLst>
          </p:cNvPr>
          <p:cNvSpPr txBox="1"/>
          <p:nvPr/>
        </p:nvSpPr>
        <p:spPr>
          <a:xfrm>
            <a:off x="8369838" y="2522372"/>
            <a:ext cx="3733393" cy="2553474"/>
          </a:xfrm>
          <a:custGeom>
            <a:avLst/>
            <a:gdLst>
              <a:gd name="connsiteX0" fmla="*/ 1088919 w 3733393"/>
              <a:gd name="connsiteY0" fmla="*/ 2872658 h 2553474"/>
              <a:gd name="connsiteX1" fmla="*/ 949344 w 3733393"/>
              <a:gd name="connsiteY1" fmla="*/ 2388668 h 2553474"/>
              <a:gd name="connsiteX2" fmla="*/ 496911 w 3733393"/>
              <a:gd name="connsiteY2" fmla="*/ 409368 h 2553474"/>
              <a:gd name="connsiteX3" fmla="*/ 2437708 w 3733393"/>
              <a:gd name="connsiteY3" fmla="*/ 61199 h 2553474"/>
              <a:gd name="connsiteX4" fmla="*/ 3553133 w 3733393"/>
              <a:gd name="connsiteY4" fmla="*/ 1824108 h 2553474"/>
              <a:gd name="connsiteX5" fmla="*/ 1625153 w 3733393"/>
              <a:gd name="connsiteY5" fmla="*/ 2542740 h 2553474"/>
              <a:gd name="connsiteX6" fmla="*/ 1088919 w 3733393"/>
              <a:gd name="connsiteY6" fmla="*/ 2872658 h 255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393" h="2553474" extrusionOk="0">
                <a:moveTo>
                  <a:pt x="1088919" y="2872658"/>
                </a:moveTo>
                <a:cubicBezTo>
                  <a:pt x="1067087" y="2634388"/>
                  <a:pt x="1004271" y="2628604"/>
                  <a:pt x="949344" y="2388668"/>
                </a:cubicBezTo>
                <a:cubicBezTo>
                  <a:pt x="-261869" y="1943542"/>
                  <a:pt x="-222845" y="938301"/>
                  <a:pt x="496911" y="409368"/>
                </a:cubicBezTo>
                <a:cubicBezTo>
                  <a:pt x="1054205" y="86343"/>
                  <a:pt x="1675328" y="-188414"/>
                  <a:pt x="2437708" y="61199"/>
                </a:cubicBezTo>
                <a:cubicBezTo>
                  <a:pt x="3496097" y="186963"/>
                  <a:pt x="4061704" y="1269830"/>
                  <a:pt x="3553133" y="1824108"/>
                </a:cubicBezTo>
                <a:cubicBezTo>
                  <a:pt x="3264061" y="2321003"/>
                  <a:pt x="2422652" y="2544771"/>
                  <a:pt x="1625153" y="2542740"/>
                </a:cubicBezTo>
                <a:cubicBezTo>
                  <a:pt x="1487146" y="2626076"/>
                  <a:pt x="1277896" y="2742905"/>
                  <a:pt x="1088919" y="2872658"/>
                </a:cubicBezTo>
                <a:close/>
              </a:path>
            </a:pathLst>
          </a:custGeom>
          <a:noFill/>
          <a:ln>
            <a:solidFill>
              <a:srgbClr val="004992"/>
            </a:solidFill>
            <a:extLst>
              <a:ext uri="{C807C97D-BFC1-408E-A445-0C87EB9F89A2}">
                <ask:lineSketchStyleProps xmlns:ask="http://schemas.microsoft.com/office/drawing/2018/sketchyshapes" sd="2825940288">
                  <a:prstGeom prst="wedgeEllipseCallout">
                    <a:avLst/>
                  </a:prstGeom>
                  <ask:type>
                    <ask:lineSketchCurved/>
                  </ask:type>
                </ask:lineSketchStyleProps>
              </a:ext>
            </a:extLst>
          </a:ln>
        </p:spPr>
        <p:txBody>
          <a:bodyPr wrap="square">
            <a:spAutoFit/>
          </a:bodyPr>
          <a:lstStyle/>
          <a:p>
            <a:pPr algn="ctr"/>
            <a:r>
              <a:rPr lang="en-GB" sz="1400" b="1" i="1">
                <a:solidFill>
                  <a:srgbClr val="004992"/>
                </a:solidFill>
              </a:rPr>
              <a:t>“It brought out the same challenges and also the hope but not the how. If NHS conceived to fix illness and now needs re-purposing to maximise wellbeing, then users' expectations may need to change also??”</a:t>
            </a:r>
          </a:p>
        </p:txBody>
      </p:sp>
      <p:sp>
        <p:nvSpPr>
          <p:cNvPr id="16" name="TextBox 15">
            <a:extLst>
              <a:ext uri="{FF2B5EF4-FFF2-40B4-BE49-F238E27FC236}">
                <a16:creationId xmlns:a16="http://schemas.microsoft.com/office/drawing/2014/main" id="{CA3FF0FB-FE78-78D0-D492-F1A01EBA82AF}"/>
              </a:ext>
            </a:extLst>
          </p:cNvPr>
          <p:cNvSpPr txBox="1"/>
          <p:nvPr/>
        </p:nvSpPr>
        <p:spPr>
          <a:xfrm>
            <a:off x="4806882" y="109845"/>
            <a:ext cx="4618472" cy="1038701"/>
          </a:xfrm>
          <a:custGeom>
            <a:avLst/>
            <a:gdLst>
              <a:gd name="connsiteX0" fmla="*/ 3063248 w 4618472"/>
              <a:gd name="connsiteY0" fmla="*/ 1263538 h 1038701"/>
              <a:gd name="connsiteX1" fmla="*/ 2383254 w 4618472"/>
              <a:gd name="connsiteY1" fmla="*/ 1038434 h 1038701"/>
              <a:gd name="connsiteX2" fmla="*/ 1179251 w 4618472"/>
              <a:gd name="connsiteY2" fmla="*/ 972274 h 1038701"/>
              <a:gd name="connsiteX3" fmla="*/ 1942556 w 4618472"/>
              <a:gd name="connsiteY3" fmla="*/ 6588 h 1038701"/>
              <a:gd name="connsiteX4" fmla="*/ 2747883 w 4618472"/>
              <a:gd name="connsiteY4" fmla="*/ 9455 h 1038701"/>
              <a:gd name="connsiteX5" fmla="*/ 3242475 w 4618472"/>
              <a:gd name="connsiteY5" fmla="*/ 994401 h 1038701"/>
              <a:gd name="connsiteX6" fmla="*/ 3063248 w 4618472"/>
              <a:gd name="connsiteY6" fmla="*/ 1263538 h 10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8472" h="1038701" extrusionOk="0">
                <a:moveTo>
                  <a:pt x="3063248" y="1263538"/>
                </a:moveTo>
                <a:cubicBezTo>
                  <a:pt x="2738801" y="1203795"/>
                  <a:pt x="2618038" y="1163653"/>
                  <a:pt x="2383254" y="1038434"/>
                </a:cubicBezTo>
                <a:cubicBezTo>
                  <a:pt x="1960597" y="1045749"/>
                  <a:pt x="1508313" y="983507"/>
                  <a:pt x="1179251" y="972274"/>
                </a:cubicBezTo>
                <a:cubicBezTo>
                  <a:pt x="-780636" y="670765"/>
                  <a:pt x="-83058" y="94711"/>
                  <a:pt x="1942556" y="6588"/>
                </a:cubicBezTo>
                <a:cubicBezTo>
                  <a:pt x="2232304" y="-7027"/>
                  <a:pt x="2476361" y="3706"/>
                  <a:pt x="2747883" y="9455"/>
                </a:cubicBezTo>
                <a:cubicBezTo>
                  <a:pt x="4992379" y="37146"/>
                  <a:pt x="5380850" y="789424"/>
                  <a:pt x="3242475" y="994401"/>
                </a:cubicBezTo>
                <a:cubicBezTo>
                  <a:pt x="3214875" y="1032837"/>
                  <a:pt x="3145459" y="1168789"/>
                  <a:pt x="3063248" y="1263538"/>
                </a:cubicBezTo>
                <a:close/>
              </a:path>
            </a:pathLst>
          </a:custGeom>
          <a:noFill/>
          <a:ln>
            <a:solidFill>
              <a:srgbClr val="004992"/>
            </a:solidFill>
            <a:extLst>
              <a:ext uri="{C807C97D-BFC1-408E-A445-0C87EB9F89A2}">
                <ask:lineSketchStyleProps xmlns:ask="http://schemas.microsoft.com/office/drawing/2018/sketchyshapes" sd="1985844268">
                  <a:prstGeom prst="wedgeEllipseCallout">
                    <a:avLst>
                      <a:gd name="adj1" fmla="val 16326"/>
                      <a:gd name="adj2" fmla="val 71646"/>
                    </a:avLst>
                  </a:prstGeom>
                  <ask:type>
                    <ask:lineSketchCurved/>
                  </ask:type>
                </ask:lineSketchStyleProps>
              </a:ext>
            </a:extLst>
          </a:ln>
        </p:spPr>
        <p:txBody>
          <a:bodyPr wrap="square">
            <a:spAutoFit/>
          </a:bodyPr>
          <a:lstStyle/>
          <a:p>
            <a:pPr algn="ctr"/>
            <a:r>
              <a:rPr lang="en-GB" sz="1400" b="1" i="1">
                <a:solidFill>
                  <a:srgbClr val="004992"/>
                </a:solidFill>
              </a:rPr>
              <a:t>“it was great to have a panel which included leaders from the statutory partners and the VCSE story” </a:t>
            </a:r>
          </a:p>
        </p:txBody>
      </p:sp>
      <p:sp>
        <p:nvSpPr>
          <p:cNvPr id="19" name="TextBox 18">
            <a:extLst>
              <a:ext uri="{FF2B5EF4-FFF2-40B4-BE49-F238E27FC236}">
                <a16:creationId xmlns:a16="http://schemas.microsoft.com/office/drawing/2014/main" id="{59FFE4A5-9657-FACA-5FBE-491665B87008}"/>
              </a:ext>
            </a:extLst>
          </p:cNvPr>
          <p:cNvSpPr txBox="1"/>
          <p:nvPr/>
        </p:nvSpPr>
        <p:spPr>
          <a:xfrm>
            <a:off x="4519012" y="2924884"/>
            <a:ext cx="3617556" cy="1947565"/>
          </a:xfrm>
          <a:custGeom>
            <a:avLst/>
            <a:gdLst>
              <a:gd name="connsiteX0" fmla="*/ 3031078 w 3617556"/>
              <a:gd name="connsiteY0" fmla="*/ 2321673 h 1947565"/>
              <a:gd name="connsiteX1" fmla="*/ 2277587 w 3617556"/>
              <a:gd name="connsiteY1" fmla="*/ 1914288 h 1947565"/>
              <a:gd name="connsiteX2" fmla="*/ 667183 w 3617556"/>
              <a:gd name="connsiteY2" fmla="*/ 1729114 h 1947565"/>
              <a:gd name="connsiteX3" fmla="*/ 1053442 w 3617556"/>
              <a:gd name="connsiteY3" fmla="*/ 88970 h 1947565"/>
              <a:gd name="connsiteX4" fmla="*/ 2609410 w 3617556"/>
              <a:gd name="connsiteY4" fmla="*/ 100590 h 1947565"/>
              <a:gd name="connsiteX5" fmla="*/ 2897875 w 3617556"/>
              <a:gd name="connsiteY5" fmla="*/ 1751257 h 1947565"/>
              <a:gd name="connsiteX6" fmla="*/ 3031078 w 3617556"/>
              <a:gd name="connsiteY6" fmla="*/ 2321673 h 19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7556" h="1947565" extrusionOk="0">
                <a:moveTo>
                  <a:pt x="3031078" y="2321673"/>
                </a:moveTo>
                <a:cubicBezTo>
                  <a:pt x="2704381" y="2057671"/>
                  <a:pt x="2412841" y="1968308"/>
                  <a:pt x="2277587" y="1914288"/>
                </a:cubicBezTo>
                <a:cubicBezTo>
                  <a:pt x="1738824" y="1938398"/>
                  <a:pt x="1039912" y="1977480"/>
                  <a:pt x="667183" y="1729114"/>
                </a:cubicBezTo>
                <a:cubicBezTo>
                  <a:pt x="-458126" y="1359478"/>
                  <a:pt x="-198517" y="534008"/>
                  <a:pt x="1053442" y="88970"/>
                </a:cubicBezTo>
                <a:cubicBezTo>
                  <a:pt x="1457362" y="-33247"/>
                  <a:pt x="2119261" y="-37357"/>
                  <a:pt x="2609410" y="100590"/>
                </a:cubicBezTo>
                <a:cubicBezTo>
                  <a:pt x="3884225" y="380052"/>
                  <a:pt x="3972012" y="1248312"/>
                  <a:pt x="2897875" y="1751257"/>
                </a:cubicBezTo>
                <a:cubicBezTo>
                  <a:pt x="2976217" y="2025437"/>
                  <a:pt x="2942724" y="2132283"/>
                  <a:pt x="3031078" y="2321673"/>
                </a:cubicBezTo>
                <a:close/>
              </a:path>
            </a:pathLst>
          </a:custGeom>
          <a:noFill/>
          <a:ln>
            <a:solidFill>
              <a:srgbClr val="004992"/>
            </a:solidFill>
            <a:extLst>
              <a:ext uri="{C807C97D-BFC1-408E-A445-0C87EB9F89A2}">
                <ask:lineSketchStyleProps xmlns:ask="http://schemas.microsoft.com/office/drawing/2018/sketchyshapes" sd="1807736714">
                  <a:prstGeom prst="wedgeEllipseCallout">
                    <a:avLst>
                      <a:gd name="adj1" fmla="val 33788"/>
                      <a:gd name="adj2" fmla="val 69209"/>
                    </a:avLst>
                  </a:prstGeom>
                  <ask:type>
                    <ask:lineSketchCurved/>
                  </ask:type>
                </ask:lineSketchStyleProps>
              </a:ext>
            </a:extLst>
          </a:ln>
        </p:spPr>
        <p:txBody>
          <a:bodyPr wrap="square">
            <a:spAutoFit/>
          </a:bodyPr>
          <a:lstStyle/>
          <a:p>
            <a:pPr algn="ctr"/>
            <a:r>
              <a:rPr lang="en-GB" sz="1400" b="1" i="1">
                <a:solidFill>
                  <a:srgbClr val="004992"/>
                </a:solidFill>
              </a:rPr>
              <a:t>“More time for more discussion would have been good - big panel meant it was hard to get everyone’s opinion, maybe smaller panel next time”</a:t>
            </a:r>
          </a:p>
        </p:txBody>
      </p:sp>
      <p:sp>
        <p:nvSpPr>
          <p:cNvPr id="21" name="TextBox 20">
            <a:extLst>
              <a:ext uri="{FF2B5EF4-FFF2-40B4-BE49-F238E27FC236}">
                <a16:creationId xmlns:a16="http://schemas.microsoft.com/office/drawing/2014/main" id="{0C2B0A9D-7BDA-CA42-E600-ABF312A1CE07}"/>
              </a:ext>
            </a:extLst>
          </p:cNvPr>
          <p:cNvSpPr txBox="1"/>
          <p:nvPr/>
        </p:nvSpPr>
        <p:spPr>
          <a:xfrm>
            <a:off x="9772428" y="26470"/>
            <a:ext cx="2122712" cy="1644610"/>
          </a:xfrm>
          <a:custGeom>
            <a:avLst/>
            <a:gdLst>
              <a:gd name="connsiteX0" fmla="*/ 619131 w 2122712"/>
              <a:gd name="connsiteY0" fmla="*/ 1850186 h 1644610"/>
              <a:gd name="connsiteX1" fmla="*/ 539773 w 2122712"/>
              <a:gd name="connsiteY1" fmla="*/ 1538464 h 1644610"/>
              <a:gd name="connsiteX2" fmla="*/ 203482 w 2122712"/>
              <a:gd name="connsiteY2" fmla="*/ 338135 h 1644610"/>
              <a:gd name="connsiteX3" fmla="*/ 1390222 w 2122712"/>
              <a:gd name="connsiteY3" fmla="*/ 40471 h 1644610"/>
              <a:gd name="connsiteX4" fmla="*/ 2055244 w 2122712"/>
              <a:gd name="connsiteY4" fmla="*/ 1110810 h 1644610"/>
              <a:gd name="connsiteX5" fmla="*/ 924021 w 2122712"/>
              <a:gd name="connsiteY5" fmla="*/ 1637697 h 1644610"/>
              <a:gd name="connsiteX6" fmla="*/ 619131 w 2122712"/>
              <a:gd name="connsiteY6" fmla="*/ 1850186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712" h="1644610" extrusionOk="0">
                <a:moveTo>
                  <a:pt x="619131" y="1850186"/>
                </a:moveTo>
                <a:cubicBezTo>
                  <a:pt x="607084" y="1774926"/>
                  <a:pt x="589676" y="1688308"/>
                  <a:pt x="539773" y="1538464"/>
                </a:cubicBezTo>
                <a:cubicBezTo>
                  <a:pt x="-65337" y="1274918"/>
                  <a:pt x="-235354" y="738317"/>
                  <a:pt x="203482" y="338135"/>
                </a:cubicBezTo>
                <a:cubicBezTo>
                  <a:pt x="546242" y="35074"/>
                  <a:pt x="976668" y="-58173"/>
                  <a:pt x="1390222" y="40471"/>
                </a:cubicBezTo>
                <a:cubicBezTo>
                  <a:pt x="2044010" y="209522"/>
                  <a:pt x="2213254" y="715855"/>
                  <a:pt x="2055244" y="1110810"/>
                </a:cubicBezTo>
                <a:cubicBezTo>
                  <a:pt x="1878468" y="1475636"/>
                  <a:pt x="1490837" y="1747374"/>
                  <a:pt x="924021" y="1637697"/>
                </a:cubicBezTo>
                <a:cubicBezTo>
                  <a:pt x="765931" y="1727402"/>
                  <a:pt x="677562" y="1832946"/>
                  <a:pt x="619131" y="1850186"/>
                </a:cubicBezTo>
                <a:close/>
              </a:path>
            </a:pathLst>
          </a:custGeom>
          <a:noFill/>
          <a:ln>
            <a:solidFill>
              <a:srgbClr val="004992"/>
            </a:solidFill>
            <a:extLst>
              <a:ext uri="{C807C97D-BFC1-408E-A445-0C87EB9F89A2}">
                <ask:lineSketchStyleProps xmlns:ask="http://schemas.microsoft.com/office/drawing/2018/sketchyshapes" sd="247691138">
                  <a:prstGeom prst="wedgeEllipseCallout">
                    <a:avLst/>
                  </a:prstGeom>
                  <ask:type>
                    <ask:lineSketchCurved/>
                  </ask:type>
                </ask:lineSketchStyleProps>
              </a:ext>
            </a:extLst>
          </a:ln>
        </p:spPr>
        <p:txBody>
          <a:bodyPr wrap="square">
            <a:spAutoFit/>
          </a:bodyPr>
          <a:lstStyle/>
          <a:p>
            <a:pPr algn="ctr"/>
            <a:r>
              <a:rPr lang="en-GB" sz="1400" b="1" i="1">
                <a:solidFill>
                  <a:srgbClr val="004992"/>
                </a:solidFill>
              </a:rPr>
              <a:t>“I like the process of using Menti and voting on questions.” </a:t>
            </a:r>
          </a:p>
        </p:txBody>
      </p:sp>
      <p:pic>
        <p:nvPicPr>
          <p:cNvPr id="24" name="Picture 23" descr="A picture containing vector graphics&#10;&#10;Description automatically generated">
            <a:extLst>
              <a:ext uri="{FF2B5EF4-FFF2-40B4-BE49-F238E27FC236}">
                <a16:creationId xmlns:a16="http://schemas.microsoft.com/office/drawing/2014/main" id="{6CE0CDA4-B999-F5B5-DE5E-BA990FAFC71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7568" y="4688452"/>
            <a:ext cx="1243401" cy="1243401"/>
          </a:xfrm>
          <a:prstGeom prst="rect">
            <a:avLst/>
          </a:prstGeom>
        </p:spPr>
      </p:pic>
      <p:pic>
        <p:nvPicPr>
          <p:cNvPr id="25" name="Picture 24" descr="A picture containing vector graphics&#10;&#10;Description automatically generated">
            <a:extLst>
              <a:ext uri="{FF2B5EF4-FFF2-40B4-BE49-F238E27FC236}">
                <a16:creationId xmlns:a16="http://schemas.microsoft.com/office/drawing/2014/main" id="{3D794AF7-56C6-9E9D-448B-1CDD01AA30A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21936" y="4688453"/>
            <a:ext cx="1243401" cy="1243401"/>
          </a:xfrm>
          <a:prstGeom prst="rect">
            <a:avLst/>
          </a:prstGeom>
        </p:spPr>
      </p:pic>
      <p:pic>
        <p:nvPicPr>
          <p:cNvPr id="26" name="Picture 25" descr="A picture containing vector graphics&#10;&#10;Description automatically generated">
            <a:extLst>
              <a:ext uri="{FF2B5EF4-FFF2-40B4-BE49-F238E27FC236}">
                <a16:creationId xmlns:a16="http://schemas.microsoft.com/office/drawing/2014/main" id="{F7DA6D29-5267-AE12-1A5F-4832C7DDF8F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868" y="4688454"/>
            <a:ext cx="1243401" cy="1243401"/>
          </a:xfrm>
          <a:prstGeom prst="rect">
            <a:avLst/>
          </a:prstGeom>
        </p:spPr>
      </p:pic>
      <p:pic>
        <p:nvPicPr>
          <p:cNvPr id="27" name="Picture 26" descr="A picture containing vector graphics&#10;&#10;Description automatically generated">
            <a:extLst>
              <a:ext uri="{FF2B5EF4-FFF2-40B4-BE49-F238E27FC236}">
                <a16:creationId xmlns:a16="http://schemas.microsoft.com/office/drawing/2014/main" id="{25104E95-4AB9-48BC-88CD-E16C9C5B38B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9236" y="4688454"/>
            <a:ext cx="1243401" cy="1243401"/>
          </a:xfrm>
          <a:prstGeom prst="rect">
            <a:avLst/>
          </a:prstGeom>
        </p:spPr>
      </p:pic>
      <p:sp>
        <p:nvSpPr>
          <p:cNvPr id="5" name="TextBox 4">
            <a:extLst>
              <a:ext uri="{FF2B5EF4-FFF2-40B4-BE49-F238E27FC236}">
                <a16:creationId xmlns:a16="http://schemas.microsoft.com/office/drawing/2014/main" id="{65AE0BD5-BA10-A29A-2643-2DC57EF5853B}"/>
              </a:ext>
            </a:extLst>
          </p:cNvPr>
          <p:cNvSpPr txBox="1"/>
          <p:nvPr/>
        </p:nvSpPr>
        <p:spPr>
          <a:xfrm>
            <a:off x="-66674" y="5808744"/>
            <a:ext cx="2819110" cy="246221"/>
          </a:xfrm>
          <a:prstGeom prst="rect">
            <a:avLst/>
          </a:prstGeom>
          <a:noFill/>
        </p:spPr>
        <p:txBody>
          <a:bodyPr wrap="square" rtlCol="0">
            <a:spAutoFit/>
          </a:bodyPr>
          <a:lstStyle/>
          <a:p>
            <a:r>
              <a:rPr lang="en-GB" sz="1000">
                <a:solidFill>
                  <a:schemeClr val="bg1"/>
                </a:solidFill>
              </a:rPr>
              <a:t>Based on survey responses as of 31/10/2022</a:t>
            </a:r>
          </a:p>
        </p:txBody>
      </p:sp>
    </p:spTree>
    <p:extLst>
      <p:ext uri="{BB962C8B-B14F-4D97-AF65-F5344CB8AC3E}">
        <p14:creationId xmlns:p14="http://schemas.microsoft.com/office/powerpoint/2010/main" val="33509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 Placeholder 1">
            <a:extLst>
              <a:ext uri="{FF2B5EF4-FFF2-40B4-BE49-F238E27FC236}">
                <a16:creationId xmlns:a16="http://schemas.microsoft.com/office/drawing/2014/main" id="{E8966275-EC34-1606-44C7-6D6599C29E89}"/>
              </a:ext>
            </a:extLst>
          </p:cNvPr>
          <p:cNvSpPr>
            <a:spLocks noGrp="1"/>
          </p:cNvSpPr>
          <p:nvPr>
            <p:ph type="body" sz="quarter" idx="13"/>
          </p:nvPr>
        </p:nvSpPr>
        <p:spPr>
          <a:xfrm>
            <a:off x="155664" y="269258"/>
            <a:ext cx="11744136" cy="594302"/>
          </a:xfrm>
        </p:spPr>
        <p:txBody>
          <a:bodyPr/>
          <a:lstStyle/>
          <a:p>
            <a:r>
              <a:rPr lang="en-GB"/>
              <a:t>Key next steps</a:t>
            </a:r>
          </a:p>
        </p:txBody>
      </p:sp>
      <p:pic>
        <p:nvPicPr>
          <p:cNvPr id="4" name="Picture 3" descr="A person speaking at a podium&#10;&#10;Description automatically generated with low confidence">
            <a:extLst>
              <a:ext uri="{FF2B5EF4-FFF2-40B4-BE49-F238E27FC236}">
                <a16:creationId xmlns:a16="http://schemas.microsoft.com/office/drawing/2014/main" id="{C0E8B665-A2DC-7443-6E1D-A4EEDB7351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62659" y="925125"/>
            <a:ext cx="5160001" cy="3870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B39C072-2D3A-8EDA-271F-34E9E1FF91A3}"/>
              </a:ext>
            </a:extLst>
          </p:cNvPr>
          <p:cNvSpPr txBox="1"/>
          <p:nvPr/>
        </p:nvSpPr>
        <p:spPr>
          <a:xfrm>
            <a:off x="313008" y="925125"/>
            <a:ext cx="5876778" cy="4088876"/>
          </a:xfrm>
          <a:prstGeom prst="rect">
            <a:avLst/>
          </a:prstGeom>
          <a:noFill/>
        </p:spPr>
        <p:txBody>
          <a:bodyPr wrap="square">
            <a:spAutoFit/>
          </a:bodyPr>
          <a:lstStyle/>
          <a:p>
            <a:pPr marL="342900" lvl="0" indent="-342900">
              <a:lnSpc>
                <a:spcPct val="107000"/>
              </a:lnSpc>
              <a:spcAft>
                <a:spcPts val="1200"/>
              </a:spcAft>
              <a:buFont typeface="Symbol" panose="05050102010706020507" pitchFamily="18" charset="2"/>
              <a:buChar char=""/>
            </a:pPr>
            <a:r>
              <a:rPr lang="en-GB" b="1">
                <a:effectLst/>
                <a:ea typeface="Times New Roman" panose="02020603050405020304" pitchFamily="18" charset="0"/>
              </a:rPr>
              <a:t>This event write up </a:t>
            </a:r>
            <a:r>
              <a:rPr lang="en-GB">
                <a:effectLst/>
                <a:ea typeface="Times New Roman" panose="02020603050405020304" pitchFamily="18" charset="0"/>
              </a:rPr>
              <a:t>is being shared with all attendees. </a:t>
            </a:r>
          </a:p>
          <a:p>
            <a:pPr marL="342900" lvl="0" indent="-342900">
              <a:lnSpc>
                <a:spcPct val="107000"/>
              </a:lnSpc>
              <a:spcAft>
                <a:spcPts val="1200"/>
              </a:spcAft>
              <a:buFont typeface="Symbol" panose="05050102010706020507" pitchFamily="18" charset="2"/>
              <a:buChar char=""/>
            </a:pPr>
            <a:r>
              <a:rPr lang="en-GB" b="1">
                <a:effectLst/>
                <a:ea typeface="Times New Roman" panose="02020603050405020304" pitchFamily="18" charset="0"/>
              </a:rPr>
              <a:t>The Integrated Care Partnership Board </a:t>
            </a:r>
            <a:r>
              <a:rPr lang="en-GB">
                <a:effectLst/>
                <a:ea typeface="Times New Roman" panose="02020603050405020304" pitchFamily="18" charset="0"/>
              </a:rPr>
              <a:t>will meet in public on 16</a:t>
            </a:r>
            <a:r>
              <a:rPr lang="en-GB" baseline="30000">
                <a:effectLst/>
                <a:ea typeface="Times New Roman" panose="02020603050405020304" pitchFamily="18" charset="0"/>
              </a:rPr>
              <a:t>th</a:t>
            </a:r>
            <a:r>
              <a:rPr lang="en-GB">
                <a:effectLst/>
                <a:ea typeface="Times New Roman" panose="02020603050405020304" pitchFamily="18" charset="0"/>
              </a:rPr>
              <a:t> December 2022 to approve a draft of the system strategy.</a:t>
            </a:r>
          </a:p>
          <a:p>
            <a:pPr marL="342900" lvl="0" indent="-342900">
              <a:lnSpc>
                <a:spcPct val="107000"/>
              </a:lnSpc>
              <a:spcAft>
                <a:spcPts val="1200"/>
              </a:spcAft>
              <a:buFont typeface="Symbol" panose="05050102010706020507" pitchFamily="18" charset="2"/>
              <a:buChar char=""/>
            </a:pPr>
            <a:r>
              <a:rPr lang="en-GB" b="1">
                <a:effectLst/>
                <a:ea typeface="Times New Roman" panose="02020603050405020304" pitchFamily="18" charset="0"/>
              </a:rPr>
              <a:t>Attendees of the Partnership Day </a:t>
            </a:r>
            <a:r>
              <a:rPr lang="en-GB">
                <a:effectLst/>
                <a:ea typeface="Times New Roman" panose="02020603050405020304" pitchFamily="18" charset="0"/>
              </a:rPr>
              <a:t>will be invited to comment on the draft strategy.  </a:t>
            </a:r>
            <a:r>
              <a:rPr lang="en-GB">
                <a:ea typeface="Times New Roman" panose="02020603050405020304" pitchFamily="18" charset="0"/>
              </a:rPr>
              <a:t>All other feedback is very welcome and channels will be available to support wider engagement.</a:t>
            </a:r>
            <a:endParaRPr lang="en-GB">
              <a:effectLst/>
              <a:ea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b="1">
                <a:effectLst/>
                <a:ea typeface="Times New Roman" panose="02020603050405020304" pitchFamily="18" charset="0"/>
              </a:rPr>
              <a:t>A final draft strategy </a:t>
            </a:r>
            <a:r>
              <a:rPr lang="en-GB">
                <a:effectLst/>
                <a:ea typeface="Times New Roman" panose="02020603050405020304" pitchFamily="18" charset="0"/>
              </a:rPr>
              <a:t>will be agreed with members of the Integrated Care Partnership and published by the end of March 2023. </a:t>
            </a:r>
            <a:endParaRPr lang="en-GB">
              <a:effectLst/>
              <a:ea typeface="Calibri" panose="020F0502020204030204" pitchFamily="34" charset="0"/>
            </a:endParaRPr>
          </a:p>
        </p:txBody>
      </p:sp>
    </p:spTree>
    <p:extLst>
      <p:ext uri="{BB962C8B-B14F-4D97-AF65-F5344CB8AC3E}">
        <p14:creationId xmlns:p14="http://schemas.microsoft.com/office/powerpoint/2010/main" val="1962893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72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52672-BA18-99D6-0C1F-BA8AA54B44A4}"/>
              </a:ext>
            </a:extLst>
          </p:cNvPr>
          <p:cNvSpPr>
            <a:spLocks noGrp="1"/>
          </p:cNvSpPr>
          <p:nvPr>
            <p:ph type="sldNum" sz="quarter" idx="12"/>
          </p:nvPr>
        </p:nvSpPr>
        <p:spPr/>
        <p:txBody>
          <a:bodyPr/>
          <a:lstStyle/>
          <a:p>
            <a:fld id="{F6E39E37-6BC0-A248-806A-337B0CEF6126}" type="slidenum">
              <a:rPr lang="en-US" smtClean="0"/>
              <a:pPr/>
              <a:t>4</a:t>
            </a:fld>
            <a:endParaRPr lang="en-US"/>
          </a:p>
        </p:txBody>
      </p:sp>
      <p:sp>
        <p:nvSpPr>
          <p:cNvPr id="3" name="Text Placeholder 2">
            <a:extLst>
              <a:ext uri="{FF2B5EF4-FFF2-40B4-BE49-F238E27FC236}">
                <a16:creationId xmlns:a16="http://schemas.microsoft.com/office/drawing/2014/main" id="{379D3E23-B72D-F321-B2B5-57E5C295A5F2}"/>
              </a:ext>
            </a:extLst>
          </p:cNvPr>
          <p:cNvSpPr>
            <a:spLocks noGrp="1"/>
          </p:cNvSpPr>
          <p:nvPr>
            <p:ph type="body" sz="quarter" idx="13"/>
          </p:nvPr>
        </p:nvSpPr>
        <p:spPr>
          <a:xfrm>
            <a:off x="151003" y="229389"/>
            <a:ext cx="11744136" cy="1030287"/>
          </a:xfrm>
        </p:spPr>
        <p:txBody>
          <a:bodyPr/>
          <a:lstStyle/>
          <a:p>
            <a:r>
              <a:rPr lang="en-GB"/>
              <a:t>Executive Summary: what, where, who and when</a:t>
            </a:r>
          </a:p>
        </p:txBody>
      </p:sp>
      <p:sp>
        <p:nvSpPr>
          <p:cNvPr id="5" name="TextBox 4">
            <a:extLst>
              <a:ext uri="{FF2B5EF4-FFF2-40B4-BE49-F238E27FC236}">
                <a16:creationId xmlns:a16="http://schemas.microsoft.com/office/drawing/2014/main" id="{3657A0AA-7322-1789-16AF-9565DDDFBC9A}"/>
              </a:ext>
            </a:extLst>
          </p:cNvPr>
          <p:cNvSpPr txBox="1"/>
          <p:nvPr/>
        </p:nvSpPr>
        <p:spPr>
          <a:xfrm>
            <a:off x="1960211" y="976852"/>
            <a:ext cx="10070976" cy="959943"/>
          </a:xfrm>
          <a:prstGeom prst="rect">
            <a:avLst/>
          </a:prstGeom>
          <a:noFill/>
        </p:spPr>
        <p:txBody>
          <a:bodyPr wrap="square" rtlCol="0">
            <a:spAutoFit/>
          </a:bodyPr>
          <a:lstStyle/>
          <a:p>
            <a:pPr>
              <a:lnSpc>
                <a:spcPct val="107000"/>
              </a:lnSpc>
            </a:pPr>
            <a:r>
              <a:rPr lang="en-GB" b="1" dirty="0"/>
              <a:t>Over 200 participants from 88 different organisations across the health, local government, and the voluntary &amp; community sectors </a:t>
            </a:r>
            <a:r>
              <a:rPr lang="en-GB" dirty="0"/>
              <a:t>in </a:t>
            </a:r>
            <a:r>
              <a:rPr lang="en-GB" dirty="0" err="1"/>
              <a:t>Bristol,</a:t>
            </a:r>
            <a:r>
              <a:rPr lang="en-GB" dirty="0"/>
              <a:t> North Somerset and South Gloucestershire joined the ICS Partnership day held on 18</a:t>
            </a:r>
            <a:r>
              <a:rPr lang="en-GB" baseline="30000" dirty="0"/>
              <a:t>th</a:t>
            </a:r>
            <a:r>
              <a:rPr lang="en-GB" dirty="0"/>
              <a:t> October 2022 in Weston-Super-Mare. </a:t>
            </a:r>
          </a:p>
        </p:txBody>
      </p:sp>
      <p:sp>
        <p:nvSpPr>
          <p:cNvPr id="6" name="TextBox 5">
            <a:extLst>
              <a:ext uri="{FF2B5EF4-FFF2-40B4-BE49-F238E27FC236}">
                <a16:creationId xmlns:a16="http://schemas.microsoft.com/office/drawing/2014/main" id="{717A7B9E-83C8-90EC-D600-407EFF2249EF}"/>
              </a:ext>
            </a:extLst>
          </p:cNvPr>
          <p:cNvSpPr txBox="1"/>
          <p:nvPr/>
        </p:nvSpPr>
        <p:spPr>
          <a:xfrm>
            <a:off x="1946352" y="2231607"/>
            <a:ext cx="8202483" cy="1333250"/>
          </a:xfrm>
          <a:prstGeom prst="rect">
            <a:avLst/>
          </a:prstGeom>
          <a:noFill/>
        </p:spPr>
        <p:txBody>
          <a:bodyPr wrap="square" rtlCol="0">
            <a:spAutoFit/>
          </a:bodyPr>
          <a:lstStyle/>
          <a:p>
            <a:pPr>
              <a:lnSpc>
                <a:spcPct val="107000"/>
              </a:lnSpc>
              <a:spcAft>
                <a:spcPts val="600"/>
              </a:spcAft>
            </a:pPr>
            <a:r>
              <a:rPr lang="en-GB" b="1" dirty="0"/>
              <a:t>3 facilitated sessions were held focussing on: </a:t>
            </a:r>
          </a:p>
          <a:p>
            <a:pPr marL="285750" indent="-285750">
              <a:lnSpc>
                <a:spcPct val="107000"/>
              </a:lnSpc>
              <a:buFont typeface="Arial" panose="020B0604020202020204" pitchFamily="34" charset="0"/>
              <a:buChar char="•"/>
            </a:pPr>
            <a:r>
              <a:rPr lang="en-GB" dirty="0"/>
              <a:t>The opportunities and challenges for our partnership</a:t>
            </a:r>
          </a:p>
          <a:p>
            <a:pPr marL="285750" indent="-285750">
              <a:lnSpc>
                <a:spcPct val="107000"/>
              </a:lnSpc>
              <a:buFont typeface="Arial" panose="020B0604020202020204" pitchFamily="34" charset="0"/>
              <a:buChar char="•"/>
            </a:pPr>
            <a:r>
              <a:rPr lang="en-GB" dirty="0"/>
              <a:t>Working together as a partnership</a:t>
            </a:r>
          </a:p>
          <a:p>
            <a:pPr marL="285750" indent="-285750">
              <a:lnSpc>
                <a:spcPct val="107000"/>
              </a:lnSpc>
              <a:buFont typeface="Arial" panose="020B0604020202020204" pitchFamily="34" charset="0"/>
              <a:buChar char="•"/>
            </a:pPr>
            <a:r>
              <a:rPr lang="en-GB" dirty="0"/>
              <a:t>Future strategic focus areas </a:t>
            </a:r>
          </a:p>
        </p:txBody>
      </p:sp>
      <p:grpSp>
        <p:nvGrpSpPr>
          <p:cNvPr id="7" name="Group 6">
            <a:extLst>
              <a:ext uri="{FF2B5EF4-FFF2-40B4-BE49-F238E27FC236}">
                <a16:creationId xmlns:a16="http://schemas.microsoft.com/office/drawing/2014/main" id="{D83E612A-985A-5468-25EC-CA96428B3E45}"/>
              </a:ext>
            </a:extLst>
          </p:cNvPr>
          <p:cNvGrpSpPr/>
          <p:nvPr/>
        </p:nvGrpSpPr>
        <p:grpSpPr>
          <a:xfrm>
            <a:off x="666651" y="2484857"/>
            <a:ext cx="1080000" cy="1080000"/>
            <a:chOff x="556159" y="4528024"/>
            <a:chExt cx="1460665" cy="1436915"/>
          </a:xfrm>
          <a:solidFill>
            <a:srgbClr val="004992"/>
          </a:solidFill>
        </p:grpSpPr>
        <p:sp>
          <p:nvSpPr>
            <p:cNvPr id="8" name="Oval 7">
              <a:extLst>
                <a:ext uri="{FF2B5EF4-FFF2-40B4-BE49-F238E27FC236}">
                  <a16:creationId xmlns:a16="http://schemas.microsoft.com/office/drawing/2014/main" id="{28FCEAF8-9439-9004-C41D-8696C1D128B9}"/>
                </a:ext>
              </a:extLst>
            </p:cNvPr>
            <p:cNvSpPr/>
            <p:nvPr/>
          </p:nvSpPr>
          <p:spPr>
            <a:xfrm>
              <a:off x="556159" y="4528024"/>
              <a:ext cx="1460665" cy="1436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eers with solid fill">
              <a:extLst>
                <a:ext uri="{FF2B5EF4-FFF2-40B4-BE49-F238E27FC236}">
                  <a16:creationId xmlns:a16="http://schemas.microsoft.com/office/drawing/2014/main" id="{2F1A2BD6-A34B-4BBA-F04B-F6662A9AD1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46" y="4684422"/>
              <a:ext cx="1234675" cy="1234675"/>
            </a:xfrm>
            <a:prstGeom prst="rect">
              <a:avLst/>
            </a:prstGeom>
          </p:spPr>
        </p:pic>
      </p:grpSp>
      <p:grpSp>
        <p:nvGrpSpPr>
          <p:cNvPr id="10" name="Group 9">
            <a:extLst>
              <a:ext uri="{FF2B5EF4-FFF2-40B4-BE49-F238E27FC236}">
                <a16:creationId xmlns:a16="http://schemas.microsoft.com/office/drawing/2014/main" id="{665AFB93-B75C-CAFC-3B83-32C7AEAFDA3F}"/>
              </a:ext>
            </a:extLst>
          </p:cNvPr>
          <p:cNvGrpSpPr/>
          <p:nvPr/>
        </p:nvGrpSpPr>
        <p:grpSpPr>
          <a:xfrm>
            <a:off x="681198" y="4151866"/>
            <a:ext cx="1080000" cy="1080000"/>
            <a:chOff x="564986" y="4331241"/>
            <a:chExt cx="1411182" cy="1371414"/>
          </a:xfrm>
        </p:grpSpPr>
        <p:sp>
          <p:nvSpPr>
            <p:cNvPr id="11" name="Oval 10">
              <a:extLst>
                <a:ext uri="{FF2B5EF4-FFF2-40B4-BE49-F238E27FC236}">
                  <a16:creationId xmlns:a16="http://schemas.microsoft.com/office/drawing/2014/main" id="{1F39B994-86ED-5743-25E6-66301321AD78}"/>
                </a:ext>
              </a:extLst>
            </p:cNvPr>
            <p:cNvSpPr/>
            <p:nvPr/>
          </p:nvSpPr>
          <p:spPr>
            <a:xfrm>
              <a:off x="564986" y="4331241"/>
              <a:ext cx="1411182" cy="1371414"/>
            </a:xfrm>
            <a:prstGeom prst="ellipse">
              <a:avLst/>
            </a:prstGeom>
            <a:solidFill>
              <a:srgbClr val="00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Microphone with solid fill">
              <a:extLst>
                <a:ext uri="{FF2B5EF4-FFF2-40B4-BE49-F238E27FC236}">
                  <a16:creationId xmlns:a16="http://schemas.microsoft.com/office/drawing/2014/main" id="{5090384E-91D1-C1DD-955E-86136BDAB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425" y="4559748"/>
              <a:ext cx="914400" cy="914400"/>
            </a:xfrm>
            <a:prstGeom prst="rect">
              <a:avLst/>
            </a:prstGeom>
          </p:spPr>
        </p:pic>
      </p:grpSp>
      <p:sp>
        <p:nvSpPr>
          <p:cNvPr id="13" name="TextBox 12">
            <a:extLst>
              <a:ext uri="{FF2B5EF4-FFF2-40B4-BE49-F238E27FC236}">
                <a16:creationId xmlns:a16="http://schemas.microsoft.com/office/drawing/2014/main" id="{5FC28682-9EEE-79A8-CD10-8DA76AF39556}"/>
              </a:ext>
            </a:extLst>
          </p:cNvPr>
          <p:cNvSpPr txBox="1"/>
          <p:nvPr/>
        </p:nvSpPr>
        <p:spPr>
          <a:xfrm>
            <a:off x="1946352" y="4274968"/>
            <a:ext cx="10114206" cy="1371186"/>
          </a:xfrm>
          <a:prstGeom prst="rect">
            <a:avLst/>
          </a:prstGeom>
          <a:noFill/>
        </p:spPr>
        <p:txBody>
          <a:bodyPr wrap="square" numCol="2" spcCol="180000" rtlCol="0">
            <a:noAutofit/>
          </a:bodyPr>
          <a:lstStyle/>
          <a:p>
            <a:pPr marL="285750" indent="-285750">
              <a:lnSpc>
                <a:spcPct val="107000"/>
              </a:lnSpc>
              <a:buFont typeface="Arial" panose="020B0604020202020204" pitchFamily="34" charset="0"/>
              <a:buChar char="•"/>
            </a:pPr>
            <a:r>
              <a:rPr lang="en-GB"/>
              <a:t>Chris Sivers (South Gloucestershire Council)</a:t>
            </a:r>
          </a:p>
          <a:p>
            <a:pPr marL="285750" indent="-285750">
              <a:lnSpc>
                <a:spcPct val="107000"/>
              </a:lnSpc>
              <a:buFont typeface="Arial" panose="020B0604020202020204" pitchFamily="34" charset="0"/>
              <a:buChar char="•"/>
            </a:pPr>
            <a:r>
              <a:rPr lang="en-GB"/>
              <a:t>Christina Gray (Bristol City Council)</a:t>
            </a:r>
          </a:p>
          <a:p>
            <a:pPr marL="285750" indent="-285750">
              <a:lnSpc>
                <a:spcPct val="107000"/>
              </a:lnSpc>
              <a:buFont typeface="Arial" panose="020B0604020202020204" pitchFamily="34" charset="0"/>
              <a:buChar char="•"/>
            </a:pPr>
            <a:r>
              <a:rPr lang="en-GB"/>
              <a:t>Huda Hajinur (Caafi Health)</a:t>
            </a:r>
          </a:p>
          <a:p>
            <a:pPr marL="285750" indent="-285750">
              <a:lnSpc>
                <a:spcPct val="107000"/>
              </a:lnSpc>
              <a:buFont typeface="Arial" panose="020B0604020202020204" pitchFamily="34" charset="0"/>
              <a:buChar char="•"/>
            </a:pPr>
            <a:r>
              <a:rPr lang="en-GB"/>
              <a:t>Jo Walker (North Somerset Council)</a:t>
            </a:r>
          </a:p>
          <a:p>
            <a:pPr marL="285750" indent="-285750">
              <a:lnSpc>
                <a:spcPct val="107000"/>
              </a:lnSpc>
              <a:buFont typeface="Arial" panose="020B0604020202020204" pitchFamily="34" charset="0"/>
              <a:buChar char="•"/>
            </a:pPr>
            <a:r>
              <a:rPr lang="en-GB"/>
              <a:t>John Heather (Pier Health Group)</a:t>
            </a:r>
          </a:p>
          <a:p>
            <a:pPr marL="285750" indent="-285750">
              <a:lnSpc>
                <a:spcPct val="107000"/>
              </a:lnSpc>
              <a:buFont typeface="Arial" panose="020B0604020202020204" pitchFamily="34" charset="0"/>
              <a:buChar char="•"/>
            </a:pPr>
            <a:r>
              <a:rPr lang="en-GB"/>
              <a:t>Maria Kane (North Bristol Trust)</a:t>
            </a:r>
          </a:p>
          <a:p>
            <a:pPr marL="285750" indent="-285750">
              <a:lnSpc>
                <a:spcPct val="107000"/>
              </a:lnSpc>
              <a:buFont typeface="Arial" panose="020B0604020202020204" pitchFamily="34" charset="0"/>
              <a:buChar char="•"/>
            </a:pPr>
            <a:r>
              <a:rPr lang="en-GB"/>
              <a:t>Sado Jirde (Black South West Network)</a:t>
            </a:r>
          </a:p>
          <a:p>
            <a:pPr marL="285750" indent="-285750">
              <a:lnSpc>
                <a:spcPct val="107000"/>
              </a:lnSpc>
              <a:buFont typeface="Arial" panose="020B0604020202020204" pitchFamily="34" charset="0"/>
              <a:buChar char="•"/>
            </a:pPr>
            <a:r>
              <a:rPr lang="en-GB"/>
              <a:t>Shane Devlin (BNSSG ICB)</a:t>
            </a:r>
          </a:p>
        </p:txBody>
      </p:sp>
      <p:grpSp>
        <p:nvGrpSpPr>
          <p:cNvPr id="14" name="Group 13">
            <a:extLst>
              <a:ext uri="{FF2B5EF4-FFF2-40B4-BE49-F238E27FC236}">
                <a16:creationId xmlns:a16="http://schemas.microsoft.com/office/drawing/2014/main" id="{274A5997-9AEF-308C-10BE-A402742A3C72}"/>
              </a:ext>
            </a:extLst>
          </p:cNvPr>
          <p:cNvGrpSpPr/>
          <p:nvPr/>
        </p:nvGrpSpPr>
        <p:grpSpPr>
          <a:xfrm>
            <a:off x="681197" y="916822"/>
            <a:ext cx="1080001" cy="1080001"/>
            <a:chOff x="535170" y="906117"/>
            <a:chExt cx="1411182" cy="1371414"/>
          </a:xfrm>
        </p:grpSpPr>
        <p:pic>
          <p:nvPicPr>
            <p:cNvPr id="15" name="Graphic 14" descr="Users with solid fill">
              <a:extLst>
                <a:ext uri="{FF2B5EF4-FFF2-40B4-BE49-F238E27FC236}">
                  <a16:creationId xmlns:a16="http://schemas.microsoft.com/office/drawing/2014/main" id="{435819AB-8CCA-73B2-15E5-816340E32F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229" y="949645"/>
              <a:ext cx="1300115" cy="1284360"/>
            </a:xfrm>
            <a:prstGeom prst="rect">
              <a:avLst/>
            </a:prstGeom>
          </p:spPr>
        </p:pic>
        <p:sp>
          <p:nvSpPr>
            <p:cNvPr id="16" name="Oval 15">
              <a:extLst>
                <a:ext uri="{FF2B5EF4-FFF2-40B4-BE49-F238E27FC236}">
                  <a16:creationId xmlns:a16="http://schemas.microsoft.com/office/drawing/2014/main" id="{5B3E08A1-B944-409A-446E-E6F473AD94DB}"/>
                </a:ext>
              </a:extLst>
            </p:cNvPr>
            <p:cNvSpPr/>
            <p:nvPr/>
          </p:nvSpPr>
          <p:spPr>
            <a:xfrm>
              <a:off x="535170" y="906117"/>
              <a:ext cx="1411182" cy="1371414"/>
            </a:xfrm>
            <a:prstGeom prst="ellipse">
              <a:avLst/>
            </a:prstGeom>
            <a:solidFill>
              <a:srgbClr val="00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Users with solid fill">
              <a:extLst>
                <a:ext uri="{FF2B5EF4-FFF2-40B4-BE49-F238E27FC236}">
                  <a16:creationId xmlns:a16="http://schemas.microsoft.com/office/drawing/2014/main" id="{65BCFB1E-24C2-83B6-0BC4-7C4BAE83ED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8221" y="918672"/>
              <a:ext cx="1300115" cy="1284360"/>
            </a:xfrm>
            <a:prstGeom prst="rect">
              <a:avLst/>
            </a:prstGeom>
          </p:spPr>
        </p:pic>
      </p:grpSp>
      <p:sp>
        <p:nvSpPr>
          <p:cNvPr id="18" name="TextBox 17">
            <a:extLst>
              <a:ext uri="{FF2B5EF4-FFF2-40B4-BE49-F238E27FC236}">
                <a16:creationId xmlns:a16="http://schemas.microsoft.com/office/drawing/2014/main" id="{3B525D13-E657-709B-1B1B-08D9A28463A4}"/>
              </a:ext>
            </a:extLst>
          </p:cNvPr>
          <p:cNvSpPr txBox="1"/>
          <p:nvPr/>
        </p:nvSpPr>
        <p:spPr>
          <a:xfrm>
            <a:off x="1946352" y="3864498"/>
            <a:ext cx="6094324" cy="367216"/>
          </a:xfrm>
          <a:prstGeom prst="rect">
            <a:avLst/>
          </a:prstGeom>
          <a:noFill/>
        </p:spPr>
        <p:txBody>
          <a:bodyPr wrap="square">
            <a:spAutoFit/>
          </a:bodyPr>
          <a:lstStyle/>
          <a:p>
            <a:pPr>
              <a:lnSpc>
                <a:spcPct val="107000"/>
              </a:lnSpc>
              <a:spcAft>
                <a:spcPts val="600"/>
              </a:spcAft>
            </a:pPr>
            <a:r>
              <a:rPr lang="en-GB" b="1"/>
              <a:t>Our panel discussion and Q&amp;A included:</a:t>
            </a:r>
          </a:p>
        </p:txBody>
      </p:sp>
    </p:spTree>
    <p:extLst>
      <p:ext uri="{BB962C8B-B14F-4D97-AF65-F5344CB8AC3E}">
        <p14:creationId xmlns:p14="http://schemas.microsoft.com/office/powerpoint/2010/main" val="258890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 Placeholder 1">
            <a:extLst>
              <a:ext uri="{FF2B5EF4-FFF2-40B4-BE49-F238E27FC236}">
                <a16:creationId xmlns:a16="http://schemas.microsoft.com/office/drawing/2014/main" id="{E8966275-EC34-1606-44C7-6D6599C29E89}"/>
              </a:ext>
            </a:extLst>
          </p:cNvPr>
          <p:cNvSpPr>
            <a:spLocks noGrp="1"/>
          </p:cNvSpPr>
          <p:nvPr>
            <p:ph type="body" sz="quarter" idx="13"/>
          </p:nvPr>
        </p:nvSpPr>
        <p:spPr>
          <a:xfrm>
            <a:off x="155664" y="168775"/>
            <a:ext cx="11744136" cy="594302"/>
          </a:xfrm>
        </p:spPr>
        <p:txBody>
          <a:bodyPr>
            <a:normAutofit fontScale="92500"/>
          </a:bodyPr>
          <a:lstStyle/>
          <a:p>
            <a:r>
              <a:rPr lang="en-GB"/>
              <a:t>Executive Summary: some headline messages from the day</a:t>
            </a:r>
          </a:p>
        </p:txBody>
      </p:sp>
      <p:sp>
        <p:nvSpPr>
          <p:cNvPr id="3" name="TextBox 2">
            <a:extLst>
              <a:ext uri="{FF2B5EF4-FFF2-40B4-BE49-F238E27FC236}">
                <a16:creationId xmlns:a16="http://schemas.microsoft.com/office/drawing/2014/main" id="{3F4795A1-182F-A143-3FB2-5DE454896BE6}"/>
              </a:ext>
            </a:extLst>
          </p:cNvPr>
          <p:cNvSpPr txBox="1"/>
          <p:nvPr/>
        </p:nvSpPr>
        <p:spPr>
          <a:xfrm>
            <a:off x="292199" y="793220"/>
            <a:ext cx="11738987" cy="5095113"/>
          </a:xfrm>
          <a:prstGeom prst="rect">
            <a:avLst/>
          </a:prstGeom>
          <a:noFill/>
        </p:spPr>
        <p:txBody>
          <a:bodyPr wrap="square" numCol="2" spcCol="180000" rtlCol="0">
            <a:noAutofit/>
          </a:bodyPr>
          <a:lstStyle/>
          <a:p>
            <a:pPr marL="263525" marR="0" lvl="0" indent="-263525" algn="just" defTabSz="914400" rtl="0" eaLnBrk="1" fontAlgn="auto" latinLnBrk="0" hangingPunct="1">
              <a:lnSpc>
                <a:spcPct val="107000"/>
              </a:lnSpc>
              <a:spcBef>
                <a:spcPts val="0"/>
              </a:spcBef>
              <a:spcAft>
                <a:spcPts val="400"/>
              </a:spcAft>
              <a:buClrTx/>
              <a:buSzTx/>
              <a:buFont typeface="+mj-lt"/>
              <a:buAutoNum type="arabicPeriod"/>
              <a:tabLst/>
              <a:defRPr/>
            </a:pPr>
            <a:r>
              <a:rPr lang="en-GB" sz="1400" b="1">
                <a:solidFill>
                  <a:srgbClr val="004992"/>
                </a:solidFill>
                <a:latin typeface="Arial" panose="020B0604020202020204"/>
              </a:rPr>
              <a:t>A major theme that emerged from the day was “bravery”: </a:t>
            </a:r>
          </a:p>
          <a:p>
            <a:pPr marL="271463" lvl="1" algn="just">
              <a:lnSpc>
                <a:spcPct val="107000"/>
              </a:lnSpc>
              <a:spcAft>
                <a:spcPts val="400"/>
              </a:spcAft>
              <a:defRPr/>
            </a:pPr>
            <a:r>
              <a:rPr lang="en-GB" sz="1400">
                <a:solidFill>
                  <a:srgbClr val="004992"/>
                </a:solidFill>
                <a:latin typeface="Arial" panose="020B0604020202020204"/>
              </a:rPr>
              <a:t>of patients, carers, communities, staff and volunteers in enduring the pandemic, the cost-of-living crisis and in facing the winter to come; but also in having the courage to address the inequalities and challenges impacting all parts of our system, and to harness this opportunity as a licence to think and act differently.</a:t>
            </a:r>
          </a:p>
          <a:p>
            <a:pPr marL="263525" marR="0" lvl="0" indent="-263525" algn="just" defTabSz="914400" rtl="0" eaLnBrk="1" fontAlgn="auto" latinLnBrk="0" hangingPunct="1">
              <a:lnSpc>
                <a:spcPct val="107000"/>
              </a:lnSpc>
              <a:spcBef>
                <a:spcPts val="0"/>
              </a:spcBef>
              <a:spcAft>
                <a:spcPts val="400"/>
              </a:spcAft>
              <a:buClrTx/>
              <a:buSzTx/>
              <a:buFont typeface="+mj-lt"/>
              <a:buAutoNum type="arabicPeriod"/>
              <a:tabLst/>
              <a:defRPr/>
            </a:pPr>
            <a:r>
              <a:rPr kumimoji="0" lang="en-GB" sz="1400" b="1" i="0" strike="noStrike" kern="1200" cap="none" spc="0" normalizeH="0" baseline="0" noProof="0">
                <a:ln>
                  <a:noFill/>
                </a:ln>
                <a:solidFill>
                  <a:srgbClr val="004992"/>
                </a:solidFill>
                <a:effectLst/>
                <a:uLnTx/>
                <a:uFillTx/>
                <a:latin typeface="Arial" panose="020B0604020202020204"/>
                <a:ea typeface="+mn-ea"/>
                <a:cs typeface="+mn-cs"/>
              </a:rPr>
              <a:t>COVID provided us with a “common enemy” and shared focus. </a:t>
            </a:r>
          </a:p>
          <a:p>
            <a:pPr marL="271463" marR="0" lvl="0" algn="just" defTabSz="914400" rtl="0" eaLnBrk="1" fontAlgn="auto" latinLnBrk="0" hangingPunct="1">
              <a:lnSpc>
                <a:spcPct val="107000"/>
              </a:lnSpc>
              <a:spcBef>
                <a:spcPts val="0"/>
              </a:spcBef>
              <a:spcAft>
                <a:spcPts val="400"/>
              </a:spcAft>
              <a:buClrTx/>
              <a:buSzTx/>
              <a:tabLst/>
              <a:defRPr/>
            </a:pPr>
            <a:r>
              <a:rPr lang="en-GB" sz="1400">
                <a:solidFill>
                  <a:srgbClr val="004992"/>
                </a:solidFill>
                <a:latin typeface="Arial" panose="020B0604020202020204"/>
              </a:rPr>
              <a:t>How can we recreate this sense of shared urgency? There are no shortage of crises, but if we are to make a difference, we need to have a small number of very clear priorities, and tangible things that we are all working together on.</a:t>
            </a:r>
          </a:p>
          <a:p>
            <a:pPr marL="271463" marR="0" lvl="0" indent="-271463" algn="just" defTabSz="914400" rtl="0" eaLnBrk="1" fontAlgn="auto" latinLnBrk="0" hangingPunct="1">
              <a:lnSpc>
                <a:spcPct val="107000"/>
              </a:lnSpc>
              <a:spcBef>
                <a:spcPts val="0"/>
              </a:spcBef>
              <a:spcAft>
                <a:spcPts val="400"/>
              </a:spcAft>
              <a:buClrTx/>
              <a:buSzTx/>
              <a:buAutoNum type="arabicPeriod" startAt="3"/>
              <a:tabLst/>
              <a:defRPr/>
            </a:pPr>
            <a:r>
              <a:rPr kumimoji="0" lang="en-GB" sz="1400" b="1" i="0" strike="noStrike" kern="1200" cap="none" spc="0" normalizeH="0" baseline="0" noProof="0">
                <a:ln>
                  <a:noFill/>
                </a:ln>
                <a:solidFill>
                  <a:srgbClr val="004992"/>
                </a:solidFill>
                <a:effectLst/>
                <a:uLnTx/>
                <a:uFillTx/>
                <a:latin typeface="Arial" panose="020B0604020202020204"/>
                <a:ea typeface="+mn-ea"/>
                <a:cs typeface="+mn-cs"/>
              </a:rPr>
              <a:t>There is a need to move away from some elements of current culture – including the “blame game”. </a:t>
            </a:r>
          </a:p>
          <a:p>
            <a:pPr marL="271463" marR="0" lvl="0" algn="just" defTabSz="914400" rtl="0" eaLnBrk="1" fontAlgn="auto" latinLnBrk="0" hangingPunct="1">
              <a:lnSpc>
                <a:spcPct val="107000"/>
              </a:lnSpc>
              <a:spcBef>
                <a:spcPts val="0"/>
              </a:spcBef>
              <a:spcAft>
                <a:spcPts val="400"/>
              </a:spcAft>
              <a:buClrTx/>
              <a:buSzTx/>
              <a:tabLst/>
              <a:defRPr/>
            </a:pPr>
            <a:r>
              <a:rPr kumimoji="0" lang="en-GB" sz="1400" i="0" strike="noStrike" kern="1200" cap="none" spc="0" normalizeH="0" baseline="0" noProof="0">
                <a:ln>
                  <a:noFill/>
                </a:ln>
                <a:solidFill>
                  <a:srgbClr val="004992"/>
                </a:solidFill>
                <a:effectLst/>
                <a:uLnTx/>
                <a:uFillTx/>
                <a:latin typeface="Arial" panose="020B0604020202020204"/>
                <a:ea typeface="+mn-ea"/>
                <a:cs typeface="+mn-cs"/>
              </a:rPr>
              <a:t>This is not to say that people should not highlight when things go wrong or need to change. However, it is about how we respond positively to the opportunities we identify, how we accept a degree of risk and that we will sometimes fail in order to succeed, giving people the benefit of the doubt and new ideas a proper chance to succeed – recognising that we cannot continue to work in the same way as we have historically.</a:t>
            </a:r>
          </a:p>
          <a:p>
            <a:pPr marL="271463" marR="0" lvl="0" indent="-271463" algn="just" defTabSz="914400" rtl="0" eaLnBrk="1" fontAlgn="auto" latinLnBrk="0" hangingPunct="1">
              <a:lnSpc>
                <a:spcPct val="107000"/>
              </a:lnSpc>
              <a:spcBef>
                <a:spcPts val="0"/>
              </a:spcBef>
              <a:spcAft>
                <a:spcPts val="400"/>
              </a:spcAft>
              <a:buClrTx/>
              <a:buSzTx/>
              <a:buAutoNum type="arabicPeriod" startAt="4"/>
              <a:tabLst/>
              <a:defRPr/>
            </a:pPr>
            <a:r>
              <a:rPr lang="en-GB" sz="1400" b="1">
                <a:solidFill>
                  <a:srgbClr val="004992"/>
                </a:solidFill>
                <a:latin typeface="Arial" panose="020B0604020202020204"/>
              </a:rPr>
              <a:t>We are starting to see a shift from thinking about medical needs in isolation, to considering social support and wellbeing. </a:t>
            </a:r>
          </a:p>
          <a:p>
            <a:pPr marL="271463" marR="0" lvl="0" algn="just" defTabSz="914400" rtl="0" eaLnBrk="1" fontAlgn="auto" latinLnBrk="0" hangingPunct="1">
              <a:lnSpc>
                <a:spcPct val="107000"/>
              </a:lnSpc>
              <a:spcBef>
                <a:spcPts val="0"/>
              </a:spcBef>
              <a:spcAft>
                <a:spcPts val="400"/>
              </a:spcAft>
              <a:buClrTx/>
              <a:buSzTx/>
              <a:tabLst/>
              <a:defRPr/>
            </a:pPr>
            <a:r>
              <a:rPr lang="en-GB" sz="1400">
                <a:solidFill>
                  <a:srgbClr val="004992"/>
                </a:solidFill>
                <a:latin typeface="Arial" panose="020B0604020202020204"/>
              </a:rPr>
              <a:t>Strong and sustainable clinical services are critical to our success and to addressing health inequalities. However, the day further emphasised the role of the voluntary &amp; community sector, individuals and communities themselves in co-creation (built on mutual respect and power-sharing) and expanding the role of social prescribing and wider support to people’s wellbeing, to address our longstanding health inequalities.</a:t>
            </a:r>
          </a:p>
          <a:p>
            <a:pPr marL="271463" marR="0" lvl="0" indent="-271463" algn="just" defTabSz="914400" rtl="0" eaLnBrk="1" fontAlgn="auto" latinLnBrk="0" hangingPunct="1">
              <a:lnSpc>
                <a:spcPct val="107000"/>
              </a:lnSpc>
              <a:spcBef>
                <a:spcPts val="0"/>
              </a:spcBef>
              <a:spcAft>
                <a:spcPts val="400"/>
              </a:spcAft>
              <a:buClrTx/>
              <a:buSzTx/>
              <a:buAutoNum type="arabicPeriod" startAt="5"/>
              <a:tabLst/>
              <a:defRPr/>
            </a:pPr>
            <a:r>
              <a:rPr lang="en-GB" sz="1400" b="1">
                <a:solidFill>
                  <a:srgbClr val="004992"/>
                </a:solidFill>
                <a:latin typeface="Arial" panose="020B0604020202020204"/>
              </a:rPr>
              <a:t>Support to children and young people was one of the most discussed topics of the day. </a:t>
            </a:r>
          </a:p>
          <a:p>
            <a:pPr marL="271463" marR="0" lvl="0" algn="just" defTabSz="914400" rtl="0" eaLnBrk="1" fontAlgn="auto" latinLnBrk="0" hangingPunct="1">
              <a:lnSpc>
                <a:spcPct val="107000"/>
              </a:lnSpc>
              <a:spcBef>
                <a:spcPts val="0"/>
              </a:spcBef>
              <a:spcAft>
                <a:spcPts val="400"/>
              </a:spcAft>
              <a:buClrTx/>
              <a:buSzTx/>
              <a:tabLst/>
              <a:defRPr/>
            </a:pPr>
            <a:r>
              <a:rPr lang="en-GB" sz="1400">
                <a:solidFill>
                  <a:srgbClr val="004992"/>
                </a:solidFill>
                <a:latin typeface="Arial" panose="020B0604020202020204"/>
              </a:rPr>
              <a:t>There is a need to ensure that their physical and mental health is a core part of our plans, including looking at family-based approaches to improving population health and wellbeing.</a:t>
            </a:r>
          </a:p>
          <a:p>
            <a:pPr marL="271463" marR="0" lvl="0" indent="-271463" algn="just" defTabSz="914400" rtl="0" eaLnBrk="1" fontAlgn="auto" latinLnBrk="0" hangingPunct="1">
              <a:lnSpc>
                <a:spcPct val="107000"/>
              </a:lnSpc>
              <a:spcBef>
                <a:spcPts val="0"/>
              </a:spcBef>
              <a:spcAft>
                <a:spcPts val="400"/>
              </a:spcAft>
              <a:buClrTx/>
              <a:buSzTx/>
              <a:buAutoNum type="arabicPeriod" startAt="6"/>
              <a:tabLst/>
              <a:defRPr/>
            </a:pPr>
            <a:r>
              <a:rPr kumimoji="0" lang="en-GB" sz="1400" b="1" i="0" strike="noStrike" kern="1200" cap="none" spc="0" normalizeH="0" baseline="0" noProof="0">
                <a:ln>
                  <a:noFill/>
                </a:ln>
                <a:solidFill>
                  <a:srgbClr val="004992"/>
                </a:solidFill>
                <a:effectLst/>
                <a:uLnTx/>
                <a:uFillTx/>
                <a:latin typeface="Arial" panose="020B0604020202020204"/>
                <a:ea typeface="+mn-ea"/>
                <a:cs typeface="+mn-cs"/>
              </a:rPr>
              <a:t>A key enabler and success factor will</a:t>
            </a:r>
            <a:r>
              <a:rPr lang="en-GB" sz="1400" b="1">
                <a:solidFill>
                  <a:srgbClr val="004992"/>
                </a:solidFill>
                <a:latin typeface="Arial" panose="020B0604020202020204"/>
              </a:rPr>
              <a:t> be our ability to move </a:t>
            </a:r>
            <a:r>
              <a:rPr kumimoji="0" lang="en-GB" sz="1400" b="1" i="0" strike="noStrike" kern="1200" cap="none" spc="0" normalizeH="0" baseline="0" noProof="0">
                <a:ln>
                  <a:noFill/>
                </a:ln>
                <a:solidFill>
                  <a:srgbClr val="004992"/>
                </a:solidFill>
                <a:effectLst/>
                <a:uLnTx/>
                <a:uFillTx/>
                <a:latin typeface="Arial" panose="020B0604020202020204"/>
                <a:ea typeface="+mn-ea"/>
                <a:cs typeface="+mn-cs"/>
              </a:rPr>
              <a:t>money and resources “upstream”. </a:t>
            </a:r>
          </a:p>
          <a:p>
            <a:pPr marL="271463" marR="0" lvl="0" algn="just" defTabSz="914400" rtl="0" eaLnBrk="1" fontAlgn="auto" latinLnBrk="0" hangingPunct="1">
              <a:lnSpc>
                <a:spcPct val="107000"/>
              </a:lnSpc>
              <a:spcBef>
                <a:spcPts val="0"/>
              </a:spcBef>
              <a:spcAft>
                <a:spcPts val="400"/>
              </a:spcAft>
              <a:buClrTx/>
              <a:buSzTx/>
              <a:tabLst/>
              <a:defRPr/>
            </a:pPr>
            <a:r>
              <a:rPr kumimoji="0" lang="en-GB" sz="1400" i="0" strike="noStrike" kern="1200" cap="none" spc="0" normalizeH="0" baseline="0" noProof="0">
                <a:ln>
                  <a:noFill/>
                </a:ln>
                <a:solidFill>
                  <a:srgbClr val="004992"/>
                </a:solidFill>
                <a:effectLst/>
                <a:uLnTx/>
                <a:uFillTx/>
                <a:latin typeface="Arial" panose="020B0604020202020204"/>
                <a:ea typeface="+mn-ea"/>
                <a:cs typeface="+mn-cs"/>
              </a:rPr>
              <a:t>This means ensuring that we support commitments to addressing the causes and the effects of poor physical and mental health with a shared focus on prevention of disease as well as </a:t>
            </a:r>
            <a:r>
              <a:rPr lang="en-GB" sz="1400">
                <a:solidFill>
                  <a:srgbClr val="004992"/>
                </a:solidFill>
                <a:latin typeface="Arial" panose="020B0604020202020204"/>
              </a:rPr>
              <a:t>helping people living with long-term conditions to stay independent and well.</a:t>
            </a:r>
            <a:endParaRPr kumimoji="0" lang="en-GB" sz="1400" b="0" i="0" u="none" strike="noStrike" kern="1200" cap="none" spc="0" normalizeH="0" baseline="0" noProof="0">
              <a:ln>
                <a:noFill/>
              </a:ln>
              <a:solidFill>
                <a:srgbClr val="00499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921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descr="A picture containing indoor&#10;&#10;Description automatically generated">
            <a:extLst>
              <a:ext uri="{FF2B5EF4-FFF2-40B4-BE49-F238E27FC236}">
                <a16:creationId xmlns:a16="http://schemas.microsoft.com/office/drawing/2014/main" id="{CF0B6160-545E-3AA5-D64D-16BB019B4A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2200" y="1494000"/>
            <a:ext cx="5160001" cy="3870000"/>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426094E1-9F8B-F4A4-462F-96DC626BC2EC}"/>
              </a:ext>
            </a:extLst>
          </p:cNvPr>
          <p:cNvSpPr txBox="1"/>
          <p:nvPr/>
        </p:nvSpPr>
        <p:spPr>
          <a:xfrm>
            <a:off x="292200" y="712110"/>
            <a:ext cx="11372848" cy="646331"/>
          </a:xfrm>
          <a:prstGeom prst="rect">
            <a:avLst/>
          </a:prstGeom>
          <a:noFill/>
        </p:spPr>
        <p:txBody>
          <a:bodyPr wrap="square" rtlCol="0">
            <a:spAutoFit/>
          </a:bodyPr>
          <a:lstStyle/>
          <a:p>
            <a:r>
              <a:rPr lang="en-GB" b="1"/>
              <a:t>75</a:t>
            </a:r>
            <a:r>
              <a:rPr lang="en-GB"/>
              <a:t> attendees made specific pledges to do one thing today if possible, tomorrow if not, to accelerate health and care integration in BNSSG. Examples included:</a:t>
            </a:r>
          </a:p>
        </p:txBody>
      </p:sp>
      <p:graphicFrame>
        <p:nvGraphicFramePr>
          <p:cNvPr id="8" name="Table 7">
            <a:extLst>
              <a:ext uri="{FF2B5EF4-FFF2-40B4-BE49-F238E27FC236}">
                <a16:creationId xmlns:a16="http://schemas.microsoft.com/office/drawing/2014/main" id="{91151E57-3143-7BE5-7E61-BF7F59393B5F}"/>
              </a:ext>
            </a:extLst>
          </p:cNvPr>
          <p:cNvGraphicFramePr>
            <a:graphicFrameLocks noGrp="1"/>
          </p:cNvGraphicFramePr>
          <p:nvPr>
            <p:extLst>
              <p:ext uri="{D42A27DB-BD31-4B8C-83A1-F6EECF244321}">
                <p14:modId xmlns:p14="http://schemas.microsoft.com/office/powerpoint/2010/main" val="3397693949"/>
              </p:ext>
            </p:extLst>
          </p:nvPr>
        </p:nvGraphicFramePr>
        <p:xfrm>
          <a:off x="6848472" y="4950846"/>
          <a:ext cx="4816576" cy="221673"/>
        </p:xfrm>
        <a:graphic>
          <a:graphicData uri="http://schemas.openxmlformats.org/drawingml/2006/table">
            <a:tbl>
              <a:tblPr/>
              <a:tblGrid>
                <a:gridCol w="4816576">
                  <a:extLst>
                    <a:ext uri="{9D8B030D-6E8A-4147-A177-3AD203B41FA5}">
                      <a16:colId xmlns:a16="http://schemas.microsoft.com/office/drawing/2014/main" val="783096136"/>
                    </a:ext>
                  </a:extLst>
                </a:gridCol>
              </a:tblGrid>
              <a:tr h="110901">
                <a:tc>
                  <a:txBody>
                    <a:bodyPr/>
                    <a:lstStyle/>
                    <a:p>
                      <a:pPr algn="l" fontAlgn="b"/>
                      <a:endParaRPr lang="en-GB" sz="1100" b="0" i="0" u="none" strike="noStrike">
                        <a:solidFill>
                          <a:srgbClr val="000000"/>
                        </a:solidFill>
                        <a:effectLst/>
                        <a:latin typeface="+mn-lt"/>
                      </a:endParaRPr>
                    </a:p>
                  </a:txBody>
                  <a:tcPr marL="8313" marR="8313" marT="8313" anchor="b">
                    <a:lnL>
                      <a:noFill/>
                    </a:lnL>
                    <a:lnR>
                      <a:noFill/>
                    </a:lnR>
                    <a:lnT>
                      <a:noFill/>
                    </a:lnT>
                    <a:lnB>
                      <a:noFill/>
                    </a:lnB>
                  </a:tcPr>
                </a:tc>
                <a:extLst>
                  <a:ext uri="{0D108BD9-81ED-4DB2-BD59-A6C34878D82A}">
                    <a16:rowId xmlns:a16="http://schemas.microsoft.com/office/drawing/2014/main" val="1529163419"/>
                  </a:ext>
                </a:extLst>
              </a:tr>
            </a:tbl>
          </a:graphicData>
        </a:graphic>
      </p:graphicFrame>
      <p:sp>
        <p:nvSpPr>
          <p:cNvPr id="12" name="TextBox 11">
            <a:extLst>
              <a:ext uri="{FF2B5EF4-FFF2-40B4-BE49-F238E27FC236}">
                <a16:creationId xmlns:a16="http://schemas.microsoft.com/office/drawing/2014/main" id="{872ED1C6-9265-32EF-620C-B4E7CCD3A789}"/>
              </a:ext>
            </a:extLst>
          </p:cNvPr>
          <p:cNvSpPr txBox="1"/>
          <p:nvPr/>
        </p:nvSpPr>
        <p:spPr>
          <a:xfrm>
            <a:off x="7686476" y="2637332"/>
            <a:ext cx="2070474" cy="1400611"/>
          </a:xfrm>
          <a:custGeom>
            <a:avLst/>
            <a:gdLst>
              <a:gd name="connsiteX0" fmla="*/ 603895 w 2070474"/>
              <a:gd name="connsiteY0" fmla="*/ 1575687 h 1400611"/>
              <a:gd name="connsiteX1" fmla="*/ 526490 w 2070474"/>
              <a:gd name="connsiteY1" fmla="*/ 1310213 h 1400611"/>
              <a:gd name="connsiteX2" fmla="*/ 283019 w 2070474"/>
              <a:gd name="connsiteY2" fmla="*/ 219164 h 1400611"/>
              <a:gd name="connsiteX3" fmla="*/ 1351520 w 2070474"/>
              <a:gd name="connsiteY3" fmla="*/ 33483 h 1400611"/>
              <a:gd name="connsiteX4" fmla="*/ 1966881 w 2070474"/>
              <a:gd name="connsiteY4" fmla="*/ 1005659 h 1400611"/>
              <a:gd name="connsiteX5" fmla="*/ 901282 w 2070474"/>
              <a:gd name="connsiteY5" fmla="*/ 1394723 h 1400611"/>
              <a:gd name="connsiteX6" fmla="*/ 603895 w 2070474"/>
              <a:gd name="connsiteY6" fmla="*/ 1575687 h 140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474" h="1400611" fill="none" extrusionOk="0">
                <a:moveTo>
                  <a:pt x="603895" y="1575687"/>
                </a:moveTo>
                <a:cubicBezTo>
                  <a:pt x="614345" y="1522817"/>
                  <a:pt x="562298" y="1345648"/>
                  <a:pt x="526490" y="1310213"/>
                </a:cubicBezTo>
                <a:cubicBezTo>
                  <a:pt x="-71286" y="1055727"/>
                  <a:pt x="-260441" y="623334"/>
                  <a:pt x="283019" y="219164"/>
                </a:cubicBezTo>
                <a:cubicBezTo>
                  <a:pt x="570380" y="-27115"/>
                  <a:pt x="943350" y="4474"/>
                  <a:pt x="1351520" y="33483"/>
                </a:cubicBezTo>
                <a:cubicBezTo>
                  <a:pt x="1943768" y="202052"/>
                  <a:pt x="2251562" y="631696"/>
                  <a:pt x="1966881" y="1005659"/>
                </a:cubicBezTo>
                <a:cubicBezTo>
                  <a:pt x="1834148" y="1287631"/>
                  <a:pt x="1296282" y="1393685"/>
                  <a:pt x="901282" y="1394723"/>
                </a:cubicBezTo>
                <a:cubicBezTo>
                  <a:pt x="879278" y="1435299"/>
                  <a:pt x="639876" y="1546453"/>
                  <a:pt x="603895" y="1575687"/>
                </a:cubicBezTo>
                <a:close/>
              </a:path>
              <a:path w="2070474" h="1400611" stroke="0" extrusionOk="0">
                <a:moveTo>
                  <a:pt x="603895" y="1575687"/>
                </a:moveTo>
                <a:cubicBezTo>
                  <a:pt x="573180" y="1451409"/>
                  <a:pt x="567405" y="1411789"/>
                  <a:pt x="526490" y="1310213"/>
                </a:cubicBezTo>
                <a:cubicBezTo>
                  <a:pt x="-69741" y="1034561"/>
                  <a:pt x="-127136" y="630547"/>
                  <a:pt x="283019" y="219164"/>
                </a:cubicBezTo>
                <a:cubicBezTo>
                  <a:pt x="561893" y="84178"/>
                  <a:pt x="1020142" y="-3044"/>
                  <a:pt x="1351520" y="33483"/>
                </a:cubicBezTo>
                <a:cubicBezTo>
                  <a:pt x="1977157" y="73420"/>
                  <a:pt x="2243545" y="683691"/>
                  <a:pt x="1966881" y="1005659"/>
                </a:cubicBezTo>
                <a:cubicBezTo>
                  <a:pt x="1837375" y="1228142"/>
                  <a:pt x="1343529" y="1377767"/>
                  <a:pt x="901282" y="1394723"/>
                </a:cubicBezTo>
                <a:cubicBezTo>
                  <a:pt x="874343" y="1433936"/>
                  <a:pt x="700941" y="1513051"/>
                  <a:pt x="603895" y="1575687"/>
                </a:cubicBezTo>
                <a:close/>
              </a:path>
            </a:pathLst>
          </a:custGeom>
          <a:solidFill>
            <a:schemeClr val="bg2">
              <a:lumMod val="20000"/>
              <a:lumOff val="80000"/>
            </a:schemeClr>
          </a:solidFill>
          <a:ln>
            <a:noFill/>
            <a:extLst>
              <a:ext uri="{C807C97D-BFC1-408E-A445-0C87EB9F89A2}">
                <ask:lineSketchStyleProps xmlns:ask="http://schemas.microsoft.com/office/drawing/2018/sketchyshapes" sd="3676343959">
                  <a:prstGeom prst="wedgeEllipseCallou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fontAlgn="b"/>
            <a:r>
              <a:rPr lang="en-GB" sz="1200" b="1" i="0" u="none" strike="noStrike">
                <a:solidFill>
                  <a:srgbClr val="004992"/>
                </a:solidFill>
                <a:effectLst/>
                <a:latin typeface="+mn-lt"/>
              </a:rPr>
              <a:t>“</a:t>
            </a:r>
            <a:r>
              <a:rPr lang="en-GB" sz="1200" b="1" i="1" u="none" strike="noStrike">
                <a:solidFill>
                  <a:srgbClr val="004992"/>
                </a:solidFill>
                <a:effectLst/>
                <a:latin typeface="+mn-lt"/>
              </a:rPr>
              <a:t>Build links wherever I find them. TODAY. Follow up on links. TOMORROW</a:t>
            </a:r>
            <a:r>
              <a:rPr lang="en-GB" sz="1200" b="1" i="0" u="none" strike="noStrike">
                <a:solidFill>
                  <a:srgbClr val="004992"/>
                </a:solidFill>
                <a:effectLst/>
                <a:latin typeface="+mn-lt"/>
              </a:rPr>
              <a:t>.“</a:t>
            </a:r>
          </a:p>
        </p:txBody>
      </p:sp>
      <p:sp>
        <p:nvSpPr>
          <p:cNvPr id="14" name="TextBox 13">
            <a:extLst>
              <a:ext uri="{FF2B5EF4-FFF2-40B4-BE49-F238E27FC236}">
                <a16:creationId xmlns:a16="http://schemas.microsoft.com/office/drawing/2014/main" id="{74ECE36F-7B00-B161-9B32-35A4BD38965A}"/>
              </a:ext>
            </a:extLst>
          </p:cNvPr>
          <p:cNvSpPr txBox="1"/>
          <p:nvPr/>
        </p:nvSpPr>
        <p:spPr>
          <a:xfrm>
            <a:off x="5724616" y="1130397"/>
            <a:ext cx="2262419" cy="2207240"/>
          </a:xfrm>
          <a:custGeom>
            <a:avLst/>
            <a:gdLst>
              <a:gd name="connsiteX0" fmla="*/ 659880 w 2262419"/>
              <a:gd name="connsiteY0" fmla="*/ 2483145 h 2207240"/>
              <a:gd name="connsiteX1" fmla="*/ 575298 w 2262419"/>
              <a:gd name="connsiteY1" fmla="*/ 2064781 h 2207240"/>
              <a:gd name="connsiteX2" fmla="*/ 105774 w 2262419"/>
              <a:gd name="connsiteY2" fmla="*/ 637650 h 2207240"/>
              <a:gd name="connsiteX3" fmla="*/ 1488334 w 2262419"/>
              <a:gd name="connsiteY3" fmla="*/ 56440 h 2207240"/>
              <a:gd name="connsiteX4" fmla="*/ 2230963 w 2262419"/>
              <a:gd name="connsiteY4" fmla="*/ 1362066 h 2207240"/>
              <a:gd name="connsiteX5" fmla="*/ 984835 w 2262419"/>
              <a:gd name="connsiteY5" fmla="*/ 2197961 h 2207240"/>
              <a:gd name="connsiteX6" fmla="*/ 659880 w 2262419"/>
              <a:gd name="connsiteY6" fmla="*/ 2483145 h 22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19" h="2207240" fill="none" extrusionOk="0">
                <a:moveTo>
                  <a:pt x="659880" y="2483145"/>
                </a:moveTo>
                <a:cubicBezTo>
                  <a:pt x="605517" y="2322528"/>
                  <a:pt x="577530" y="2215852"/>
                  <a:pt x="575298" y="2064781"/>
                </a:cubicBezTo>
                <a:cubicBezTo>
                  <a:pt x="63258" y="1758310"/>
                  <a:pt x="-153015" y="1098194"/>
                  <a:pt x="105774" y="637650"/>
                </a:cubicBezTo>
                <a:cubicBezTo>
                  <a:pt x="284125" y="214990"/>
                  <a:pt x="933429" y="-91240"/>
                  <a:pt x="1488334" y="56440"/>
                </a:cubicBezTo>
                <a:cubicBezTo>
                  <a:pt x="1981003" y="155534"/>
                  <a:pt x="2398795" y="767637"/>
                  <a:pt x="2230963" y="1362066"/>
                </a:cubicBezTo>
                <a:cubicBezTo>
                  <a:pt x="2141125" y="1881893"/>
                  <a:pt x="1533496" y="2214191"/>
                  <a:pt x="984835" y="2197961"/>
                </a:cubicBezTo>
                <a:cubicBezTo>
                  <a:pt x="913573" y="2278381"/>
                  <a:pt x="733607" y="2456980"/>
                  <a:pt x="659880" y="2483145"/>
                </a:cubicBezTo>
                <a:close/>
              </a:path>
              <a:path w="2262419" h="2207240" stroke="0" extrusionOk="0">
                <a:moveTo>
                  <a:pt x="659880" y="2483145"/>
                </a:moveTo>
                <a:cubicBezTo>
                  <a:pt x="618172" y="2361364"/>
                  <a:pt x="586354" y="2202012"/>
                  <a:pt x="575298" y="2064781"/>
                </a:cubicBezTo>
                <a:cubicBezTo>
                  <a:pt x="-19204" y="1832415"/>
                  <a:pt x="-181226" y="1183600"/>
                  <a:pt x="105774" y="637650"/>
                </a:cubicBezTo>
                <a:cubicBezTo>
                  <a:pt x="341303" y="101847"/>
                  <a:pt x="831421" y="-102399"/>
                  <a:pt x="1488334" y="56440"/>
                </a:cubicBezTo>
                <a:cubicBezTo>
                  <a:pt x="2021954" y="204321"/>
                  <a:pt x="2371181" y="812204"/>
                  <a:pt x="2230963" y="1362066"/>
                </a:cubicBezTo>
                <a:cubicBezTo>
                  <a:pt x="2075937" y="1821943"/>
                  <a:pt x="1621549" y="2237434"/>
                  <a:pt x="984835" y="2197961"/>
                </a:cubicBezTo>
                <a:cubicBezTo>
                  <a:pt x="938143" y="2288603"/>
                  <a:pt x="755134" y="2441080"/>
                  <a:pt x="659880" y="2483145"/>
                </a:cubicBezTo>
                <a:close/>
              </a:path>
            </a:pathLst>
          </a:custGeom>
          <a:solidFill>
            <a:schemeClr val="bg2">
              <a:lumMod val="20000"/>
              <a:lumOff val="80000"/>
            </a:schemeClr>
          </a:solidFill>
          <a:ln>
            <a:noFill/>
            <a:extLst>
              <a:ext uri="{C807C97D-BFC1-408E-A445-0C87EB9F89A2}">
                <ask:lineSketchStyleProps xmlns:ask="http://schemas.microsoft.com/office/drawing/2018/sketchyshapes" sd="103072762">
                  <a:prstGeom prst="wedgeEllipseCallout">
                    <a:avLst/>
                  </a:prstGeom>
                  <ask:type>
                    <ask:lineSketchCurved/>
                  </ask:type>
                </ask:lineSketchStyleProps>
              </a:ext>
            </a:extLst>
          </a:ln>
        </p:spPr>
        <p:txBody>
          <a:bodyPr wrap="square" lIns="36000" tIns="36000" rIns="36000" bIns="36000">
            <a:spAutoFit/>
          </a:bodyPr>
          <a:lstStyle/>
          <a:p>
            <a:pPr algn="ctr" fontAlgn="b"/>
            <a:r>
              <a:rPr lang="en-GB" sz="1200" b="1" i="0" u="none" strike="noStrike">
                <a:solidFill>
                  <a:srgbClr val="004992"/>
                </a:solidFill>
                <a:effectLst/>
                <a:latin typeface="+mn-lt"/>
              </a:rPr>
              <a:t>“</a:t>
            </a:r>
            <a:r>
              <a:rPr lang="en-GB" sz="1200" b="1" i="1" u="none" strike="noStrike">
                <a:solidFill>
                  <a:srgbClr val="004992"/>
                </a:solidFill>
                <a:effectLst/>
                <a:latin typeface="+mn-lt"/>
              </a:rPr>
              <a:t>To utilise education as a mechanism to improve community health outcomes. Knowledge is power - there are more ways than simply NHS</a:t>
            </a:r>
            <a:r>
              <a:rPr lang="en-GB" sz="1200" b="1" i="0" u="none" strike="noStrike">
                <a:solidFill>
                  <a:srgbClr val="004992"/>
                </a:solidFill>
                <a:effectLst/>
                <a:latin typeface="+mn-lt"/>
              </a:rPr>
              <a:t>.”</a:t>
            </a:r>
          </a:p>
        </p:txBody>
      </p:sp>
      <p:sp>
        <p:nvSpPr>
          <p:cNvPr id="17" name="TextBox 16">
            <a:extLst>
              <a:ext uri="{FF2B5EF4-FFF2-40B4-BE49-F238E27FC236}">
                <a16:creationId xmlns:a16="http://schemas.microsoft.com/office/drawing/2014/main" id="{76CB4114-855D-ED02-75CD-9EA85D16ACC2}"/>
              </a:ext>
            </a:extLst>
          </p:cNvPr>
          <p:cNvSpPr txBox="1"/>
          <p:nvPr/>
        </p:nvSpPr>
        <p:spPr>
          <a:xfrm>
            <a:off x="5790197" y="3755923"/>
            <a:ext cx="2262419" cy="1660286"/>
          </a:xfrm>
          <a:custGeom>
            <a:avLst/>
            <a:gdLst>
              <a:gd name="connsiteX0" fmla="*/ 659880 w 2262419"/>
              <a:gd name="connsiteY0" fmla="*/ 1867822 h 1660286"/>
              <a:gd name="connsiteX1" fmla="*/ 575298 w 2262419"/>
              <a:gd name="connsiteY1" fmla="*/ 1553128 h 1660286"/>
              <a:gd name="connsiteX2" fmla="*/ 251639 w 2262419"/>
              <a:gd name="connsiteY2" fmla="*/ 308130 h 1660286"/>
              <a:gd name="connsiteX3" fmla="*/ 1479852 w 2262419"/>
              <a:gd name="connsiteY3" fmla="*/ 40411 h 1660286"/>
              <a:gd name="connsiteX4" fmla="*/ 2175893 w 2262419"/>
              <a:gd name="connsiteY4" fmla="*/ 1148566 h 1660286"/>
              <a:gd name="connsiteX5" fmla="*/ 984836 w 2262419"/>
              <a:gd name="connsiteY5" fmla="*/ 1653307 h 1660286"/>
              <a:gd name="connsiteX6" fmla="*/ 659880 w 2262419"/>
              <a:gd name="connsiteY6" fmla="*/ 1867822 h 166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19" h="1660286" fill="none" extrusionOk="0">
                <a:moveTo>
                  <a:pt x="659880" y="1867822"/>
                </a:moveTo>
                <a:cubicBezTo>
                  <a:pt x="619452" y="1715697"/>
                  <a:pt x="589109" y="1702685"/>
                  <a:pt x="575298" y="1553128"/>
                </a:cubicBezTo>
                <a:cubicBezTo>
                  <a:pt x="-113212" y="1233728"/>
                  <a:pt x="-128747" y="802783"/>
                  <a:pt x="251639" y="308130"/>
                </a:cubicBezTo>
                <a:cubicBezTo>
                  <a:pt x="462282" y="39810"/>
                  <a:pt x="1014869" y="-73962"/>
                  <a:pt x="1479852" y="40411"/>
                </a:cubicBezTo>
                <a:cubicBezTo>
                  <a:pt x="2155665" y="176934"/>
                  <a:pt x="2449999" y="738217"/>
                  <a:pt x="2175893" y="1148566"/>
                </a:cubicBezTo>
                <a:cubicBezTo>
                  <a:pt x="1985459" y="1507269"/>
                  <a:pt x="1529099" y="1633689"/>
                  <a:pt x="984836" y="1653307"/>
                </a:cubicBezTo>
                <a:cubicBezTo>
                  <a:pt x="929238" y="1680144"/>
                  <a:pt x="818902" y="1758174"/>
                  <a:pt x="659880" y="1867822"/>
                </a:cubicBezTo>
                <a:close/>
              </a:path>
              <a:path w="2262419" h="1660286" stroke="0" extrusionOk="0">
                <a:moveTo>
                  <a:pt x="659880" y="1867822"/>
                </a:moveTo>
                <a:cubicBezTo>
                  <a:pt x="669282" y="1803638"/>
                  <a:pt x="622978" y="1634338"/>
                  <a:pt x="575298" y="1553128"/>
                </a:cubicBezTo>
                <a:cubicBezTo>
                  <a:pt x="-4558" y="1393062"/>
                  <a:pt x="-175453" y="634116"/>
                  <a:pt x="251639" y="308130"/>
                </a:cubicBezTo>
                <a:cubicBezTo>
                  <a:pt x="535077" y="51638"/>
                  <a:pt x="1046434" y="-61166"/>
                  <a:pt x="1479852" y="40411"/>
                </a:cubicBezTo>
                <a:cubicBezTo>
                  <a:pt x="2072387" y="109716"/>
                  <a:pt x="2431061" y="683002"/>
                  <a:pt x="2175893" y="1148566"/>
                </a:cubicBezTo>
                <a:cubicBezTo>
                  <a:pt x="1976575" y="1524031"/>
                  <a:pt x="1497688" y="1711261"/>
                  <a:pt x="984836" y="1653307"/>
                </a:cubicBezTo>
                <a:cubicBezTo>
                  <a:pt x="881444" y="1728279"/>
                  <a:pt x="712582" y="1873723"/>
                  <a:pt x="659880" y="1867822"/>
                </a:cubicBezTo>
                <a:close/>
              </a:path>
            </a:pathLst>
          </a:custGeom>
          <a:solidFill>
            <a:schemeClr val="bg2">
              <a:lumMod val="20000"/>
              <a:lumOff val="80000"/>
            </a:schemeClr>
          </a:solidFill>
          <a:ln>
            <a:noFill/>
            <a:extLst>
              <a:ext uri="{C807C97D-BFC1-408E-A445-0C87EB9F89A2}">
                <ask:lineSketchStyleProps xmlns:ask="http://schemas.microsoft.com/office/drawing/2018/sketchyshapes" sd="2182027104">
                  <a:prstGeom prst="wedgeEllipseCallout">
                    <a:avLst/>
                  </a:prstGeom>
                  <ask:type>
                    <ask:lineSketchCurved/>
                  </ask:type>
                </ask:lineSketchStyleProps>
              </a:ext>
            </a:extLst>
          </a:ln>
        </p:spPr>
        <p:txBody>
          <a:bodyPr wrap="square" lIns="36000" tIns="36000" rIns="36000" bIns="36000">
            <a:spAutoFit/>
          </a:bodyPr>
          <a:lstStyle/>
          <a:p>
            <a:pPr algn="ctr" fontAlgn="b"/>
            <a:r>
              <a:rPr lang="en-GB" sz="1200" b="1" i="0" u="none" strike="noStrike">
                <a:solidFill>
                  <a:srgbClr val="004992"/>
                </a:solidFill>
                <a:effectLst/>
                <a:latin typeface="+mn-lt"/>
              </a:rPr>
              <a:t>“</a:t>
            </a:r>
            <a:r>
              <a:rPr lang="en-GB" sz="1200" b="1" i="1" u="none" strike="noStrike">
                <a:solidFill>
                  <a:srgbClr val="004992"/>
                </a:solidFill>
                <a:effectLst/>
                <a:latin typeface="+mn-lt"/>
              </a:rPr>
              <a:t>To keep voicing the needs of the VCSE sector and working with communities to put forward their needs</a:t>
            </a:r>
            <a:r>
              <a:rPr lang="en-GB" sz="1200" b="1" i="0" u="none" strike="noStrike">
                <a:solidFill>
                  <a:srgbClr val="004992"/>
                </a:solidFill>
                <a:effectLst/>
                <a:latin typeface="+mn-lt"/>
              </a:rPr>
              <a:t>.” </a:t>
            </a:r>
          </a:p>
        </p:txBody>
      </p:sp>
      <p:sp>
        <p:nvSpPr>
          <p:cNvPr id="19" name="TextBox 18">
            <a:extLst>
              <a:ext uri="{FF2B5EF4-FFF2-40B4-BE49-F238E27FC236}">
                <a16:creationId xmlns:a16="http://schemas.microsoft.com/office/drawing/2014/main" id="{60B2B551-9DB6-CC82-1C5E-113291F4D0A3}"/>
              </a:ext>
            </a:extLst>
          </p:cNvPr>
          <p:cNvSpPr txBox="1"/>
          <p:nvPr/>
        </p:nvSpPr>
        <p:spPr>
          <a:xfrm>
            <a:off x="8905954" y="3710521"/>
            <a:ext cx="2812856" cy="2207240"/>
          </a:xfrm>
          <a:custGeom>
            <a:avLst/>
            <a:gdLst>
              <a:gd name="connsiteX0" fmla="*/ 820426 w 2812856"/>
              <a:gd name="connsiteY0" fmla="*/ 2483145 h 2207240"/>
              <a:gd name="connsiteX1" fmla="*/ 715266 w 2812856"/>
              <a:gd name="connsiteY1" fmla="*/ 2064781 h 2207240"/>
              <a:gd name="connsiteX2" fmla="*/ 260067 w 2812856"/>
              <a:gd name="connsiteY2" fmla="*/ 464250 h 2207240"/>
              <a:gd name="connsiteX3" fmla="*/ 1842739 w 2812856"/>
              <a:gd name="connsiteY3" fmla="*/ 54450 h 2207240"/>
              <a:gd name="connsiteX4" fmla="*/ 2727306 w 2812856"/>
              <a:gd name="connsiteY4" fmla="*/ 1482655 h 2207240"/>
              <a:gd name="connsiteX5" fmla="*/ 1224442 w 2812856"/>
              <a:gd name="connsiteY5" fmla="*/ 2197963 h 2207240"/>
              <a:gd name="connsiteX6" fmla="*/ 820426 w 2812856"/>
              <a:gd name="connsiteY6" fmla="*/ 2483145 h 22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856" h="2207240" fill="none" extrusionOk="0">
                <a:moveTo>
                  <a:pt x="820426" y="2483145"/>
                </a:moveTo>
                <a:cubicBezTo>
                  <a:pt x="840774" y="2426244"/>
                  <a:pt x="797965" y="2262985"/>
                  <a:pt x="715266" y="2064781"/>
                </a:cubicBezTo>
                <a:cubicBezTo>
                  <a:pt x="-3384" y="1736007"/>
                  <a:pt x="-306440" y="937396"/>
                  <a:pt x="260067" y="464250"/>
                </a:cubicBezTo>
                <a:cubicBezTo>
                  <a:pt x="608715" y="-3841"/>
                  <a:pt x="1176343" y="-41641"/>
                  <a:pt x="1842739" y="54450"/>
                </a:cubicBezTo>
                <a:cubicBezTo>
                  <a:pt x="2476105" y="245358"/>
                  <a:pt x="2953758" y="803818"/>
                  <a:pt x="2727306" y="1482655"/>
                </a:cubicBezTo>
                <a:cubicBezTo>
                  <a:pt x="2375470" y="1973553"/>
                  <a:pt x="1838911" y="2290750"/>
                  <a:pt x="1224442" y="2197963"/>
                </a:cubicBezTo>
                <a:cubicBezTo>
                  <a:pt x="1110626" y="2332358"/>
                  <a:pt x="1013065" y="2370192"/>
                  <a:pt x="820426" y="2483145"/>
                </a:cubicBezTo>
                <a:close/>
              </a:path>
              <a:path w="2812856" h="2207240" stroke="0" extrusionOk="0">
                <a:moveTo>
                  <a:pt x="820426" y="2483145"/>
                </a:moveTo>
                <a:cubicBezTo>
                  <a:pt x="782801" y="2278187"/>
                  <a:pt x="757114" y="2189988"/>
                  <a:pt x="715266" y="2064781"/>
                </a:cubicBezTo>
                <a:cubicBezTo>
                  <a:pt x="13733" y="1838483"/>
                  <a:pt x="-322452" y="927534"/>
                  <a:pt x="260067" y="464250"/>
                </a:cubicBezTo>
                <a:cubicBezTo>
                  <a:pt x="688125" y="107018"/>
                  <a:pt x="1221147" y="-189633"/>
                  <a:pt x="1842739" y="54450"/>
                </a:cubicBezTo>
                <a:cubicBezTo>
                  <a:pt x="2645492" y="342230"/>
                  <a:pt x="2931030" y="990159"/>
                  <a:pt x="2727306" y="1482655"/>
                </a:cubicBezTo>
                <a:cubicBezTo>
                  <a:pt x="2491165" y="1966539"/>
                  <a:pt x="1857538" y="2203758"/>
                  <a:pt x="1224442" y="2197963"/>
                </a:cubicBezTo>
                <a:cubicBezTo>
                  <a:pt x="1106841" y="2303730"/>
                  <a:pt x="891852" y="2455414"/>
                  <a:pt x="820426" y="2483145"/>
                </a:cubicBezTo>
                <a:close/>
              </a:path>
            </a:pathLst>
          </a:custGeom>
          <a:solidFill>
            <a:schemeClr val="bg2">
              <a:lumMod val="20000"/>
              <a:lumOff val="80000"/>
            </a:schemeClr>
          </a:solidFill>
          <a:ln>
            <a:noFill/>
            <a:extLst>
              <a:ext uri="{C807C97D-BFC1-408E-A445-0C87EB9F89A2}">
                <ask:lineSketchStyleProps xmlns:ask="http://schemas.microsoft.com/office/drawing/2018/sketchyshapes" sd="3004610422">
                  <a:prstGeom prst="wedgeEllipseCallout">
                    <a:avLst/>
                  </a:prstGeom>
                  <ask:type>
                    <ask:lineSketchCurved/>
                  </ask:type>
                </ask:lineSketchStyleProps>
              </a:ext>
            </a:extLst>
          </a:ln>
        </p:spPr>
        <p:txBody>
          <a:bodyPr wrap="square" lIns="36000" tIns="36000" rIns="36000" bIns="36000">
            <a:spAutoFit/>
          </a:bodyPr>
          <a:lstStyle/>
          <a:p>
            <a:pPr algn="ctr" fontAlgn="b"/>
            <a:r>
              <a:rPr lang="en-GB" sz="1200" b="1" i="0" u="none" strike="noStrike">
                <a:solidFill>
                  <a:srgbClr val="004992"/>
                </a:solidFill>
                <a:effectLst/>
                <a:latin typeface="+mn-lt"/>
              </a:rPr>
              <a:t>“</a:t>
            </a:r>
            <a:r>
              <a:rPr lang="en-GB" sz="1200" b="1" i="1" u="none" strike="noStrike">
                <a:solidFill>
                  <a:srgbClr val="004992"/>
                </a:solidFill>
                <a:effectLst/>
                <a:latin typeface="+mn-lt"/>
              </a:rPr>
              <a:t>Educate people to look after their health and wellbeing and give them a sense of empowerment. Communicate and explain that places better-create 'ownership' within community</a:t>
            </a:r>
            <a:r>
              <a:rPr lang="en-GB" sz="1200" b="1" i="0" u="none" strike="noStrike">
                <a:solidFill>
                  <a:srgbClr val="004992"/>
                </a:solidFill>
                <a:effectLst/>
                <a:latin typeface="+mn-lt"/>
              </a:rPr>
              <a:t>.” </a:t>
            </a:r>
          </a:p>
        </p:txBody>
      </p:sp>
      <p:sp>
        <p:nvSpPr>
          <p:cNvPr id="22" name="TextBox 21">
            <a:extLst>
              <a:ext uri="{FF2B5EF4-FFF2-40B4-BE49-F238E27FC236}">
                <a16:creationId xmlns:a16="http://schemas.microsoft.com/office/drawing/2014/main" id="{B89E2A77-3B4F-79DE-11BA-2AC6F73E8126}"/>
              </a:ext>
            </a:extLst>
          </p:cNvPr>
          <p:cNvSpPr txBox="1"/>
          <p:nvPr/>
        </p:nvSpPr>
        <p:spPr>
          <a:xfrm>
            <a:off x="9299853" y="1241915"/>
            <a:ext cx="2681330" cy="1919962"/>
          </a:xfrm>
          <a:custGeom>
            <a:avLst/>
            <a:gdLst>
              <a:gd name="connsiteX0" fmla="*/ 782064 w 2681330"/>
              <a:gd name="connsiteY0" fmla="*/ 2159957 h 1919962"/>
              <a:gd name="connsiteX1" fmla="*/ 681821 w 2681330"/>
              <a:gd name="connsiteY1" fmla="*/ 1796044 h 1919962"/>
              <a:gd name="connsiteX2" fmla="*/ 318067 w 2681330"/>
              <a:gd name="connsiteY2" fmla="*/ 339172 h 1919962"/>
              <a:gd name="connsiteX3" fmla="*/ 1752811 w 2681330"/>
              <a:gd name="connsiteY3" fmla="*/ 46487 h 1919962"/>
              <a:gd name="connsiteX4" fmla="*/ 2569989 w 2681330"/>
              <a:gd name="connsiteY4" fmla="*/ 1343013 h 1919962"/>
              <a:gd name="connsiteX5" fmla="*/ 1167189 w 2681330"/>
              <a:gd name="connsiteY5" fmla="*/ 1911891 h 1919962"/>
              <a:gd name="connsiteX6" fmla="*/ 782064 w 2681330"/>
              <a:gd name="connsiteY6" fmla="*/ 2159957 h 191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1330" h="1919962" fill="none" extrusionOk="0">
                <a:moveTo>
                  <a:pt x="782064" y="2159957"/>
                </a:moveTo>
                <a:cubicBezTo>
                  <a:pt x="751784" y="2016653"/>
                  <a:pt x="697354" y="1935167"/>
                  <a:pt x="681821" y="1796044"/>
                </a:cubicBezTo>
                <a:cubicBezTo>
                  <a:pt x="11270" y="1484652"/>
                  <a:pt x="-264312" y="787765"/>
                  <a:pt x="318067" y="339172"/>
                </a:cubicBezTo>
                <a:cubicBezTo>
                  <a:pt x="638166" y="5146"/>
                  <a:pt x="1229243" y="-77306"/>
                  <a:pt x="1752811" y="46487"/>
                </a:cubicBezTo>
                <a:cubicBezTo>
                  <a:pt x="2517527" y="340817"/>
                  <a:pt x="2898573" y="918663"/>
                  <a:pt x="2569989" y="1343013"/>
                </a:cubicBezTo>
                <a:cubicBezTo>
                  <a:pt x="2325764" y="1828910"/>
                  <a:pt x="1780650" y="1958684"/>
                  <a:pt x="1167189" y="1911891"/>
                </a:cubicBezTo>
                <a:cubicBezTo>
                  <a:pt x="1112712" y="1986613"/>
                  <a:pt x="931389" y="2108482"/>
                  <a:pt x="782064" y="2159957"/>
                </a:cubicBezTo>
                <a:close/>
              </a:path>
              <a:path w="2681330" h="1919962" stroke="0" extrusionOk="0">
                <a:moveTo>
                  <a:pt x="782064" y="2159957"/>
                </a:moveTo>
                <a:cubicBezTo>
                  <a:pt x="742170" y="2125827"/>
                  <a:pt x="731030" y="1899700"/>
                  <a:pt x="681821" y="1796044"/>
                </a:cubicBezTo>
                <a:cubicBezTo>
                  <a:pt x="-121735" y="1412960"/>
                  <a:pt x="-284947" y="744592"/>
                  <a:pt x="318067" y="339172"/>
                </a:cubicBezTo>
                <a:cubicBezTo>
                  <a:pt x="631866" y="33003"/>
                  <a:pt x="1177048" y="-84387"/>
                  <a:pt x="1752811" y="46487"/>
                </a:cubicBezTo>
                <a:cubicBezTo>
                  <a:pt x="2516874" y="236812"/>
                  <a:pt x="2824325" y="734249"/>
                  <a:pt x="2569989" y="1343013"/>
                </a:cubicBezTo>
                <a:cubicBezTo>
                  <a:pt x="2378276" y="1688414"/>
                  <a:pt x="1744051" y="1870680"/>
                  <a:pt x="1167189" y="1911891"/>
                </a:cubicBezTo>
                <a:cubicBezTo>
                  <a:pt x="1053694" y="1948499"/>
                  <a:pt x="969411" y="2059983"/>
                  <a:pt x="782064" y="2159957"/>
                </a:cubicBezTo>
                <a:close/>
              </a:path>
            </a:pathLst>
          </a:custGeom>
          <a:solidFill>
            <a:schemeClr val="bg2">
              <a:lumMod val="20000"/>
              <a:lumOff val="80000"/>
            </a:schemeClr>
          </a:solidFill>
          <a:ln>
            <a:noFill/>
            <a:extLst>
              <a:ext uri="{C807C97D-BFC1-408E-A445-0C87EB9F89A2}">
                <ask:lineSketchStyleProps xmlns:ask="http://schemas.microsoft.com/office/drawing/2018/sketchyshapes" sd="4272482321">
                  <a:prstGeom prst="wedgeEllipseCallout">
                    <a:avLst/>
                  </a:prstGeom>
                  <ask:type>
                    <ask:lineSketchCurved/>
                  </ask:type>
                </ask:lineSketchStyleProps>
              </a:ext>
            </a:extLst>
          </a:ln>
        </p:spPr>
        <p:txBody>
          <a:bodyPr wrap="square" lIns="36000" tIns="36000" rIns="36000" bIns="36000">
            <a:spAutoFit/>
          </a:bodyPr>
          <a:lstStyle/>
          <a:p>
            <a:pPr algn="ctr" fontAlgn="b"/>
            <a:r>
              <a:rPr lang="en-GB" sz="1200" b="1" i="0" u="none" strike="noStrike">
                <a:solidFill>
                  <a:srgbClr val="004992"/>
                </a:solidFill>
                <a:effectLst/>
                <a:latin typeface="+mn-lt"/>
              </a:rPr>
              <a:t>“</a:t>
            </a:r>
            <a:r>
              <a:rPr lang="en-GB" sz="1200" b="1" i="1" u="none" strike="noStrike">
                <a:solidFill>
                  <a:srgbClr val="004992"/>
                </a:solidFill>
                <a:effectLst/>
                <a:latin typeface="+mn-lt"/>
              </a:rPr>
              <a:t>Talk about </a:t>
            </a:r>
          </a:p>
          <a:p>
            <a:pPr algn="ctr" fontAlgn="b"/>
            <a:r>
              <a:rPr lang="en-GB" sz="1200" b="1" i="1" u="none" strike="noStrike">
                <a:solidFill>
                  <a:srgbClr val="004992"/>
                </a:solidFill>
                <a:effectLst/>
                <a:latin typeface="+mn-lt"/>
              </a:rPr>
              <a:t>the importance of partnership working with the board and unite partners in and explain their challenges and our joint opportunities</a:t>
            </a:r>
            <a:r>
              <a:rPr lang="en-GB" sz="1200" b="1" i="0" u="none" strike="noStrike">
                <a:solidFill>
                  <a:srgbClr val="004992"/>
                </a:solidFill>
                <a:effectLst/>
                <a:latin typeface="+mn-lt"/>
              </a:rPr>
              <a:t>.” </a:t>
            </a:r>
          </a:p>
        </p:txBody>
      </p:sp>
      <p:sp>
        <p:nvSpPr>
          <p:cNvPr id="7" name="Text Placeholder 2">
            <a:extLst>
              <a:ext uri="{FF2B5EF4-FFF2-40B4-BE49-F238E27FC236}">
                <a16:creationId xmlns:a16="http://schemas.microsoft.com/office/drawing/2014/main" id="{2183FB73-8585-8920-2E60-FB9B1A400C40}"/>
              </a:ext>
            </a:extLst>
          </p:cNvPr>
          <p:cNvSpPr>
            <a:spLocks noGrp="1"/>
          </p:cNvSpPr>
          <p:nvPr>
            <p:ph type="body" sz="quarter" idx="13"/>
          </p:nvPr>
        </p:nvSpPr>
        <p:spPr>
          <a:xfrm>
            <a:off x="155664" y="132295"/>
            <a:ext cx="11744136" cy="550074"/>
          </a:xfrm>
        </p:spPr>
        <p:txBody>
          <a:bodyPr>
            <a:normAutofit/>
          </a:bodyPr>
          <a:lstStyle/>
          <a:p>
            <a:r>
              <a:rPr lang="en-GB"/>
              <a:t>Executive Summary: our pledges</a:t>
            </a:r>
          </a:p>
        </p:txBody>
      </p:sp>
    </p:spTree>
    <p:extLst>
      <p:ext uri="{BB962C8B-B14F-4D97-AF65-F5344CB8AC3E}">
        <p14:creationId xmlns:p14="http://schemas.microsoft.com/office/powerpoint/2010/main" val="410886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D8CE29-04D5-2772-C553-6E1EC4C0C117}"/>
              </a:ext>
            </a:extLst>
          </p:cNvPr>
          <p:cNvSpPr>
            <a:spLocks noGrp="1"/>
          </p:cNvSpPr>
          <p:nvPr>
            <p:ph type="sldNum" sz="quarter" idx="12"/>
          </p:nvPr>
        </p:nvSpPr>
        <p:spPr/>
        <p:txBody>
          <a:bodyPr/>
          <a:lstStyle/>
          <a:p>
            <a:fld id="{F6E39E37-6BC0-A248-806A-337B0CEF6126}" type="slidenum">
              <a:rPr lang="en-US" smtClean="0"/>
              <a:pPr/>
              <a:t>7</a:t>
            </a:fld>
            <a:endParaRPr lang="en-US"/>
          </a:p>
        </p:txBody>
      </p:sp>
      <p:sp>
        <p:nvSpPr>
          <p:cNvPr id="3" name="Text Placeholder 2">
            <a:extLst>
              <a:ext uri="{FF2B5EF4-FFF2-40B4-BE49-F238E27FC236}">
                <a16:creationId xmlns:a16="http://schemas.microsoft.com/office/drawing/2014/main" id="{378B642D-54F4-EFED-B25B-6BCF40B38188}"/>
              </a:ext>
            </a:extLst>
          </p:cNvPr>
          <p:cNvSpPr>
            <a:spLocks noGrp="1"/>
          </p:cNvSpPr>
          <p:nvPr>
            <p:ph type="body" sz="quarter" idx="13"/>
          </p:nvPr>
        </p:nvSpPr>
        <p:spPr>
          <a:xfrm>
            <a:off x="157616" y="222961"/>
            <a:ext cx="11744136" cy="1030287"/>
          </a:xfrm>
        </p:spPr>
        <p:txBody>
          <a:bodyPr/>
          <a:lstStyle/>
          <a:p>
            <a:r>
              <a:rPr lang="en-GB"/>
              <a:t>Executive Summary: feedback and impact</a:t>
            </a:r>
          </a:p>
          <a:p>
            <a:endParaRPr lang="en-GB"/>
          </a:p>
        </p:txBody>
      </p:sp>
      <p:sp>
        <p:nvSpPr>
          <p:cNvPr id="5" name="Text Placeholder 3">
            <a:extLst>
              <a:ext uri="{FF2B5EF4-FFF2-40B4-BE49-F238E27FC236}">
                <a16:creationId xmlns:a16="http://schemas.microsoft.com/office/drawing/2014/main" id="{4A18671C-3D4D-E077-DAFF-752143B91576}"/>
              </a:ext>
            </a:extLst>
          </p:cNvPr>
          <p:cNvSpPr>
            <a:spLocks noGrp="1"/>
          </p:cNvSpPr>
          <p:nvPr>
            <p:ph type="body" sz="quarter" idx="14"/>
          </p:nvPr>
        </p:nvSpPr>
        <p:spPr>
          <a:xfrm>
            <a:off x="1144919" y="1616805"/>
            <a:ext cx="10552790" cy="3548049"/>
          </a:xfrm>
        </p:spPr>
        <p:txBody>
          <a:bodyPr anchor="ctr">
            <a:normAutofit/>
          </a:bodyPr>
          <a:lstStyle/>
          <a:p>
            <a:pPr marR="0" lvl="0" algn="l" defTabSz="914400" rtl="0" eaLnBrk="1" fontAlgn="auto" latinLnBrk="0" hangingPunct="1">
              <a:lnSpc>
                <a:spcPct val="107000"/>
              </a:lnSpc>
              <a:spcAft>
                <a:spcPts val="1200"/>
              </a:spcAft>
              <a:buClrTx/>
              <a:buSzTx/>
              <a:tabLst/>
              <a:defRPr/>
            </a:pPr>
            <a:r>
              <a:rPr kumimoji="0" lang="en-GB" sz="1600" b="1" i="0" u="none" strike="noStrike" kern="1200" cap="none" spc="0" normalizeH="0" baseline="0" noProof="0" dirty="0">
                <a:ln>
                  <a:noFill/>
                </a:ln>
                <a:solidFill>
                  <a:srgbClr val="004992"/>
                </a:solidFill>
                <a:effectLst/>
                <a:uLnTx/>
                <a:uFillTx/>
                <a:latin typeface="Arial" panose="020B0604020202020204"/>
                <a:ea typeface="+mn-ea"/>
                <a:cs typeface="+mn-cs"/>
              </a:rPr>
              <a:t>The partnership day led to increased confidence in participants’ knowledge and understanding of the challenges facing the BNSSG partnership, </a:t>
            </a:r>
            <a:r>
              <a:rPr kumimoji="0" lang="en-GB" sz="1600" i="0" u="none" strike="noStrike" kern="1200" cap="none" spc="0" normalizeH="0" baseline="0" noProof="0" dirty="0">
                <a:ln>
                  <a:noFill/>
                </a:ln>
                <a:solidFill>
                  <a:srgbClr val="004992"/>
                </a:solidFill>
                <a:effectLst/>
                <a:uLnTx/>
                <a:uFillTx/>
                <a:latin typeface="Arial" panose="020B0604020202020204"/>
                <a:ea typeface="+mn-ea"/>
                <a:cs typeface="+mn-cs"/>
              </a:rPr>
              <a:t>with 90% of respondents feeling “very” or “moderately” confident</a:t>
            </a:r>
            <a:r>
              <a:rPr lang="en-GB" sz="1600" dirty="0">
                <a:solidFill>
                  <a:srgbClr val="004992"/>
                </a:solidFill>
                <a:latin typeface="Arial" panose="020B0604020202020204"/>
                <a:cs typeface="+mn-cs"/>
              </a:rPr>
              <a:t> after the event.</a:t>
            </a:r>
            <a:endParaRPr kumimoji="0" lang="en-GB" sz="1600" i="0" u="none" strike="noStrike" kern="1200" cap="none" spc="0" normalizeH="0" baseline="0" noProof="0" dirty="0">
              <a:ln>
                <a:noFill/>
              </a:ln>
              <a:solidFill>
                <a:srgbClr val="004992"/>
              </a:solidFill>
              <a:effectLst/>
              <a:uLnTx/>
              <a:uFillTx/>
              <a:latin typeface="Arial" panose="020B0604020202020204"/>
              <a:ea typeface="+mn-ea"/>
              <a:cs typeface="+mn-cs"/>
            </a:endParaRPr>
          </a:p>
          <a:p>
            <a:pPr marR="0" lvl="0" algn="l" defTabSz="914400" rtl="0" eaLnBrk="1" fontAlgn="auto" latinLnBrk="0" hangingPunct="1">
              <a:lnSpc>
                <a:spcPct val="107000"/>
              </a:lnSpc>
              <a:spcAft>
                <a:spcPts val="1200"/>
              </a:spcAft>
              <a:buClrTx/>
              <a:buSzTx/>
              <a:tabLst/>
              <a:defRPr/>
            </a:pPr>
            <a:r>
              <a:rPr kumimoji="0" lang="en-GB" sz="1600" b="1" i="0" u="none" strike="noStrike" kern="1200" cap="none" spc="0" normalizeH="0" baseline="0" noProof="0" dirty="0">
                <a:ln>
                  <a:noFill/>
                </a:ln>
                <a:solidFill>
                  <a:srgbClr val="004992"/>
                </a:solidFill>
                <a:effectLst/>
                <a:uLnTx/>
                <a:uFillTx/>
                <a:latin typeface="Arial" panose="020B0604020202020204"/>
                <a:ea typeface="+mn-ea"/>
                <a:cs typeface="+mn-cs"/>
              </a:rPr>
              <a:t>Engagement with the BNSSG partnership also improved after the day, with 39% of respondents feeling “very engaged” </a:t>
            </a:r>
            <a:r>
              <a:rPr kumimoji="0" lang="en-GB" sz="1600" b="0" i="0" u="none" strike="noStrike" kern="1200" cap="none" spc="0" normalizeH="0" baseline="0" noProof="0" dirty="0">
                <a:ln>
                  <a:noFill/>
                </a:ln>
                <a:solidFill>
                  <a:srgbClr val="004992"/>
                </a:solidFill>
                <a:effectLst/>
                <a:uLnTx/>
                <a:uFillTx/>
                <a:latin typeface="Arial" panose="020B0604020202020204"/>
                <a:ea typeface="+mn-ea"/>
                <a:cs typeface="+mn-cs"/>
              </a:rPr>
              <a:t>compared to 32% before the event. </a:t>
            </a:r>
            <a:r>
              <a:rPr lang="en-GB" sz="1600" dirty="0">
                <a:solidFill>
                  <a:srgbClr val="004992"/>
                </a:solidFill>
              </a:rPr>
              <a:t>An increased proportion of respondents felt moderately confident, and no respondents felt “not at all confident” in working collaboratively with other system partners after the event.</a:t>
            </a:r>
          </a:p>
          <a:p>
            <a:pPr defTabSz="914400">
              <a:lnSpc>
                <a:spcPct val="107000"/>
              </a:lnSpc>
              <a:spcAft>
                <a:spcPts val="1200"/>
              </a:spcAft>
              <a:defRPr/>
            </a:pPr>
            <a:r>
              <a:rPr lang="en-GB" sz="1600" b="1" dirty="0">
                <a:solidFill>
                  <a:srgbClr val="004992"/>
                </a:solidFill>
              </a:rPr>
              <a:t>Support for the statement "</a:t>
            </a:r>
            <a:r>
              <a:rPr lang="en-GB" sz="1600" b="1" i="1" dirty="0">
                <a:solidFill>
                  <a:srgbClr val="004992"/>
                </a:solidFill>
              </a:rPr>
              <a:t>I'm optimistic the BNSSG integrated care partnership will enable us to do things differently than before; delivering more joined-up, preventative, and person-centred care for our whole population</a:t>
            </a:r>
            <a:r>
              <a:rPr lang="en-GB" sz="1600" b="1" dirty="0">
                <a:solidFill>
                  <a:srgbClr val="004992"/>
                </a:solidFill>
              </a:rPr>
              <a:t>" </a:t>
            </a:r>
            <a:r>
              <a:rPr lang="en-GB" sz="1600" dirty="0">
                <a:solidFill>
                  <a:srgbClr val="004992"/>
                </a:solidFill>
              </a:rPr>
              <a:t>increased and disagreement reduced (with zero respondents strongly disagreeing).</a:t>
            </a:r>
            <a:endParaRPr lang="en-GB" sz="1600" dirty="0"/>
          </a:p>
        </p:txBody>
      </p:sp>
      <p:sp>
        <p:nvSpPr>
          <p:cNvPr id="6" name="TextBox 5">
            <a:extLst>
              <a:ext uri="{FF2B5EF4-FFF2-40B4-BE49-F238E27FC236}">
                <a16:creationId xmlns:a16="http://schemas.microsoft.com/office/drawing/2014/main" id="{5E1DB751-2EAD-BEB3-FFC5-6FAE9623F79B}"/>
              </a:ext>
            </a:extLst>
          </p:cNvPr>
          <p:cNvSpPr txBox="1"/>
          <p:nvPr/>
        </p:nvSpPr>
        <p:spPr>
          <a:xfrm>
            <a:off x="340661" y="888635"/>
            <a:ext cx="11378045" cy="663580"/>
          </a:xfrm>
          <a:prstGeom prst="rect">
            <a:avLst/>
          </a:prstGeom>
          <a:noFill/>
        </p:spPr>
        <p:txBody>
          <a:bodyPr wrap="square" rtlCol="0">
            <a:spAutoFit/>
          </a:bodyPr>
          <a:lstStyle/>
          <a:p>
            <a:pPr>
              <a:lnSpc>
                <a:spcPct val="107000"/>
              </a:lnSpc>
            </a:pPr>
            <a:r>
              <a:rPr lang="en-GB" b="1"/>
              <a:t>Participants were surveyed before and after the event, and asked about their level of confidence, engagement and optimism. Responses highlighted that:</a:t>
            </a:r>
          </a:p>
        </p:txBody>
      </p:sp>
      <p:pic>
        <p:nvPicPr>
          <p:cNvPr id="7" name="Graphic 6" descr="Bar graph with upward trend with solid fill">
            <a:extLst>
              <a:ext uri="{FF2B5EF4-FFF2-40B4-BE49-F238E27FC236}">
                <a16:creationId xmlns:a16="http://schemas.microsoft.com/office/drawing/2014/main" id="{213DCA7C-3812-9CA5-539D-3B8D77E83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39" y="1839594"/>
            <a:ext cx="663580" cy="663580"/>
          </a:xfrm>
          <a:prstGeom prst="rect">
            <a:avLst/>
          </a:prstGeom>
        </p:spPr>
      </p:pic>
      <p:pic>
        <p:nvPicPr>
          <p:cNvPr id="8" name="Graphic 7" descr="Bar graph with upward trend with solid fill">
            <a:extLst>
              <a:ext uri="{FF2B5EF4-FFF2-40B4-BE49-F238E27FC236}">
                <a16:creationId xmlns:a16="http://schemas.microsoft.com/office/drawing/2014/main" id="{C3324044-0176-32F9-800B-C0ABB3AEC9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39" y="3101107"/>
            <a:ext cx="663580" cy="663580"/>
          </a:xfrm>
          <a:prstGeom prst="rect">
            <a:avLst/>
          </a:prstGeom>
        </p:spPr>
      </p:pic>
      <p:pic>
        <p:nvPicPr>
          <p:cNvPr id="10" name="Graphic 9" descr="Bar graph with upward trend with solid fill">
            <a:extLst>
              <a:ext uri="{FF2B5EF4-FFF2-40B4-BE49-F238E27FC236}">
                <a16:creationId xmlns:a16="http://schemas.microsoft.com/office/drawing/2014/main" id="{44A82519-22D1-8A0E-EF90-80739DF93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291" y="4274443"/>
            <a:ext cx="663580" cy="663580"/>
          </a:xfrm>
          <a:prstGeom prst="rect">
            <a:avLst/>
          </a:prstGeom>
        </p:spPr>
      </p:pic>
    </p:spTree>
    <p:extLst>
      <p:ext uri="{BB962C8B-B14F-4D97-AF65-F5344CB8AC3E}">
        <p14:creationId xmlns:p14="http://schemas.microsoft.com/office/powerpoint/2010/main" val="253805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ted photo">
            <a:extLst>
              <a:ext uri="{FF2B5EF4-FFF2-40B4-BE49-F238E27FC236}">
                <a16:creationId xmlns:a16="http://schemas.microsoft.com/office/drawing/2014/main" id="{F42319C2-231A-4666-70B7-3F15C567BD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59640" y="0"/>
            <a:ext cx="60323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6F0535-CFF4-553D-07DF-F7F5A68BE7BE}"/>
              </a:ext>
            </a:extLst>
          </p:cNvPr>
          <p:cNvSpPr>
            <a:spLocks noGrp="1"/>
          </p:cNvSpPr>
          <p:nvPr>
            <p:ph type="sldNum" sz="quarter" idx="12"/>
          </p:nvPr>
        </p:nvSpPr>
        <p:spPr/>
        <p:txBody>
          <a:bodyPr/>
          <a:lstStyle/>
          <a:p>
            <a:fld id="{F6E39E37-6BC0-A248-806A-337B0CEF6126}" type="slidenum">
              <a:rPr lang="en-US" smtClean="0">
                <a:solidFill>
                  <a:schemeClr val="bg1"/>
                </a:solidFill>
              </a:rPr>
              <a:pPr/>
              <a:t>8</a:t>
            </a:fld>
            <a:endParaRPr lang="en-US">
              <a:solidFill>
                <a:schemeClr val="bg1"/>
              </a:solidFill>
            </a:endParaRPr>
          </a:p>
        </p:txBody>
      </p:sp>
      <p:sp>
        <p:nvSpPr>
          <p:cNvPr id="6" name="Text Placeholder 3">
            <a:extLst>
              <a:ext uri="{FF2B5EF4-FFF2-40B4-BE49-F238E27FC236}">
                <a16:creationId xmlns:a16="http://schemas.microsoft.com/office/drawing/2014/main" id="{8FAEF4FC-1EEC-38C6-95BC-E3BE411F9B01}"/>
              </a:ext>
            </a:extLst>
          </p:cNvPr>
          <p:cNvSpPr>
            <a:spLocks noGrp="1"/>
          </p:cNvSpPr>
          <p:nvPr>
            <p:ph type="body" sz="quarter" idx="17"/>
          </p:nvPr>
        </p:nvSpPr>
        <p:spPr>
          <a:xfrm>
            <a:off x="404607" y="2270024"/>
            <a:ext cx="3815701" cy="1158976"/>
          </a:xfrm>
        </p:spPr>
        <p:txBody>
          <a:bodyPr/>
          <a:lstStyle/>
          <a:p>
            <a:pPr>
              <a:lnSpc>
                <a:spcPct val="107000"/>
              </a:lnSpc>
              <a:spcBef>
                <a:spcPts val="0"/>
              </a:spcBef>
            </a:pPr>
            <a:r>
              <a:rPr lang="en-GB"/>
              <a:t>Partnership Day</a:t>
            </a:r>
          </a:p>
          <a:p>
            <a:pPr>
              <a:lnSpc>
                <a:spcPct val="107000"/>
              </a:lnSpc>
            </a:pPr>
            <a:r>
              <a:rPr lang="en-GB"/>
              <a:t>Introductions</a:t>
            </a:r>
          </a:p>
        </p:txBody>
      </p:sp>
    </p:spTree>
    <p:extLst>
      <p:ext uri="{BB962C8B-B14F-4D97-AF65-F5344CB8AC3E}">
        <p14:creationId xmlns:p14="http://schemas.microsoft.com/office/powerpoint/2010/main" val="262203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B7ED9-1728-681C-4512-80E1EC302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39E37-6BC0-A248-806A-337B0CEF6126}"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100A8991-19D7-2EE9-11DA-55A40AD1EBE5}"/>
              </a:ext>
            </a:extLst>
          </p:cNvPr>
          <p:cNvSpPr/>
          <p:nvPr/>
        </p:nvSpPr>
        <p:spPr>
          <a:xfrm>
            <a:off x="5708073" y="1050017"/>
            <a:ext cx="6187066" cy="447657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ct val="107000"/>
              </a:lnSpc>
              <a:spcAft>
                <a:spcPts val="600"/>
              </a:spcAft>
            </a:pPr>
            <a:r>
              <a:rPr lang="en-GB" sz="1600" b="1">
                <a:solidFill>
                  <a:srgbClr val="004992"/>
                </a:solidFill>
              </a:rPr>
              <a:t>Councillor Mike Bell </a:t>
            </a:r>
            <a:r>
              <a:rPr lang="en-GB" sz="1600">
                <a:solidFill>
                  <a:srgbClr val="004992"/>
                </a:solidFill>
              </a:rPr>
              <a:t>(Deputy Leader and Executive Member for Adult Services, Health and Housing at North Somerset Council; Chair of the Health &amp; Wellbeing Board and Integrated Care Partnership) opened the day, welcoming participants.</a:t>
            </a:r>
          </a:p>
          <a:p>
            <a:pPr>
              <a:lnSpc>
                <a:spcPct val="107000"/>
              </a:lnSpc>
              <a:spcAft>
                <a:spcPts val="600"/>
              </a:spcAft>
            </a:pPr>
            <a:r>
              <a:rPr lang="en-GB" sz="1600" b="1">
                <a:solidFill>
                  <a:srgbClr val="004992"/>
                </a:solidFill>
              </a:rPr>
              <a:t>Mike highlighted how the Partnership Day was an opportunity </a:t>
            </a:r>
            <a:r>
              <a:rPr lang="en-GB" sz="1600">
                <a:solidFill>
                  <a:srgbClr val="004992"/>
                </a:solidFill>
              </a:rPr>
              <a:t>to engage in the development and delivery of our integrated care strategy for Bristol, North Somerset and South Gloucestershire. </a:t>
            </a:r>
          </a:p>
          <a:p>
            <a:pPr>
              <a:lnSpc>
                <a:spcPct val="107000"/>
              </a:lnSpc>
              <a:spcAft>
                <a:spcPts val="600"/>
              </a:spcAft>
            </a:pPr>
            <a:r>
              <a:rPr lang="en-GB" sz="1600" b="1">
                <a:solidFill>
                  <a:srgbClr val="004992"/>
                </a:solidFill>
              </a:rPr>
              <a:t>The day had specific aims: </a:t>
            </a:r>
            <a:r>
              <a:rPr lang="en-GB" sz="1600">
                <a:solidFill>
                  <a:srgbClr val="004992"/>
                </a:solidFill>
                <a:latin typeface="Lucida Sans Unicode" panose="020B0602030504020204" pitchFamily="34" charset="0"/>
                <a:cs typeface="Lucida Sans Unicode" panose="020B0602030504020204" pitchFamily="34" charset="0"/>
              </a:rPr>
              <a:t>∙ </a:t>
            </a:r>
            <a:r>
              <a:rPr lang="en-GB" sz="1600">
                <a:solidFill>
                  <a:srgbClr val="004992"/>
                </a:solidFill>
              </a:rPr>
              <a:t>to widen participation </a:t>
            </a:r>
            <a:r>
              <a:rPr lang="en-GB" sz="1600">
                <a:solidFill>
                  <a:srgbClr val="004992"/>
                </a:solidFill>
                <a:latin typeface="Lucida Sans Unicode" panose="020B0602030504020204" pitchFamily="34" charset="0"/>
                <a:cs typeface="Lucida Sans Unicode" panose="020B0602030504020204" pitchFamily="34" charset="0"/>
              </a:rPr>
              <a:t>∙ </a:t>
            </a:r>
            <a:r>
              <a:rPr lang="en-GB" sz="1600">
                <a:solidFill>
                  <a:srgbClr val="004992"/>
                </a:solidFill>
              </a:rPr>
              <a:t>to build shared understanding; and </a:t>
            </a:r>
            <a:r>
              <a:rPr lang="en-GB" sz="1600">
                <a:solidFill>
                  <a:srgbClr val="004992"/>
                </a:solidFill>
                <a:latin typeface="Lucida Sans Unicode" panose="020B0602030504020204" pitchFamily="34" charset="0"/>
                <a:cs typeface="Lucida Sans Unicode" panose="020B0602030504020204" pitchFamily="34" charset="0"/>
              </a:rPr>
              <a:t>∙ </a:t>
            </a:r>
            <a:r>
              <a:rPr lang="en-GB" sz="1600">
                <a:solidFill>
                  <a:srgbClr val="004992"/>
                </a:solidFill>
              </a:rPr>
              <a:t>to excite and galvanise attendees from across the integrated care system.</a:t>
            </a:r>
          </a:p>
          <a:p>
            <a:pPr>
              <a:lnSpc>
                <a:spcPct val="107000"/>
              </a:lnSpc>
              <a:spcAft>
                <a:spcPts val="600"/>
              </a:spcAft>
            </a:pPr>
            <a:r>
              <a:rPr lang="en-GB" sz="1600" b="1">
                <a:solidFill>
                  <a:srgbClr val="004992"/>
                </a:solidFill>
              </a:rPr>
              <a:t>The day was, overall, a part of the journey: to define, describe and deliver the new strategy for BNSSG. </a:t>
            </a:r>
            <a:r>
              <a:rPr lang="en-GB" sz="1600">
                <a:solidFill>
                  <a:srgbClr val="004992"/>
                </a:solidFill>
              </a:rPr>
              <a:t>Plenary sessions provided an update and an opportunity to consider the evidence, progress and thinking that has informed developments to-date; and smaller table discussions allowed participants an opportunity to reflect and share thoughts with colleagues from across BNSSG. </a:t>
            </a:r>
          </a:p>
        </p:txBody>
      </p:sp>
      <p:pic>
        <p:nvPicPr>
          <p:cNvPr id="5" name="Picture 4" descr="A group of people sitting in a room&#10;&#10;Description automatically generated with medium confidence">
            <a:extLst>
              <a:ext uri="{FF2B5EF4-FFF2-40B4-BE49-F238E27FC236}">
                <a16:creationId xmlns:a16="http://schemas.microsoft.com/office/drawing/2014/main" id="{66786BC4-8D5B-D096-5602-14984CBDEE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5258" y="1037318"/>
            <a:ext cx="5158800" cy="4387597"/>
          </a:xfrm>
          <a:prstGeom prst="rect">
            <a:avLst/>
          </a:prstGeom>
        </p:spPr>
      </p:pic>
      <p:sp>
        <p:nvSpPr>
          <p:cNvPr id="8" name="Text Placeholder 7">
            <a:extLst>
              <a:ext uri="{FF2B5EF4-FFF2-40B4-BE49-F238E27FC236}">
                <a16:creationId xmlns:a16="http://schemas.microsoft.com/office/drawing/2014/main" id="{89CF841B-F038-76E4-D455-A4ADEB34629F}"/>
              </a:ext>
            </a:extLst>
          </p:cNvPr>
          <p:cNvSpPr>
            <a:spLocks noGrp="1"/>
          </p:cNvSpPr>
          <p:nvPr>
            <p:ph type="body" sz="quarter" idx="13"/>
          </p:nvPr>
        </p:nvSpPr>
        <p:spPr>
          <a:xfrm>
            <a:off x="151003" y="301121"/>
            <a:ext cx="11744136" cy="623327"/>
          </a:xfrm>
        </p:spPr>
        <p:txBody>
          <a:bodyPr/>
          <a:lstStyle/>
          <a:p>
            <a:r>
              <a:rPr lang="en-GB"/>
              <a:t>Partnership Day: A time for bravery</a:t>
            </a:r>
          </a:p>
        </p:txBody>
      </p:sp>
    </p:spTree>
    <p:extLst>
      <p:ext uri="{BB962C8B-B14F-4D97-AF65-F5344CB8AC3E}">
        <p14:creationId xmlns:p14="http://schemas.microsoft.com/office/powerpoint/2010/main" val="2134338269"/>
      </p:ext>
    </p:extLst>
  </p:cSld>
  <p:clrMapOvr>
    <a:masterClrMapping/>
  </p:clrMapOvr>
</p:sld>
</file>

<file path=ppt/theme/theme1.xml><?xml version="1.0" encoding="utf-8"?>
<a:theme xmlns:a="http://schemas.openxmlformats.org/drawingml/2006/main" name="Healthier Together theme April 2018">
  <a:themeElements>
    <a:clrScheme name="Custom 1">
      <a:dk1>
        <a:srgbClr val="004992"/>
      </a:dk1>
      <a:lt1>
        <a:srgbClr val="FFFFFF"/>
      </a:lt1>
      <a:dk2>
        <a:srgbClr val="009638"/>
      </a:dk2>
      <a:lt2>
        <a:srgbClr val="34BBED"/>
      </a:lt2>
      <a:accent1>
        <a:srgbClr val="009DCC"/>
      </a:accent1>
      <a:accent2>
        <a:srgbClr val="65B22E"/>
      </a:accent2>
      <a:accent3>
        <a:srgbClr val="768692"/>
      </a:accent3>
      <a:accent4>
        <a:srgbClr val="00ABC1"/>
      </a:accent4>
      <a:accent5>
        <a:srgbClr val="005EB8"/>
      </a:accent5>
      <a:accent6>
        <a:srgbClr val="0067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IER TOGETHER THEME" id="{FACF227C-A2E4-A64F-9678-D695C3BC5FB4}" vid="{B0834625-5E7C-E74C-AD97-69E95A6D34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8" ma:contentTypeDescription="Create a new document." ma:contentTypeScope="" ma:versionID="69b4646a8550159a9eab1ce318e51463">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b4ad1462a40e3cf1f4ff737fb2734eeb"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0dcd94-a1fa-48c6-bee1-49bfb50e02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278c995-04ff-4ff9-bedb-d87f68b6eea8}" ma:internalName="TaxCatchAll" ma:showField="CatchAllData" ma:web="23c4ded0-77c3-459a-bb69-8f6a8d7895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d5dbf8-e469-437e-8e82-e6148fcede3d">
      <Terms xmlns="http://schemas.microsoft.com/office/infopath/2007/PartnerControls"/>
    </lcf76f155ced4ddcb4097134ff3c332f>
    <TaxCatchAll xmlns="23c4ded0-77c3-459a-bb69-8f6a8d7895f0" xsi:nil="true"/>
    <SharedWithUsers xmlns="23c4ded0-77c3-459a-bb69-8f6a8d7895f0">
      <UserInfo>
        <DisplayName>Natasha Larkin</DisplayName>
        <AccountId>59</AccountId>
        <AccountType/>
      </UserInfo>
      <UserInfo>
        <DisplayName>Simon Morioka</DisplayName>
        <AccountId>27</AccountId>
        <AccountType/>
      </UserInfo>
      <UserInfo>
        <DisplayName>Claire Kennedy</DisplayName>
        <AccountId>28</AccountId>
        <AccountType/>
      </UserInfo>
      <UserInfo>
        <DisplayName>Mayara De Paula</DisplayName>
        <AccountId>7719</AccountId>
        <AccountType/>
      </UserInfo>
    </SharedWithUsers>
  </documentManagement>
</p:properties>
</file>

<file path=customXml/itemProps1.xml><?xml version="1.0" encoding="utf-8"?>
<ds:datastoreItem xmlns:ds="http://schemas.openxmlformats.org/officeDocument/2006/customXml" ds:itemID="{488E027E-D820-4395-8301-7BA21DA12571}">
  <ds:schemaRefs>
    <ds:schemaRef ds:uri="23c4ded0-77c3-459a-bb69-8f6a8d7895f0"/>
    <ds:schemaRef ds:uri="76d5dbf8-e469-437e-8e82-e6148fce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04EB09-A6C6-4E27-B4DB-8EEE8DC40B73}">
  <ds:schemaRefs>
    <ds:schemaRef ds:uri="http://schemas.microsoft.com/sharepoint/v3/contenttype/forms"/>
  </ds:schemaRefs>
</ds:datastoreItem>
</file>

<file path=customXml/itemProps3.xml><?xml version="1.0" encoding="utf-8"?>
<ds:datastoreItem xmlns:ds="http://schemas.openxmlformats.org/officeDocument/2006/customXml" ds:itemID="{6B7B6ED7-E73F-45FD-B328-4CD590CFFE7E}">
  <ds:schemaRefs>
    <ds:schemaRef ds:uri="23c4ded0-77c3-459a-bb69-8f6a8d7895f0"/>
    <ds:schemaRef ds:uri="76d5dbf8-e469-437e-8e82-e6148fcede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6549</Words>
  <Application>Microsoft Office PowerPoint</Application>
  <PresentationFormat>Widescreen</PresentationFormat>
  <Paragraphs>464</Paragraphs>
  <Slides>39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Lucida Sans Unicode</vt:lpstr>
      <vt:lpstr>Symbol</vt:lpstr>
      <vt:lpstr>Healthier Together theme April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Tessa (NHS BRISTOL, NORTH SOMERSET AND SOUTH GLOUCESTERSHIRE CCG)</dc:creator>
  <cp:lastModifiedBy>Jeremy Livitt</cp:lastModifiedBy>
  <cp:revision>2</cp:revision>
  <dcterms:created xsi:type="dcterms:W3CDTF">2022-05-20T14:15:58Z</dcterms:created>
  <dcterms:modified xsi:type="dcterms:W3CDTF">2022-11-04T16:43:50Z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y fmtid="{D5CDD505-2E9C-101B-9397-08002B2CF9AE}" pid="3" name="MediaServiceImageTags">
    <vt:lpwstr/>
  </property>
</Properties>
</file>