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97" r:id="rId3"/>
    <p:sldId id="331" r:id="rId4"/>
    <p:sldId id="284" r:id="rId5"/>
    <p:sldId id="311" r:id="rId6"/>
    <p:sldId id="293" r:id="rId7"/>
    <p:sldId id="312" r:id="rId8"/>
    <p:sldId id="324" r:id="rId9"/>
    <p:sldId id="323" r:id="rId10"/>
    <p:sldId id="316" r:id="rId11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wker Jenny (BNSSG CCG)" initials="BJ(C" lastIdx="2" clrIdx="0"/>
  <p:cmAuthor id="1" name=" Geeta Iyer (BNSSG CCG)" initials="G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4651" autoAdjust="0"/>
  </p:normalViewPr>
  <p:slideViewPr>
    <p:cSldViewPr snapToObjects="1">
      <p:cViewPr varScale="1">
        <p:scale>
          <a:sx n="86" d="100"/>
          <a:sy n="86" d="100"/>
        </p:scale>
        <p:origin x="15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9243E-A0C1-4C5D-9F61-50F384EA99C7}" type="datetimeFigureOut">
              <a:rPr lang="en-GB" smtClean="0"/>
              <a:t>15/07/2019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2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3BCC2-F3BD-477F-9171-97C356BC42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0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dirty="0" smtClean="0"/>
          </a:p>
          <a:p>
            <a:pPr marL="285750" indent="-285750">
              <a:buFontTx/>
              <a:buChar char="-"/>
            </a:pP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6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1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27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19625"/>
            <a:ext cx="10392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1957726"/>
            <a:ext cx="10392000" cy="723660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0000" y="6433682"/>
            <a:ext cx="7776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E771C-BEB7-C94A-950A-4DAB345EB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52056"/>
            <a:ext cx="12192000" cy="4705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39A74-9AD8-0B45-A387-7F6BEC6A7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0788"/>
            <a:ext cx="7162109" cy="12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1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19625"/>
            <a:ext cx="10392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1957726"/>
            <a:ext cx="10392000" cy="723660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0000" y="6433682"/>
            <a:ext cx="7776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9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8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285592"/>
            <a:ext cx="5028000" cy="37624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4001" y="2285591"/>
            <a:ext cx="5028000" cy="376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8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8"/>
            <a:ext cx="12192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7162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4303718"/>
            <a:ext cx="1218988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8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71454"/>
            <a:ext cx="397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24B51F-CAE2-7F4D-ACAB-F51F964F2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788"/>
            <a:ext cx="3974592" cy="701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8D0DCF-E25B-1C4A-A3FA-D6C9025B5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7990"/>
            <a:ext cx="12190749" cy="5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479732"/>
            <a:ext cx="10392000" cy="64633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285592"/>
            <a:ext cx="10392000" cy="3762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157485"/>
            <a:ext cx="2400000" cy="1794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2000" y="6446378"/>
            <a:ext cx="7344000" cy="1794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46378"/>
            <a:ext cx="432000" cy="1794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14F6F3D1-4E0B-4A1A-8A63-FA953DDDF0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2400"/>
        </a:spcBef>
        <a:buFont typeface="Arial" panose="020B0604020202020204" pitchFamily="34" charset="0"/>
        <a:buNone/>
        <a:defRPr sz="225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1100"/>
        </a:spcBef>
        <a:buClr>
          <a:schemeClr val="accent2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52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252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witter.com/htbnssg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nssgccg.nhs.uk/get-involved/surveys-and-consultations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0"/>
          <p:cNvSpPr txBox="1">
            <a:spLocks noChangeArrowheads="1"/>
          </p:cNvSpPr>
          <p:nvPr/>
        </p:nvSpPr>
        <p:spPr bwMode="auto">
          <a:xfrm>
            <a:off x="1703512" y="2351089"/>
            <a:ext cx="88569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BNSSG </a:t>
            </a:r>
            <a:r>
              <a:rPr lang="en-GB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Primary Care </a:t>
            </a:r>
            <a:r>
              <a:rPr lang="en-GB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Strategy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Update July 2019 </a:t>
            </a:r>
            <a:endParaRPr lang="en-GB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6100" y="6469064"/>
            <a:ext cx="174413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bg1"/>
                </a:solidFill>
                <a:latin typeface="Arial" charset="0"/>
              </a:rPr>
              <a:t>@HTBNSSG</a:t>
            </a:r>
          </a:p>
        </p:txBody>
      </p:sp>
      <p:pic>
        <p:nvPicPr>
          <p:cNvPr id="4" name="Pictur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7" y="6469063"/>
            <a:ext cx="34713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3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51584" y="2924944"/>
            <a:ext cx="7704856" cy="30243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Our patients </a:t>
            </a:r>
            <a:r>
              <a:rPr lang="en-GB" sz="1800" dirty="0" smtClean="0"/>
              <a:t>are at </a:t>
            </a:r>
            <a:r>
              <a:rPr lang="en-GB" sz="1800" dirty="0"/>
              <a:t>the core of a proactive community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General Practice has a leadership role to create a system of care in the </a:t>
            </a:r>
            <a:r>
              <a:rPr lang="en-GB" sz="1800" dirty="0" smtClean="0"/>
              <a:t>community equitable and accessible to all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Primary </a:t>
            </a:r>
            <a:r>
              <a:rPr lang="en-GB" sz="1800" dirty="0" smtClean="0"/>
              <a:t>Care is the alliance </a:t>
            </a:r>
            <a:r>
              <a:rPr lang="en-GB" sz="1800" dirty="0"/>
              <a:t>of all providers in the community, including </a:t>
            </a:r>
            <a:r>
              <a:rPr lang="en-GB" sz="1800" dirty="0" smtClean="0"/>
              <a:t>community services, community </a:t>
            </a:r>
            <a:r>
              <a:rPr lang="en-GB" sz="1800" dirty="0"/>
              <a:t>pharmacy, dentistry and the voluntary </a:t>
            </a:r>
            <a:r>
              <a:rPr lang="en-GB" sz="1800" dirty="0" smtClean="0"/>
              <a:t>sector</a:t>
            </a:r>
            <a:endParaRPr lang="en-GB" sz="1800" dirty="0"/>
          </a:p>
          <a:p>
            <a:endParaRPr lang="en-GB" sz="1800" b="1" dirty="0"/>
          </a:p>
          <a:p>
            <a:endParaRPr lang="en-GB" sz="1800" dirty="0"/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07FCF-9947-CD44-B150-D1E32FD902F3}"/>
              </a:ext>
            </a:extLst>
          </p:cNvPr>
          <p:cNvSpPr/>
          <p:nvPr/>
        </p:nvSpPr>
        <p:spPr>
          <a:xfrm>
            <a:off x="3132145" y="908720"/>
            <a:ext cx="1132794" cy="1132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B8636-50C0-4F4A-A2EB-6AEA90BF7C85}"/>
              </a:ext>
            </a:extLst>
          </p:cNvPr>
          <p:cNvSpPr/>
          <p:nvPr/>
        </p:nvSpPr>
        <p:spPr>
          <a:xfrm>
            <a:off x="4765492" y="908720"/>
            <a:ext cx="1132794" cy="1132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9C78F-27A6-7D4C-8294-E65D57F6265F}"/>
              </a:ext>
            </a:extLst>
          </p:cNvPr>
          <p:cNvSpPr/>
          <p:nvPr/>
        </p:nvSpPr>
        <p:spPr>
          <a:xfrm>
            <a:off x="6406830" y="908720"/>
            <a:ext cx="1132794" cy="1132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6EE34-0636-9E40-BB96-689A696668D1}"/>
              </a:ext>
            </a:extLst>
          </p:cNvPr>
          <p:cNvSpPr/>
          <p:nvPr/>
        </p:nvSpPr>
        <p:spPr>
          <a:xfrm>
            <a:off x="8028196" y="908720"/>
            <a:ext cx="1132794" cy="1132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E30B83-C08B-2140-AEE6-4C89C12C7DB6}"/>
              </a:ext>
            </a:extLst>
          </p:cNvPr>
          <p:cNvSpPr txBox="1">
            <a:spLocks/>
          </p:cNvSpPr>
          <p:nvPr/>
        </p:nvSpPr>
        <p:spPr>
          <a:xfrm>
            <a:off x="4062640" y="219418"/>
            <a:ext cx="7794000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What is Primary Care?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B3D3B-BA64-374A-8E18-C38860410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57" y="1252182"/>
            <a:ext cx="707657" cy="385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C3F09-8017-B041-8FD7-9C694253F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32" y="1177068"/>
            <a:ext cx="640927" cy="6409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BF9CD6-44FD-0A48-9D48-43599C5CD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48" y="1200463"/>
            <a:ext cx="462544" cy="608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C3AC38-BB7C-ED4E-BBDD-B9410246E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3" y="1177068"/>
            <a:ext cx="589715" cy="6004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FDEB62-D667-2C4F-8ADB-40DD09516B0C}"/>
              </a:ext>
            </a:extLst>
          </p:cNvPr>
          <p:cNvSpPr txBox="1"/>
          <p:nvPr/>
        </p:nvSpPr>
        <p:spPr>
          <a:xfrm>
            <a:off x="7827691" y="2229380"/>
            <a:ext cx="154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utiger LT 45 Light" panose="020B0803030504020204" pitchFamily="34" charset="0"/>
              </a:rPr>
              <a:t>OPTOMETRY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BF15A3-A92B-1B45-9628-39098249FF57}"/>
              </a:ext>
            </a:extLst>
          </p:cNvPr>
          <p:cNvSpPr txBox="1"/>
          <p:nvPr/>
        </p:nvSpPr>
        <p:spPr>
          <a:xfrm>
            <a:off x="4560997" y="2229380"/>
            <a:ext cx="154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utiger LT 45 Light" panose="020B0803030504020204" pitchFamily="34" charset="0"/>
              </a:rPr>
              <a:t>COMMUNITY PHARMACY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4CA43-407B-A049-9D8D-2613AA24B97B}"/>
              </a:ext>
            </a:extLst>
          </p:cNvPr>
          <p:cNvSpPr txBox="1"/>
          <p:nvPr/>
        </p:nvSpPr>
        <p:spPr>
          <a:xfrm>
            <a:off x="6172749" y="2229380"/>
            <a:ext cx="154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utiger LT 45 Light" panose="020B0803030504020204" pitchFamily="34" charset="0"/>
              </a:rPr>
              <a:t>DENTAL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1F02D-EEAA-7A4B-A462-8E31DBB9541F}"/>
              </a:ext>
            </a:extLst>
          </p:cNvPr>
          <p:cNvSpPr txBox="1"/>
          <p:nvPr/>
        </p:nvSpPr>
        <p:spPr>
          <a:xfrm>
            <a:off x="2927648" y="2229380"/>
            <a:ext cx="154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utiger LT 45 Light" panose="020B0803030504020204" pitchFamily="34" charset="0"/>
              </a:rPr>
              <a:t>GP</a:t>
            </a:r>
          </a:p>
          <a:p>
            <a:pPr algn="ctr"/>
            <a:r>
              <a:rPr lang="en-US" sz="1400" dirty="0">
                <a:latin typeface="Frutiger LT 45 Light" panose="020B0803030504020204" pitchFamily="34" charset="0"/>
              </a:rPr>
              <a:t>SURGERIES</a:t>
            </a:r>
          </a:p>
        </p:txBody>
      </p:sp>
    </p:spTree>
    <p:extLst>
      <p:ext uri="{BB962C8B-B14F-4D97-AF65-F5344CB8AC3E}">
        <p14:creationId xmlns:p14="http://schemas.microsoft.com/office/powerpoint/2010/main" val="2792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767408" y="138698"/>
            <a:ext cx="103920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Our Priorities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08720"/>
            <a:ext cx="8606152" cy="57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71664" y="127085"/>
            <a:ext cx="7056784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                      </a:t>
            </a:r>
            <a:r>
              <a:rPr lang="en-GB" sz="2800" dirty="0" smtClean="0"/>
              <a:t>Key Engagement Questions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983432" y="1290240"/>
            <a:ext cx="99371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are our priorities for developing Primary Care in BNSSG</a:t>
            </a:r>
            <a:r>
              <a:rPr lang="en-GB" sz="2400" dirty="0" smtClean="0"/>
              <a:t>?</a:t>
            </a:r>
          </a:p>
          <a:p>
            <a:pPr lvl="0"/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does good look like</a:t>
            </a:r>
            <a:r>
              <a:rPr lang="en-GB" sz="2400" dirty="0" smtClean="0"/>
              <a:t>?</a:t>
            </a:r>
          </a:p>
          <a:p>
            <a:pPr lvl="0"/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How will Primary Care Networks </a:t>
            </a:r>
            <a:r>
              <a:rPr lang="en-GB" sz="2400" dirty="0" smtClean="0"/>
              <a:t>(Primary </a:t>
            </a:r>
            <a:r>
              <a:rPr lang="en-GB" sz="2400" dirty="0"/>
              <a:t>C</a:t>
            </a:r>
            <a:r>
              <a:rPr lang="en-GB" sz="2400" dirty="0" smtClean="0"/>
              <a:t>are </a:t>
            </a:r>
            <a:r>
              <a:rPr lang="en-GB" sz="2400" dirty="0"/>
              <a:t>N</a:t>
            </a:r>
            <a:r>
              <a:rPr lang="en-GB" sz="2400" dirty="0" smtClean="0"/>
              <a:t>etworks </a:t>
            </a:r>
            <a:r>
              <a:rPr lang="en-GB" sz="2400" dirty="0"/>
              <a:t>are groups of practices working together with other providers of health and care in your community) support the needs of our population?</a:t>
            </a:r>
          </a:p>
          <a:p>
            <a:pPr lvl="0"/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How will we deliver our priorities</a:t>
            </a:r>
            <a:r>
              <a:rPr lang="en-GB" sz="2400" dirty="0" smtClean="0"/>
              <a:t>?</a:t>
            </a:r>
          </a:p>
          <a:p>
            <a:pPr lvl="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16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20000" y="2546911"/>
            <a:ext cx="10392000" cy="3762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‘A resilient and thriving primary care service of which is at the heart of an integrated health and social care system centred around the patient and carer;</a:t>
            </a:r>
          </a:p>
          <a:p>
            <a:pPr algn="ctr"/>
            <a:r>
              <a:rPr lang="en-GB" sz="2400" dirty="0" smtClean="0"/>
              <a:t>A responsive system that delivers needs-based high quality, equitable and safe care.’</a:t>
            </a:r>
          </a:p>
          <a:p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0000" y="1479732"/>
            <a:ext cx="10392000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Current vision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638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71464" y="188640"/>
            <a:ext cx="10945216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                      </a:t>
            </a:r>
            <a:r>
              <a:rPr lang="en-GB" sz="2800" dirty="0" smtClean="0"/>
              <a:t>Launch Event Workshop Outputs:  The </a:t>
            </a:r>
            <a:r>
              <a:rPr lang="en-GB" sz="2800" dirty="0"/>
              <a:t>Vision </a:t>
            </a:r>
            <a:r>
              <a:rPr lang="en-GB" sz="2800" dirty="0" smtClean="0"/>
              <a:t>            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r="2027"/>
          <a:stretch/>
        </p:blipFill>
        <p:spPr bwMode="auto">
          <a:xfrm>
            <a:off x="54820" y="980728"/>
            <a:ext cx="11657804" cy="558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9552" y="1538799"/>
            <a:ext cx="10525000" cy="4410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Better conversations about me and my care</a:t>
            </a:r>
          </a:p>
          <a:p>
            <a:pPr>
              <a:buClr>
                <a:srgbClr val="AE2573"/>
              </a:buClr>
            </a:pPr>
            <a:endParaRPr lang="en-GB" sz="2400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Delivering excellent, high quality, accessible care for you in a sustainable, joined up way</a:t>
            </a:r>
          </a:p>
          <a:p>
            <a:pPr>
              <a:buClr>
                <a:srgbClr val="AE2573"/>
              </a:buClr>
            </a:pPr>
            <a:endParaRPr lang="en-GB" sz="2400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A strong, accessible, responsive, sustainable, high quality primary care system that improves health outcomes for all</a:t>
            </a:r>
          </a:p>
          <a:p>
            <a:pPr>
              <a:buClr>
                <a:srgbClr val="AE2573"/>
              </a:buClr>
            </a:pPr>
            <a:endParaRPr lang="en-GB" sz="2400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We are proud to deliver personalised, seamless, consistent, high quality primary care that is accessible and sustainable for all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23792" y="188640"/>
            <a:ext cx="77940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Vote on the Vision Statement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424592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20000" y="1412776"/>
            <a:ext cx="10392000" cy="3762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“Get Involved” section of CCG website</a:t>
            </a:r>
          </a:p>
          <a:p>
            <a:pPr>
              <a:buClr>
                <a:srgbClr val="AE2573"/>
              </a:buClr>
            </a:pPr>
            <a:endParaRPr lang="en-GB" sz="2400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Further practice managers, GPs, nurse, patients and public involvement</a:t>
            </a:r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endParaRPr lang="en-GB" sz="24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88976" y="116632"/>
            <a:ext cx="10392000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How can you get in touch?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030880" y="3088539"/>
            <a:ext cx="1008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u="sng" dirty="0">
                <a:hlinkClick r:id="rId2"/>
              </a:rPr>
              <a:t>Surveys and consultations | NHS Bristol, North Somerset and South Gloucestershire CCG</a:t>
            </a:r>
            <a:endParaRPr lang="en-GB" u="sng" dirty="0"/>
          </a:p>
          <a:p>
            <a:pPr lvl="0"/>
            <a:endParaRPr lang="en-GB" b="1" u="sng" dirty="0">
              <a:solidFill>
                <a:prstClr val="black"/>
              </a:solidFill>
            </a:endParaRPr>
          </a:p>
          <a:p>
            <a:pPr lvl="0"/>
            <a:r>
              <a:rPr lang="en-GB" b="1" dirty="0">
                <a:solidFill>
                  <a:prstClr val="black"/>
                </a:solidFill>
              </a:rPr>
              <a:t>https://bnssgccg.nhs.uk/get-involved/surveys-and-consultations/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4592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17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16670" r="60799" b="7650"/>
          <a:stretch/>
        </p:blipFill>
        <p:spPr bwMode="auto">
          <a:xfrm>
            <a:off x="335360" y="1124744"/>
            <a:ext cx="11425269" cy="56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5360" y="188641"/>
            <a:ext cx="11617291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Get Involved </a:t>
            </a:r>
          </a:p>
        </p:txBody>
      </p:sp>
      <p:sp>
        <p:nvSpPr>
          <p:cNvPr id="2" name="Rectangle 1"/>
          <p:cNvSpPr/>
          <p:nvPr/>
        </p:nvSpPr>
        <p:spPr>
          <a:xfrm>
            <a:off x="7875031" y="25135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bnssgccg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.nhs.uk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43605" y="620688"/>
            <a:ext cx="3168352" cy="22322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5975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6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 BNSSG">
  <a:themeElements>
    <a:clrScheme name="NHS BNSSG 3-18">
      <a:dk1>
        <a:sysClr val="windowText" lastClr="000000"/>
      </a:dk1>
      <a:lt1>
        <a:sysClr val="window" lastClr="FFFFFF"/>
      </a:lt1>
      <a:dk2>
        <a:srgbClr val="425563"/>
      </a:dk2>
      <a:lt2>
        <a:srgbClr val="E8EDEE"/>
      </a:lt2>
      <a:accent1>
        <a:srgbClr val="005EB8"/>
      </a:accent1>
      <a:accent2>
        <a:srgbClr val="AE2573"/>
      </a:accent2>
      <a:accent3>
        <a:srgbClr val="003087"/>
      </a:accent3>
      <a:accent4>
        <a:srgbClr val="7C2855"/>
      </a:accent4>
      <a:accent5>
        <a:srgbClr val="41B6E6"/>
      </a:accent5>
      <a:accent6>
        <a:srgbClr val="00A499"/>
      </a:accent6>
      <a:hlink>
        <a:srgbClr val="000000"/>
      </a:hlink>
      <a:folHlink>
        <a:srgbClr val="005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3666</TotalTime>
  <Words>319</Words>
  <Application>Microsoft Office PowerPoint</Application>
  <PresentationFormat>Widescreen</PresentationFormat>
  <Paragraphs>56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Frutiger LT 45 Light</vt:lpstr>
      <vt:lpstr>Wingdings</vt:lpstr>
      <vt:lpstr>NHS BNSSG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timroe</dc:creator>
  <cp:lastModifiedBy>Anstis Ben (BNSSG CCG)</cp:lastModifiedBy>
  <cp:revision>147</cp:revision>
  <cp:lastPrinted>2019-07-08T14:07:07Z</cp:lastPrinted>
  <dcterms:created xsi:type="dcterms:W3CDTF">2018-03-08T10:23:45Z</dcterms:created>
  <dcterms:modified xsi:type="dcterms:W3CDTF">2019-07-15T14:48:31Z</dcterms:modified>
</cp:coreProperties>
</file>