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5.xml" ContentType="application/vnd.ms-office.chartstyle+xml"/>
  <Override PartName="/ppt/charts/colors5.xml" ContentType="application/vnd.ms-office.chartcolorstyle+xml"/>
  <Override PartName="/ppt/charts/style7.xml" ContentType="application/vnd.ms-office.chartstyle+xml"/>
  <Override PartName="/ppt/charts/colors7.xml" ContentType="application/vnd.ms-office.chartcolorstyle+xml"/>
  <Override PartName="/ppt/charts/style10.xml" ContentType="application/vnd.ms-office.chartstyle+xml"/>
  <Override PartName="/ppt/charts/colors10.xml" ContentType="application/vnd.ms-office.chartcolorstyle+xml"/>
  <Override PartName="/ppt/charts/colors11.xml" ContentType="application/vnd.ms-office.chartcolorstyle+xml"/>
  <Override PartName="/ppt/charts/style11.xml" ContentType="application/vnd.ms-office.chart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autoCompressPictures="0">
  <p:sldMasterIdLst>
    <p:sldMasterId id="2147483672" r:id="rId1"/>
  </p:sldMasterIdLst>
  <p:notesMasterIdLst>
    <p:notesMasterId r:id="rId40"/>
  </p:notesMasterIdLst>
  <p:handoutMasterIdLst>
    <p:handoutMasterId r:id="rId41"/>
  </p:handoutMasterIdLst>
  <p:sldIdLst>
    <p:sldId id="307" r:id="rId2"/>
    <p:sldId id="315" r:id="rId3"/>
    <p:sldId id="331" r:id="rId4"/>
    <p:sldId id="386" r:id="rId5"/>
    <p:sldId id="350" r:id="rId6"/>
    <p:sldId id="369" r:id="rId7"/>
    <p:sldId id="314" r:id="rId8"/>
    <p:sldId id="333" r:id="rId9"/>
    <p:sldId id="368" r:id="rId10"/>
    <p:sldId id="348" r:id="rId11"/>
    <p:sldId id="387" r:id="rId12"/>
    <p:sldId id="391" r:id="rId13"/>
    <p:sldId id="392" r:id="rId14"/>
    <p:sldId id="372" r:id="rId15"/>
    <p:sldId id="337" r:id="rId16"/>
    <p:sldId id="373" r:id="rId17"/>
    <p:sldId id="325" r:id="rId18"/>
    <p:sldId id="324" r:id="rId19"/>
    <p:sldId id="342" r:id="rId20"/>
    <p:sldId id="375" r:id="rId21"/>
    <p:sldId id="360" r:id="rId22"/>
    <p:sldId id="376" r:id="rId23"/>
    <p:sldId id="384" r:id="rId24"/>
    <p:sldId id="385" r:id="rId25"/>
    <p:sldId id="377" r:id="rId26"/>
    <p:sldId id="383" r:id="rId27"/>
    <p:sldId id="378" r:id="rId28"/>
    <p:sldId id="390" r:id="rId29"/>
    <p:sldId id="379" r:id="rId30"/>
    <p:sldId id="380" r:id="rId31"/>
    <p:sldId id="381" r:id="rId32"/>
    <p:sldId id="318" r:id="rId33"/>
    <p:sldId id="355" r:id="rId34"/>
    <p:sldId id="356" r:id="rId35"/>
    <p:sldId id="354" r:id="rId36"/>
    <p:sldId id="352" r:id="rId37"/>
    <p:sldId id="321" r:id="rId38"/>
    <p:sldId id="267" r:id="rId39"/>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Arial Black" panose="020B0A04020102020204" pitchFamily="34" charset="0"/>
      <p:bold r:id="rId46"/>
    </p:embeddedFont>
    <p:embeddedFont>
      <p:font typeface="Century Gothic" panose="020B050202020202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1603" userDrawn="1">
          <p15:clr>
            <a:srgbClr val="A4A3A4"/>
          </p15:clr>
        </p15:guide>
        <p15:guide id="3" orient="horz" pos="1984">
          <p15:clr>
            <a:srgbClr val="A4A3A4"/>
          </p15:clr>
        </p15:guide>
        <p15:guide id="4" pos="453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son-Davies Ben (BNSSG CCG)" initials="BCD" lastIdx="41" clrIdx="0"/>
  <p:cmAuthor id="1" name="Janice Guy" initials="JG"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4992"/>
    <a:srgbClr val="65B22E"/>
    <a:srgbClr val="000000"/>
    <a:srgbClr val="0070C0"/>
    <a:srgbClr val="DF4FD5"/>
    <a:srgbClr val="FF6600"/>
    <a:srgbClr val="64B22D"/>
    <a:srgbClr val="CC32F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76"/>
    <p:restoredTop sz="98043" autoAdjust="0"/>
  </p:normalViewPr>
  <p:slideViewPr>
    <p:cSldViewPr snapToGrid="0" snapToObjects="1" showGuides="1">
      <p:cViewPr>
        <p:scale>
          <a:sx n="60" d="100"/>
          <a:sy n="60" d="100"/>
        </p:scale>
        <p:origin x="-1290" y="-264"/>
      </p:cViewPr>
      <p:guideLst>
        <p:guide orient="horz" pos="2160"/>
        <p:guide orient="horz" pos="1984"/>
        <p:guide pos="1603"/>
        <p:guide pos="4538"/>
      </p:guideLst>
    </p:cSldViewPr>
  </p:slideViewPr>
  <p:notesTextViewPr>
    <p:cViewPr>
      <p:scale>
        <a:sx n="1" d="1"/>
        <a:sy n="1" d="1"/>
      </p:scale>
      <p:origin x="0" y="0"/>
    </p:cViewPr>
  </p:notesTextViewPr>
  <p:sorterViewPr>
    <p:cViewPr varScale="1">
      <p:scale>
        <a:sx n="1" d="1"/>
        <a:sy n="1" d="1"/>
      </p:scale>
      <p:origin x="0" y="-5592"/>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1.xml"/><Relationship Id="rId1" Type="http://schemas.openxmlformats.org/officeDocument/2006/relationships/package" Target="../embeddings/Microsoft_Excel_Worksheet14.xlsx"/><Relationship Id="rId4"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cared for</c:v>
                </c:pt>
              </c:strCache>
            </c:strRef>
          </c:tx>
          <c:spPr>
            <a:solidFill>
              <a:schemeClr val="accent2"/>
            </a:solidFill>
          </c:spPr>
          <c:invertIfNegative val="0"/>
          <c:dPt>
            <c:idx val="0"/>
            <c:invertIfNegative val="0"/>
            <c:bubble3D val="0"/>
            <c:extLst xmlns:c16r2="http://schemas.microsoft.com/office/drawing/2015/06/chart">
              <c:ext xmlns:c16="http://schemas.microsoft.com/office/drawing/2014/chart" uri="{C3380CC4-5D6E-409C-BE32-E72D297353CC}">
                <c16:uniqueId val="{00000000-0C34-43CD-BC6A-28A717624206}"/>
              </c:ext>
            </c:extLst>
          </c:dPt>
          <c:dPt>
            <c:idx val="1"/>
            <c:invertIfNegative val="0"/>
            <c:bubble3D val="0"/>
            <c:extLst xmlns:c16r2="http://schemas.microsoft.com/office/drawing/2015/06/chart">
              <c:ext xmlns:c16="http://schemas.microsoft.com/office/drawing/2014/chart" uri="{C3380CC4-5D6E-409C-BE32-E72D297353CC}">
                <c16:uniqueId val="{00000001-0C34-43CD-BC6A-28A717624206}"/>
              </c:ext>
            </c:extLst>
          </c:dPt>
          <c:dPt>
            <c:idx val="2"/>
            <c:invertIfNegative val="0"/>
            <c:bubble3D val="0"/>
            <c:extLst xmlns:c16r2="http://schemas.microsoft.com/office/drawing/2015/06/chart">
              <c:ext xmlns:c16="http://schemas.microsoft.com/office/drawing/2014/chart" uri="{C3380CC4-5D6E-409C-BE32-E72D297353CC}">
                <c16:uniqueId val="{00000002-0C34-43CD-BC6A-28A717624206}"/>
              </c:ext>
            </c:extLst>
          </c:dPt>
          <c:dPt>
            <c:idx val="4"/>
            <c:invertIfNegative val="0"/>
            <c:bubble3D val="0"/>
            <c:extLst xmlns:c16r2="http://schemas.microsoft.com/office/drawing/2015/06/chart">
              <c:ext xmlns:c16="http://schemas.microsoft.com/office/drawing/2014/chart" uri="{C3380CC4-5D6E-409C-BE32-E72D297353CC}">
                <c16:uniqueId val="{00000003-0C34-43CD-BC6A-28A717624206}"/>
              </c:ext>
            </c:extLst>
          </c:dPt>
          <c:dPt>
            <c:idx val="7"/>
            <c:invertIfNegative val="0"/>
            <c:bubble3D val="0"/>
            <c:extLst xmlns:c16r2="http://schemas.microsoft.com/office/drawing/2015/06/chart">
              <c:ext xmlns:c16="http://schemas.microsoft.com/office/drawing/2014/chart" uri="{C3380CC4-5D6E-409C-BE32-E72D297353CC}">
                <c16:uniqueId val="{00000004-0C34-43CD-BC6A-28A717624206}"/>
              </c:ext>
            </c:extLst>
          </c:dPt>
          <c:dPt>
            <c:idx val="10"/>
            <c:invertIfNegative val="0"/>
            <c:bubble3D val="0"/>
            <c:extLst xmlns:c16r2="http://schemas.microsoft.com/office/drawing/2015/06/chart">
              <c:ext xmlns:c16="http://schemas.microsoft.com/office/drawing/2014/chart" uri="{C3380CC4-5D6E-409C-BE32-E72D297353CC}">
                <c16:uniqueId val="{00000005-0C34-43CD-BC6A-28A717624206}"/>
              </c:ext>
            </c:extLst>
          </c:dPt>
          <c:dPt>
            <c:idx val="12"/>
            <c:invertIfNegative val="0"/>
            <c:bubble3D val="0"/>
            <c:extLst xmlns:c16r2="http://schemas.microsoft.com/office/drawing/2015/06/chart">
              <c:ext xmlns:c16="http://schemas.microsoft.com/office/drawing/2014/chart" uri="{C3380CC4-5D6E-409C-BE32-E72D297353CC}">
                <c16:uniqueId val="{00000006-0C34-43CD-BC6A-28A717624206}"/>
              </c:ext>
            </c:extLst>
          </c:dPt>
          <c:dPt>
            <c:idx val="13"/>
            <c:invertIfNegative val="0"/>
            <c:bubble3D val="0"/>
            <c:extLst xmlns:c16r2="http://schemas.microsoft.com/office/drawing/2015/06/chart">
              <c:ext xmlns:c16="http://schemas.microsoft.com/office/drawing/2014/chart" uri="{C3380CC4-5D6E-409C-BE32-E72D297353CC}">
                <c16:uniqueId val="{00000007-0C34-43CD-BC6A-28A717624206}"/>
              </c:ext>
            </c:extLst>
          </c:dPt>
          <c:dLbls>
            <c:txPr>
              <a:bodyPr rot="0" vert="horz"/>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75+ years</c:v>
                </c:pt>
                <c:pt idx="1">
                  <c:v>65-74</c:v>
                </c:pt>
                <c:pt idx="2">
                  <c:v>45-64</c:v>
                </c:pt>
                <c:pt idx="3">
                  <c:v>25-44</c:v>
                </c:pt>
                <c:pt idx="4">
                  <c:v>16-24 years</c:v>
                </c:pt>
                <c:pt idx="6">
                  <c:v>Female</c:v>
                </c:pt>
                <c:pt idx="7">
                  <c:v>Male</c:v>
                </c:pt>
                <c:pt idx="9">
                  <c:v>South Glos</c:v>
                </c:pt>
                <c:pt idx="10">
                  <c:v>North Somerset</c:v>
                </c:pt>
                <c:pt idx="11">
                  <c:v>Bristol</c:v>
                </c:pt>
              </c:strCache>
            </c:strRef>
          </c:cat>
          <c:val>
            <c:numRef>
              <c:f>Sheet1!$B$2:$B$13</c:f>
              <c:numCache>
                <c:formatCode>0%</c:formatCode>
                <c:ptCount val="12"/>
                <c:pt idx="0">
                  <c:v>0.05</c:v>
                </c:pt>
                <c:pt idx="1">
                  <c:v>0.13</c:v>
                </c:pt>
                <c:pt idx="2">
                  <c:v>0.34</c:v>
                </c:pt>
                <c:pt idx="3">
                  <c:v>0.32</c:v>
                </c:pt>
                <c:pt idx="4">
                  <c:v>0.17</c:v>
                </c:pt>
                <c:pt idx="6">
                  <c:v>0.65</c:v>
                </c:pt>
                <c:pt idx="7">
                  <c:v>0.35</c:v>
                </c:pt>
                <c:pt idx="9">
                  <c:v>0.27</c:v>
                </c:pt>
                <c:pt idx="10">
                  <c:v>0.23</c:v>
                </c:pt>
                <c:pt idx="11">
                  <c:v>0.5</c:v>
                </c:pt>
              </c:numCache>
            </c:numRef>
          </c:val>
          <c:extLst xmlns:c16r2="http://schemas.microsoft.com/office/drawing/2015/06/chart">
            <c:ext xmlns:c16="http://schemas.microsoft.com/office/drawing/2014/chart" uri="{C3380CC4-5D6E-409C-BE32-E72D297353CC}">
              <c16:uniqueId val="{00000008-0C34-43CD-BC6A-28A717624206}"/>
            </c:ext>
          </c:extLst>
        </c:ser>
        <c:ser>
          <c:idx val="2"/>
          <c:order val="1"/>
          <c:tx>
            <c:strRef>
              <c:f>Sheet1!$C$1</c:f>
              <c:strCache>
                <c:ptCount val="1"/>
                <c:pt idx="0">
                  <c:v>Unweighted </c:v>
                </c:pt>
              </c:strCache>
            </c:strRef>
          </c:tx>
          <c:spPr>
            <a:solidFill>
              <a:schemeClr val="accent5"/>
            </a:solidFill>
          </c:spPr>
          <c:invertIfNegative val="0"/>
          <c:dLbls>
            <c:txPr>
              <a:bodyPr/>
              <a:lstStyle/>
              <a:p>
                <a:pPr>
                  <a:defRPr sz="1100" b="1"/>
                </a:pPr>
                <a:endParaRPr lang="en-US"/>
              </a:p>
            </c:txPr>
            <c:dLblPos val="outEnd"/>
            <c:showLegendKey val="0"/>
            <c:showVal val="1"/>
            <c:showCatName val="0"/>
            <c:showSerName val="0"/>
            <c:showPercent val="0"/>
            <c:showBubbleSize val="0"/>
            <c:showLeaderLines val="0"/>
          </c:dLbls>
          <c:cat>
            <c:strRef>
              <c:f>Sheet1!$A$2:$A$13</c:f>
              <c:strCache>
                <c:ptCount val="12"/>
                <c:pt idx="0">
                  <c:v>75+ years</c:v>
                </c:pt>
                <c:pt idx="1">
                  <c:v>65-74</c:v>
                </c:pt>
                <c:pt idx="2">
                  <c:v>45-64</c:v>
                </c:pt>
                <c:pt idx="3">
                  <c:v>25-44</c:v>
                </c:pt>
                <c:pt idx="4">
                  <c:v>16-24 years</c:v>
                </c:pt>
                <c:pt idx="6">
                  <c:v>Female</c:v>
                </c:pt>
                <c:pt idx="7">
                  <c:v>Male</c:v>
                </c:pt>
                <c:pt idx="9">
                  <c:v>South Glos</c:v>
                </c:pt>
                <c:pt idx="10">
                  <c:v>North Somerset</c:v>
                </c:pt>
                <c:pt idx="11">
                  <c:v>Bristol</c:v>
                </c:pt>
              </c:strCache>
            </c:strRef>
          </c:cat>
          <c:val>
            <c:numRef>
              <c:f>Sheet1!$C$2:$C$13</c:f>
              <c:numCache>
                <c:formatCode>0%</c:formatCode>
                <c:ptCount val="12"/>
                <c:pt idx="0">
                  <c:v>0.08</c:v>
                </c:pt>
                <c:pt idx="1">
                  <c:v>0.23</c:v>
                </c:pt>
                <c:pt idx="2">
                  <c:v>0.47</c:v>
                </c:pt>
                <c:pt idx="3">
                  <c:v>0.19</c:v>
                </c:pt>
                <c:pt idx="4">
                  <c:v>0.03</c:v>
                </c:pt>
                <c:pt idx="6">
                  <c:v>0.71</c:v>
                </c:pt>
                <c:pt idx="7">
                  <c:v>0.28999999999999998</c:v>
                </c:pt>
                <c:pt idx="9">
                  <c:v>0.28000000000000003</c:v>
                </c:pt>
                <c:pt idx="10">
                  <c:v>0.28999999999999998</c:v>
                </c:pt>
                <c:pt idx="11">
                  <c:v>0.43</c:v>
                </c:pt>
              </c:numCache>
            </c:numRef>
          </c:val>
        </c:ser>
        <c:ser>
          <c:idx val="1"/>
          <c:order val="2"/>
          <c:tx>
            <c:strRef>
              <c:f>Sheet1!$D$1</c:f>
              <c:strCache>
                <c:ptCount val="1"/>
                <c:pt idx="0">
                  <c:v>Online survey sample</c:v>
                </c:pt>
              </c:strCache>
            </c:strRef>
          </c:tx>
          <c:spPr>
            <a:solidFill>
              <a:schemeClr val="accent3"/>
            </a:solidFill>
          </c:spPr>
          <c:invertIfNegative val="0"/>
          <c:dLbls>
            <c:dLbl>
              <c:idx val="6"/>
              <c:layout>
                <c:manualLayout>
                  <c:x val="-3.4532180049155967E-3"/>
                  <c:y val="4.914112343960004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C34-43CD-BC6A-28A717624206}"/>
                </c:ext>
              </c:extLst>
            </c:dLbl>
            <c:txPr>
              <a:bodyPr rot="0" vert="horz"/>
              <a:lstStyle/>
              <a:p>
                <a:pPr>
                  <a:defRPr sz="11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75+ years</c:v>
                </c:pt>
                <c:pt idx="1">
                  <c:v>65-74</c:v>
                </c:pt>
                <c:pt idx="2">
                  <c:v>45-64</c:v>
                </c:pt>
                <c:pt idx="3">
                  <c:v>25-44</c:v>
                </c:pt>
                <c:pt idx="4">
                  <c:v>16-24 years</c:v>
                </c:pt>
                <c:pt idx="6">
                  <c:v>Female</c:v>
                </c:pt>
                <c:pt idx="7">
                  <c:v>Male</c:v>
                </c:pt>
                <c:pt idx="9">
                  <c:v>South Glos</c:v>
                </c:pt>
                <c:pt idx="10">
                  <c:v>North Somerset</c:v>
                </c:pt>
                <c:pt idx="11">
                  <c:v>Bristol</c:v>
                </c:pt>
              </c:strCache>
            </c:strRef>
          </c:cat>
          <c:val>
            <c:numRef>
              <c:f>Sheet1!$D$2:$D$13</c:f>
              <c:numCache>
                <c:formatCode>0%</c:formatCode>
                <c:ptCount val="12"/>
                <c:pt idx="0">
                  <c:v>0.1</c:v>
                </c:pt>
                <c:pt idx="1">
                  <c:v>0.1</c:v>
                </c:pt>
                <c:pt idx="2">
                  <c:v>0.3</c:v>
                </c:pt>
                <c:pt idx="3">
                  <c:v>0.35</c:v>
                </c:pt>
                <c:pt idx="4">
                  <c:v>0.15</c:v>
                </c:pt>
                <c:pt idx="6">
                  <c:v>0.5</c:v>
                </c:pt>
                <c:pt idx="7">
                  <c:v>0.5</c:v>
                </c:pt>
                <c:pt idx="9">
                  <c:v>0.28000000000000003</c:v>
                </c:pt>
                <c:pt idx="10">
                  <c:v>0.22</c:v>
                </c:pt>
                <c:pt idx="11">
                  <c:v>0.5</c:v>
                </c:pt>
              </c:numCache>
            </c:numRef>
          </c:val>
          <c:extLst xmlns:c16r2="http://schemas.microsoft.com/office/drawing/2015/06/chart">
            <c:ext xmlns:c16="http://schemas.microsoft.com/office/drawing/2014/chart" uri="{C3380CC4-5D6E-409C-BE32-E72D297353CC}">
              <c16:uniqueId val="{0000000A-0C34-43CD-BC6A-28A717624206}"/>
            </c:ext>
          </c:extLst>
        </c:ser>
        <c:dLbls>
          <c:showLegendKey val="0"/>
          <c:showVal val="0"/>
          <c:showCatName val="0"/>
          <c:showSerName val="0"/>
          <c:showPercent val="0"/>
          <c:showBubbleSize val="0"/>
        </c:dLbls>
        <c:gapWidth val="55"/>
        <c:axId val="119465472"/>
        <c:axId val="119467008"/>
      </c:barChart>
      <c:catAx>
        <c:axId val="119465472"/>
        <c:scaling>
          <c:orientation val="minMax"/>
        </c:scaling>
        <c:delete val="0"/>
        <c:axPos val="l"/>
        <c:numFmt formatCode="General" sourceLinked="1"/>
        <c:majorTickMark val="none"/>
        <c:minorTickMark val="none"/>
        <c:tickLblPos val="nextTo"/>
        <c:txPr>
          <a:bodyPr rot="-60000000" vert="horz"/>
          <a:lstStyle/>
          <a:p>
            <a:pPr>
              <a:defRPr sz="1600"/>
            </a:pPr>
            <a:endParaRPr lang="en-US"/>
          </a:p>
        </c:txPr>
        <c:crossAx val="119467008"/>
        <c:crosses val="autoZero"/>
        <c:auto val="1"/>
        <c:lblAlgn val="ctr"/>
        <c:lblOffset val="100"/>
        <c:noMultiLvlLbl val="0"/>
      </c:catAx>
      <c:valAx>
        <c:axId val="119467008"/>
        <c:scaling>
          <c:orientation val="minMax"/>
          <c:max val="1"/>
          <c:min val="0"/>
        </c:scaling>
        <c:delete val="1"/>
        <c:axPos val="b"/>
        <c:numFmt formatCode="0%" sourceLinked="1"/>
        <c:majorTickMark val="out"/>
        <c:minorTickMark val="none"/>
        <c:tickLblPos val="nextTo"/>
        <c:crossAx val="119465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292827527659231E-2"/>
          <c:y val="2.5781322093295044E-2"/>
          <c:w val="0.88244716797728828"/>
          <c:h val="0.97421867790670491"/>
        </c:manualLayout>
      </c:layout>
      <c:barChart>
        <c:barDir val="bar"/>
        <c:grouping val="percentStacked"/>
        <c:varyColors val="0"/>
        <c:ser>
          <c:idx val="0"/>
          <c:order val="0"/>
          <c:tx>
            <c:strRef>
              <c:f>Sheet1!$B$1</c:f>
              <c:strCache>
                <c:ptCount val="1"/>
                <c:pt idx="0">
                  <c:v>Likely </c:v>
                </c:pt>
              </c:strCache>
            </c:strRef>
          </c:tx>
          <c:spPr>
            <a:solidFill>
              <a:schemeClr val="tx2"/>
            </a:solidFill>
          </c:spPr>
          <c:invertIfNegative val="0"/>
          <c:dLbls>
            <c:txPr>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Sheet1!$B$2</c:f>
              <c:numCache>
                <c:formatCode>0%</c:formatCode>
                <c:ptCount val="1"/>
                <c:pt idx="0">
                  <c:v>0.69</c:v>
                </c:pt>
              </c:numCache>
            </c:numRef>
          </c:val>
        </c:ser>
        <c:ser>
          <c:idx val="1"/>
          <c:order val="1"/>
          <c:tx>
            <c:strRef>
              <c:f>Sheet1!$C$1</c:f>
              <c:strCache>
                <c:ptCount val="1"/>
                <c:pt idx="0">
                  <c:v>Neither/nor</c:v>
                </c:pt>
              </c:strCache>
            </c:strRef>
          </c:tx>
          <c:spPr>
            <a:solidFill>
              <a:schemeClr val="accent3"/>
            </a:solidFill>
          </c:spPr>
          <c:invertIfNegative val="0"/>
          <c:dLbls>
            <c:dLbl>
              <c:idx val="0"/>
              <c:layout>
                <c:manualLayout>
                  <c:x val="-9.265387879146594E-3"/>
                  <c:y val="7.0174536561538933E-3"/>
                </c:manualLayout>
              </c:layout>
              <c:dLblPos val="ctr"/>
              <c:showLegendKey val="0"/>
              <c:showVal val="1"/>
              <c:showCatName val="0"/>
              <c:showSerName val="1"/>
              <c:showPercent val="0"/>
              <c:showBubbleSize val="0"/>
              <c:separator>
</c:separator>
            </c:dLbl>
            <c:txPr>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Sheet1!$C$2</c:f>
              <c:numCache>
                <c:formatCode>0%</c:formatCode>
                <c:ptCount val="1"/>
                <c:pt idx="0">
                  <c:v>0.22</c:v>
                </c:pt>
              </c:numCache>
            </c:numRef>
          </c:val>
        </c:ser>
        <c:ser>
          <c:idx val="2"/>
          <c:order val="2"/>
          <c:tx>
            <c:strRef>
              <c:f>Sheet1!$D$1</c:f>
              <c:strCache>
                <c:ptCount val="1"/>
                <c:pt idx="0">
                  <c:v>Unlikely</c:v>
                </c:pt>
              </c:strCache>
            </c:strRef>
          </c:tx>
          <c:spPr>
            <a:solidFill>
              <a:srgbClr val="C00000"/>
            </a:solidFill>
          </c:spPr>
          <c:invertIfNegative val="0"/>
          <c:dLbls>
            <c:dLbl>
              <c:idx val="0"/>
              <c:layout>
                <c:manualLayout>
                  <c:x val="-4.4804925700076964E-3"/>
                  <c:y val="2.3435740997744398E-3"/>
                </c:manualLayout>
              </c:layout>
              <c:dLblPos val="ctr"/>
              <c:showLegendKey val="0"/>
              <c:showVal val="1"/>
              <c:showCatName val="0"/>
              <c:showSerName val="1"/>
              <c:showPercent val="0"/>
              <c:showBubbleSize val="0"/>
              <c:separator>
</c:separator>
            </c:dLbl>
            <c:txPr>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Sheet1!$D$2</c:f>
              <c:numCache>
                <c:formatCode>0%</c:formatCode>
                <c:ptCount val="1"/>
                <c:pt idx="0">
                  <c:v>0.09</c:v>
                </c:pt>
              </c:numCache>
            </c:numRef>
          </c:val>
        </c:ser>
        <c:dLbls>
          <c:dLblPos val="ctr"/>
          <c:showLegendKey val="0"/>
          <c:showVal val="1"/>
          <c:showCatName val="0"/>
          <c:showSerName val="0"/>
          <c:showPercent val="0"/>
          <c:showBubbleSize val="0"/>
        </c:dLbls>
        <c:gapWidth val="67"/>
        <c:overlap val="100"/>
        <c:axId val="131485056"/>
        <c:axId val="131495040"/>
      </c:barChart>
      <c:catAx>
        <c:axId val="131485056"/>
        <c:scaling>
          <c:orientation val="minMax"/>
        </c:scaling>
        <c:delete val="0"/>
        <c:axPos val="l"/>
        <c:numFmt formatCode="General" sourceLinked="1"/>
        <c:majorTickMark val="out"/>
        <c:minorTickMark val="none"/>
        <c:tickLblPos val="nextTo"/>
        <c:spPr>
          <a:ln>
            <a:noFill/>
          </a:ln>
        </c:spPr>
        <c:crossAx val="131495040"/>
        <c:crosses val="autoZero"/>
        <c:auto val="1"/>
        <c:lblAlgn val="ctr"/>
        <c:lblOffset val="100"/>
        <c:noMultiLvlLbl val="0"/>
      </c:catAx>
      <c:valAx>
        <c:axId val="131495040"/>
        <c:scaling>
          <c:orientation val="minMax"/>
        </c:scaling>
        <c:delete val="1"/>
        <c:axPos val="b"/>
        <c:numFmt formatCode="0%" sourceLinked="1"/>
        <c:majorTickMark val="out"/>
        <c:minorTickMark val="none"/>
        <c:tickLblPos val="nextTo"/>
        <c:crossAx val="13148505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292827527659231E-2"/>
          <c:y val="2.5781322093295044E-2"/>
          <c:w val="0.88244716797728828"/>
          <c:h val="0.97421867790670491"/>
        </c:manualLayout>
      </c:layout>
      <c:barChart>
        <c:barDir val="bar"/>
        <c:grouping val="percentStacked"/>
        <c:varyColors val="0"/>
        <c:ser>
          <c:idx val="0"/>
          <c:order val="0"/>
          <c:tx>
            <c:strRef>
              <c:f>Sheet1!$B$1</c:f>
              <c:strCache>
                <c:ptCount val="1"/>
                <c:pt idx="0">
                  <c:v>Agree</c:v>
                </c:pt>
              </c:strCache>
            </c:strRef>
          </c:tx>
          <c:spPr>
            <a:solidFill>
              <a:srgbClr val="C00000"/>
            </a:solidFill>
          </c:spPr>
          <c:invertIfNegative val="0"/>
          <c:dLbls>
            <c:txPr>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Sheet1!$B$2</c:f>
              <c:numCache>
                <c:formatCode>0%</c:formatCode>
                <c:ptCount val="1"/>
                <c:pt idx="0">
                  <c:v>0.47</c:v>
                </c:pt>
              </c:numCache>
            </c:numRef>
          </c:val>
        </c:ser>
        <c:ser>
          <c:idx val="1"/>
          <c:order val="1"/>
          <c:tx>
            <c:strRef>
              <c:f>Sheet1!$C$1</c:f>
              <c:strCache>
                <c:ptCount val="1"/>
                <c:pt idx="0">
                  <c:v>Neither/nor</c:v>
                </c:pt>
              </c:strCache>
            </c:strRef>
          </c:tx>
          <c:spPr>
            <a:solidFill>
              <a:schemeClr val="accent3"/>
            </a:solidFill>
          </c:spPr>
          <c:invertIfNegative val="0"/>
          <c:dLbls>
            <c:dLbl>
              <c:idx val="0"/>
              <c:layout>
                <c:manualLayout>
                  <c:x val="-2.9315513192429803E-2"/>
                  <c:y val="-8.5504554917451691E-3"/>
                </c:manualLayout>
              </c:layout>
              <c:dLblPos val="ctr"/>
              <c:showLegendKey val="0"/>
              <c:showVal val="1"/>
              <c:showCatName val="0"/>
              <c:showSerName val="1"/>
              <c:showPercent val="0"/>
              <c:showBubbleSize val="0"/>
              <c:separator>
</c:separator>
            </c:dLbl>
            <c:txPr>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Sheet1!$C$2</c:f>
              <c:numCache>
                <c:formatCode>0%</c:formatCode>
                <c:ptCount val="1"/>
                <c:pt idx="0">
                  <c:v>0.16</c:v>
                </c:pt>
              </c:numCache>
            </c:numRef>
          </c:val>
        </c:ser>
        <c:ser>
          <c:idx val="2"/>
          <c:order val="2"/>
          <c:tx>
            <c:strRef>
              <c:f>Sheet1!$D$1</c:f>
              <c:strCache>
                <c:ptCount val="1"/>
                <c:pt idx="0">
                  <c:v>Disagree</c:v>
                </c:pt>
              </c:strCache>
            </c:strRef>
          </c:tx>
          <c:spPr>
            <a:solidFill>
              <a:schemeClr val="tx2"/>
            </a:solidFill>
          </c:spPr>
          <c:invertIfNegative val="0"/>
          <c:dLbls>
            <c:dLbl>
              <c:idx val="0"/>
              <c:layout>
                <c:manualLayout>
                  <c:x val="4.2914372545537075E-3"/>
                  <c:y val="-8.0352053543519437E-3"/>
                </c:manualLayout>
              </c:layout>
              <c:dLblPos val="ctr"/>
              <c:showLegendKey val="0"/>
              <c:showVal val="1"/>
              <c:showCatName val="0"/>
              <c:showSerName val="1"/>
              <c:showPercent val="0"/>
              <c:showBubbleSize val="0"/>
              <c:separator>
</c:separator>
            </c:dLbl>
            <c:txPr>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Sheet1!$D$2</c:f>
              <c:numCache>
                <c:formatCode>0%</c:formatCode>
                <c:ptCount val="1"/>
                <c:pt idx="0">
                  <c:v>0.37</c:v>
                </c:pt>
              </c:numCache>
            </c:numRef>
          </c:val>
        </c:ser>
        <c:dLbls>
          <c:dLblPos val="ctr"/>
          <c:showLegendKey val="0"/>
          <c:showVal val="1"/>
          <c:showCatName val="0"/>
          <c:showSerName val="0"/>
          <c:showPercent val="0"/>
          <c:showBubbleSize val="0"/>
        </c:dLbls>
        <c:gapWidth val="67"/>
        <c:overlap val="100"/>
        <c:axId val="350644096"/>
        <c:axId val="350645632"/>
      </c:barChart>
      <c:catAx>
        <c:axId val="350644096"/>
        <c:scaling>
          <c:orientation val="minMax"/>
        </c:scaling>
        <c:delete val="0"/>
        <c:axPos val="r"/>
        <c:numFmt formatCode="General" sourceLinked="1"/>
        <c:majorTickMark val="out"/>
        <c:minorTickMark val="none"/>
        <c:tickLblPos val="nextTo"/>
        <c:spPr>
          <a:ln>
            <a:noFill/>
          </a:ln>
        </c:spPr>
        <c:crossAx val="350645632"/>
        <c:crosses val="autoZero"/>
        <c:auto val="1"/>
        <c:lblAlgn val="ctr"/>
        <c:lblOffset val="100"/>
        <c:noMultiLvlLbl val="0"/>
      </c:catAx>
      <c:valAx>
        <c:axId val="350645632"/>
        <c:scaling>
          <c:orientation val="maxMin"/>
        </c:scaling>
        <c:delete val="1"/>
        <c:axPos val="b"/>
        <c:numFmt formatCode="0%" sourceLinked="1"/>
        <c:majorTickMark val="out"/>
        <c:minorTickMark val="none"/>
        <c:tickLblPos val="nextTo"/>
        <c:crossAx val="35064409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292827527659231E-2"/>
          <c:y val="2.5781322093295044E-2"/>
          <c:w val="0.88244716797728828"/>
          <c:h val="0.97421867790670491"/>
        </c:manualLayout>
      </c:layout>
      <c:barChart>
        <c:barDir val="bar"/>
        <c:grouping val="percentStacked"/>
        <c:varyColors val="0"/>
        <c:ser>
          <c:idx val="0"/>
          <c:order val="0"/>
          <c:tx>
            <c:strRef>
              <c:f>Sheet1!$B$1</c:f>
              <c:strCache>
                <c:ptCount val="1"/>
                <c:pt idx="0">
                  <c:v>Confident </c:v>
                </c:pt>
              </c:strCache>
            </c:strRef>
          </c:tx>
          <c:spPr>
            <a:solidFill>
              <a:schemeClr val="tx2"/>
            </a:solidFill>
          </c:spPr>
          <c:invertIfNegative val="0"/>
          <c:dLbls>
            <c:txPr>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Sheet1!$B$2</c:f>
              <c:numCache>
                <c:formatCode>0%</c:formatCode>
                <c:ptCount val="1"/>
                <c:pt idx="0">
                  <c:v>0.67</c:v>
                </c:pt>
              </c:numCache>
            </c:numRef>
          </c:val>
        </c:ser>
        <c:ser>
          <c:idx val="1"/>
          <c:order val="1"/>
          <c:tx>
            <c:strRef>
              <c:f>Sheet1!$C$1</c:f>
              <c:strCache>
                <c:ptCount val="1"/>
                <c:pt idx="0">
                  <c:v>Neither/nor</c:v>
                </c:pt>
              </c:strCache>
            </c:strRef>
          </c:tx>
          <c:spPr>
            <a:solidFill>
              <a:schemeClr val="accent3"/>
            </a:solidFill>
          </c:spPr>
          <c:invertIfNegative val="0"/>
          <c:dLbls>
            <c:dLbl>
              <c:idx val="0"/>
              <c:layout>
                <c:manualLayout>
                  <c:x val="-9.265387879146594E-3"/>
                  <c:y val="7.0174536561538933E-3"/>
                </c:manualLayout>
              </c:layout>
              <c:dLblPos val="ctr"/>
              <c:showLegendKey val="0"/>
              <c:showVal val="1"/>
              <c:showCatName val="0"/>
              <c:showSerName val="1"/>
              <c:showPercent val="0"/>
              <c:showBubbleSize val="0"/>
              <c:separator>
</c:separator>
            </c:dLbl>
            <c:txPr>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Sheet1!$C$2</c:f>
              <c:numCache>
                <c:formatCode>0%</c:formatCode>
                <c:ptCount val="1"/>
                <c:pt idx="0">
                  <c:v>0.15</c:v>
                </c:pt>
              </c:numCache>
            </c:numRef>
          </c:val>
        </c:ser>
        <c:ser>
          <c:idx val="2"/>
          <c:order val="2"/>
          <c:tx>
            <c:strRef>
              <c:f>Sheet1!$D$1</c:f>
              <c:strCache>
                <c:ptCount val="1"/>
                <c:pt idx="0">
                  <c:v>Not confident </c:v>
                </c:pt>
              </c:strCache>
            </c:strRef>
          </c:tx>
          <c:spPr>
            <a:solidFill>
              <a:srgbClr val="C00000"/>
            </a:solidFill>
          </c:spPr>
          <c:invertIfNegative val="0"/>
          <c:dLbls>
            <c:dLbl>
              <c:idx val="0"/>
              <c:layout>
                <c:manualLayout>
                  <c:x val="-4.4804925700076964E-3"/>
                  <c:y val="2.3435740997744398E-3"/>
                </c:manualLayout>
              </c:layout>
              <c:dLblPos val="ctr"/>
              <c:showLegendKey val="0"/>
              <c:showVal val="1"/>
              <c:showCatName val="0"/>
              <c:showSerName val="1"/>
              <c:showPercent val="0"/>
              <c:showBubbleSize val="0"/>
              <c:separator>
</c:separator>
            </c:dLbl>
            <c:txPr>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Sheet1!$D$2</c:f>
              <c:numCache>
                <c:formatCode>0%</c:formatCode>
                <c:ptCount val="1"/>
                <c:pt idx="0">
                  <c:v>0.18</c:v>
                </c:pt>
              </c:numCache>
            </c:numRef>
          </c:val>
        </c:ser>
        <c:dLbls>
          <c:dLblPos val="ctr"/>
          <c:showLegendKey val="0"/>
          <c:showVal val="1"/>
          <c:showCatName val="0"/>
          <c:showSerName val="0"/>
          <c:showPercent val="0"/>
          <c:showBubbleSize val="0"/>
        </c:dLbls>
        <c:gapWidth val="67"/>
        <c:overlap val="100"/>
        <c:axId val="350680576"/>
        <c:axId val="350682112"/>
      </c:barChart>
      <c:catAx>
        <c:axId val="350680576"/>
        <c:scaling>
          <c:orientation val="minMax"/>
        </c:scaling>
        <c:delete val="0"/>
        <c:axPos val="l"/>
        <c:numFmt formatCode="General" sourceLinked="1"/>
        <c:majorTickMark val="out"/>
        <c:minorTickMark val="none"/>
        <c:tickLblPos val="nextTo"/>
        <c:spPr>
          <a:ln>
            <a:noFill/>
          </a:ln>
        </c:spPr>
        <c:crossAx val="350682112"/>
        <c:crosses val="autoZero"/>
        <c:auto val="1"/>
        <c:lblAlgn val="ctr"/>
        <c:lblOffset val="100"/>
        <c:noMultiLvlLbl val="0"/>
      </c:catAx>
      <c:valAx>
        <c:axId val="350682112"/>
        <c:scaling>
          <c:orientation val="minMax"/>
        </c:scaling>
        <c:delete val="1"/>
        <c:axPos val="b"/>
        <c:numFmt formatCode="0%" sourceLinked="1"/>
        <c:majorTickMark val="out"/>
        <c:minorTickMark val="none"/>
        <c:tickLblPos val="nextTo"/>
        <c:crossAx val="35068057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26857633930978"/>
          <c:y val="0.12114695844584458"/>
          <c:w val="0.67673142366069017"/>
          <c:h val="0.84610757950795079"/>
        </c:manualLayout>
      </c:layout>
      <c:barChart>
        <c:barDir val="bar"/>
        <c:grouping val="stacked"/>
        <c:varyColors val="0"/>
        <c:ser>
          <c:idx val="0"/>
          <c:order val="0"/>
          <c:tx>
            <c:strRef>
              <c:f>Sheet1!$B$1</c:f>
              <c:strCache>
                <c:ptCount val="1"/>
                <c:pt idx="0">
                  <c:v>Very likely</c:v>
                </c:pt>
              </c:strCache>
            </c:strRef>
          </c:tx>
          <c:spPr>
            <a:solidFill>
              <a:schemeClr val="tx2"/>
            </a:solidFill>
            <a:ln>
              <a:noFill/>
            </a:ln>
            <a:effectLst/>
          </c:spPr>
          <c:invertIfNegative val="0"/>
          <c:dLbls>
            <c:spPr>
              <a:noFill/>
              <a:ln>
                <a:noFill/>
              </a:ln>
              <a:effectLst/>
            </c:spPr>
            <c:txPr>
              <a:bodyPr rot="0" vert="horz"/>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sample</c:v>
                </c:pt>
                <c:pt idx="1">
                  <c:v>People eligible for flu vaccine </c:v>
                </c:pt>
                <c:pt idx="2">
                  <c:v>People aged  50 +  </c:v>
                </c:pt>
              </c:strCache>
            </c:strRef>
          </c:cat>
          <c:val>
            <c:numRef>
              <c:f>Sheet1!$B$2:$B$4</c:f>
              <c:numCache>
                <c:formatCode>0%</c:formatCode>
                <c:ptCount val="3"/>
                <c:pt idx="0">
                  <c:v>0.42</c:v>
                </c:pt>
                <c:pt idx="1">
                  <c:v>0.76900000000000002</c:v>
                </c:pt>
                <c:pt idx="2">
                  <c:v>0.68700000000000006</c:v>
                </c:pt>
              </c:numCache>
            </c:numRef>
          </c:val>
          <c:extLst xmlns:c16r2="http://schemas.microsoft.com/office/drawing/2015/06/chart">
            <c:ext xmlns:c16="http://schemas.microsoft.com/office/drawing/2014/chart" uri="{C3380CC4-5D6E-409C-BE32-E72D297353CC}">
              <c16:uniqueId val="{00000000-6256-402F-A0F8-7E5F877BDD00}"/>
            </c:ext>
          </c:extLst>
        </c:ser>
        <c:ser>
          <c:idx val="1"/>
          <c:order val="1"/>
          <c:tx>
            <c:strRef>
              <c:f>Sheet1!$C$1</c:f>
              <c:strCache>
                <c:ptCount val="1"/>
                <c:pt idx="0">
                  <c:v>Somewhat likely </c:v>
                </c:pt>
              </c:strCache>
            </c:strRef>
          </c:tx>
          <c:spPr>
            <a:solidFill>
              <a:schemeClr val="accent2"/>
            </a:solidFill>
            <a:ln>
              <a:noFill/>
            </a:ln>
            <a:effectLst/>
          </c:spPr>
          <c:invertIfNegative val="0"/>
          <c:dLbls>
            <c:spPr>
              <a:noFill/>
              <a:ln>
                <a:noFill/>
              </a:ln>
              <a:effectLst/>
            </c:spPr>
            <c:txPr>
              <a:bodyPr rot="0" vert="horz"/>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sample</c:v>
                </c:pt>
                <c:pt idx="1">
                  <c:v>People eligible for flu vaccine </c:v>
                </c:pt>
                <c:pt idx="2">
                  <c:v>People aged  50 +  </c:v>
                </c:pt>
              </c:strCache>
            </c:strRef>
          </c:cat>
          <c:val>
            <c:numRef>
              <c:f>Sheet1!$C$2:$C$4</c:f>
              <c:numCache>
                <c:formatCode>0%</c:formatCode>
                <c:ptCount val="3"/>
                <c:pt idx="0">
                  <c:v>0.26</c:v>
                </c:pt>
                <c:pt idx="1">
                  <c:v>0.105</c:v>
                </c:pt>
                <c:pt idx="2">
                  <c:v>8.7999999999999995E-2</c:v>
                </c:pt>
              </c:numCache>
            </c:numRef>
          </c:val>
          <c:extLst xmlns:c16r2="http://schemas.microsoft.com/office/drawing/2015/06/chart">
            <c:ext xmlns:c16="http://schemas.microsoft.com/office/drawing/2014/chart" uri="{C3380CC4-5D6E-409C-BE32-E72D297353CC}">
              <c16:uniqueId val="{00000001-6256-402F-A0F8-7E5F877BDD00}"/>
            </c:ext>
          </c:extLst>
        </c:ser>
        <c:ser>
          <c:idx val="2"/>
          <c:order val="2"/>
          <c:tx>
            <c:strRef>
              <c:f>Sheet1!$D$1</c:f>
              <c:strCache>
                <c:ptCount val="1"/>
                <c:pt idx="0">
                  <c:v>Neither/nor/ don't know</c:v>
                </c:pt>
              </c:strCache>
            </c:strRef>
          </c:tx>
          <c:spPr>
            <a:solidFill>
              <a:schemeClr val="bg1">
                <a:lumMod val="85000"/>
              </a:schemeClr>
            </a:solidFill>
            <a:ln>
              <a:noFill/>
            </a:ln>
            <a:effectLst/>
          </c:spPr>
          <c:invertIfNegative val="0"/>
          <c:dLbls>
            <c:spPr>
              <a:noFill/>
              <a:ln>
                <a:noFill/>
              </a:ln>
              <a:effectLst/>
            </c:spPr>
            <c:txPr>
              <a:bodyPr rot="0" vert="horz"/>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sample</c:v>
                </c:pt>
                <c:pt idx="1">
                  <c:v>People eligible for flu vaccine </c:v>
                </c:pt>
                <c:pt idx="2">
                  <c:v>People aged  50 +  </c:v>
                </c:pt>
              </c:strCache>
            </c:strRef>
          </c:cat>
          <c:val>
            <c:numRef>
              <c:f>Sheet1!$D$2:$D$4</c:f>
              <c:numCache>
                <c:formatCode>0%</c:formatCode>
                <c:ptCount val="3"/>
                <c:pt idx="0">
                  <c:v>0.06</c:v>
                </c:pt>
                <c:pt idx="1">
                  <c:v>2.7E-2</c:v>
                </c:pt>
                <c:pt idx="2">
                  <c:v>5.3999999999999999E-2</c:v>
                </c:pt>
              </c:numCache>
            </c:numRef>
          </c:val>
          <c:extLst xmlns:c16r2="http://schemas.microsoft.com/office/drawing/2015/06/chart">
            <c:ext xmlns:c16="http://schemas.microsoft.com/office/drawing/2014/chart" uri="{C3380CC4-5D6E-409C-BE32-E72D297353CC}">
              <c16:uniqueId val="{00000002-6256-402F-A0F8-7E5F877BDD00}"/>
            </c:ext>
          </c:extLst>
        </c:ser>
        <c:ser>
          <c:idx val="3"/>
          <c:order val="3"/>
          <c:tx>
            <c:strRef>
              <c:f>Sheet1!$E$1</c:f>
              <c:strCache>
                <c:ptCount val="1"/>
                <c:pt idx="0">
                  <c:v>Somewhat unlikely</c:v>
                </c:pt>
              </c:strCache>
            </c:strRef>
          </c:tx>
          <c:spPr>
            <a:solidFill>
              <a:srgbClr val="FF0000"/>
            </a:solidFill>
            <a:ln>
              <a:noFill/>
            </a:ln>
            <a:effectLst/>
          </c:spPr>
          <c:invertIfNegative val="0"/>
          <c:dLbls>
            <c:spPr>
              <a:noFill/>
              <a:ln>
                <a:noFill/>
              </a:ln>
              <a:effectLst/>
            </c:spPr>
            <c:txPr>
              <a:bodyPr rot="0" vert="horz"/>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sample</c:v>
                </c:pt>
                <c:pt idx="1">
                  <c:v>People eligible for flu vaccine </c:v>
                </c:pt>
                <c:pt idx="2">
                  <c:v>People aged  50 +  </c:v>
                </c:pt>
              </c:strCache>
            </c:strRef>
          </c:cat>
          <c:val>
            <c:numRef>
              <c:f>Sheet1!$E$2:$E$4</c:f>
              <c:numCache>
                <c:formatCode>0%</c:formatCode>
                <c:ptCount val="3"/>
                <c:pt idx="0">
                  <c:v>7.0000000000000007E-2</c:v>
                </c:pt>
                <c:pt idx="1">
                  <c:v>0.04</c:v>
                </c:pt>
                <c:pt idx="2">
                  <c:v>7.0999999999999994E-2</c:v>
                </c:pt>
              </c:numCache>
            </c:numRef>
          </c:val>
          <c:extLst xmlns:c16r2="http://schemas.microsoft.com/office/drawing/2015/06/chart">
            <c:ext xmlns:c16="http://schemas.microsoft.com/office/drawing/2014/chart" uri="{C3380CC4-5D6E-409C-BE32-E72D297353CC}">
              <c16:uniqueId val="{00000002-602A-4D34-8104-3A592DBA7EA9}"/>
            </c:ext>
          </c:extLst>
        </c:ser>
        <c:ser>
          <c:idx val="4"/>
          <c:order val="4"/>
          <c:tx>
            <c:strRef>
              <c:f>Sheet1!$F$1</c:f>
              <c:strCache>
                <c:ptCount val="1"/>
                <c:pt idx="0">
                  <c:v>Very unlikely</c:v>
                </c:pt>
              </c:strCache>
            </c:strRef>
          </c:tx>
          <c:spPr>
            <a:solidFill>
              <a:srgbClr val="C00000"/>
            </a:solidFill>
            <a:ln>
              <a:noFill/>
            </a:ln>
            <a:effectLst/>
          </c:spPr>
          <c:invertIfNegative val="0"/>
          <c:dLbls>
            <c:spPr>
              <a:noFill/>
              <a:ln>
                <a:noFill/>
              </a:ln>
              <a:effectLst/>
            </c:spPr>
            <c:txPr>
              <a:bodyPr rot="0" vert="horz"/>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sample</c:v>
                </c:pt>
                <c:pt idx="1">
                  <c:v>People eligible for flu vaccine </c:v>
                </c:pt>
                <c:pt idx="2">
                  <c:v>People aged  50 +  </c:v>
                </c:pt>
              </c:strCache>
            </c:strRef>
          </c:cat>
          <c:val>
            <c:numRef>
              <c:f>Sheet1!$F$2:$F$4</c:f>
              <c:numCache>
                <c:formatCode>0%</c:formatCode>
                <c:ptCount val="3"/>
                <c:pt idx="0">
                  <c:v>0.19</c:v>
                </c:pt>
                <c:pt idx="1">
                  <c:v>5.8000000000000003E-2</c:v>
                </c:pt>
                <c:pt idx="2">
                  <c:v>0.1</c:v>
                </c:pt>
              </c:numCache>
            </c:numRef>
          </c:val>
          <c:extLst xmlns:c16r2="http://schemas.microsoft.com/office/drawing/2015/06/chart">
            <c:ext xmlns:c16="http://schemas.microsoft.com/office/drawing/2014/chart" uri="{C3380CC4-5D6E-409C-BE32-E72D297353CC}">
              <c16:uniqueId val="{00000003-602A-4D34-8104-3A592DBA7EA9}"/>
            </c:ext>
          </c:extLst>
        </c:ser>
        <c:dLbls>
          <c:dLblPos val="ctr"/>
          <c:showLegendKey val="0"/>
          <c:showVal val="1"/>
          <c:showCatName val="0"/>
          <c:showSerName val="0"/>
          <c:showPercent val="0"/>
          <c:showBubbleSize val="0"/>
        </c:dLbls>
        <c:gapWidth val="150"/>
        <c:overlap val="100"/>
        <c:axId val="350187520"/>
        <c:axId val="350189056"/>
      </c:barChart>
      <c:catAx>
        <c:axId val="3501875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a:pPr>
            <a:endParaRPr lang="en-US"/>
          </a:p>
        </c:txPr>
        <c:crossAx val="350189056"/>
        <c:crosses val="autoZero"/>
        <c:auto val="1"/>
        <c:lblAlgn val="ctr"/>
        <c:lblOffset val="100"/>
        <c:noMultiLvlLbl val="0"/>
      </c:catAx>
      <c:valAx>
        <c:axId val="350189056"/>
        <c:scaling>
          <c:orientation val="minMax"/>
        </c:scaling>
        <c:delete val="1"/>
        <c:axPos val="t"/>
        <c:numFmt formatCode="0%" sourceLinked="1"/>
        <c:majorTickMark val="none"/>
        <c:minorTickMark val="none"/>
        <c:tickLblPos val="nextTo"/>
        <c:crossAx val="350187520"/>
        <c:crosses val="autoZero"/>
        <c:crossBetween val="between"/>
      </c:valAx>
      <c:spPr>
        <a:noFill/>
        <a:ln>
          <a:noFill/>
        </a:ln>
        <a:effectLst/>
      </c:spPr>
    </c:plotArea>
    <c:legend>
      <c:legendPos val="t"/>
      <c:layout>
        <c:manualLayout>
          <c:xMode val="edge"/>
          <c:yMode val="edge"/>
          <c:x val="8.5317193936451069E-2"/>
          <c:y val="6.4361694888609738E-2"/>
          <c:w val="0.82879894315583669"/>
          <c:h val="8.3584575146044282E-2"/>
        </c:manualLayout>
      </c:layout>
      <c:overlay val="0"/>
      <c:spPr>
        <a:noFill/>
        <a:ln>
          <a:noFill/>
        </a:ln>
        <a:effectLst/>
      </c:spPr>
      <c:txPr>
        <a:bodyPr rot="0" vert="horz"/>
        <a:lstStyle/>
        <a:p>
          <a:pPr>
            <a:defRPr sz="14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mn-lt"/>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23054724097272"/>
          <c:y val="1.4742337031880014E-2"/>
          <c:w val="0.65514369254880944"/>
          <c:h val="0.94594476421643992"/>
        </c:manualLayout>
      </c:layout>
      <c:barChart>
        <c:barDir val="bar"/>
        <c:grouping val="stacked"/>
        <c:varyColors val="0"/>
        <c:ser>
          <c:idx val="1"/>
          <c:order val="0"/>
          <c:tx>
            <c:strRef>
              <c:f>Sheet1!$B$1</c:f>
              <c:strCache>
                <c:ptCount val="1"/>
                <c:pt idx="0">
                  <c:v>First choice</c:v>
                </c:pt>
              </c:strCache>
            </c:strRef>
          </c:tx>
          <c:spPr>
            <a:solidFill>
              <a:srgbClr val="0070C0"/>
            </a:solidFill>
            <a:ln>
              <a:noFill/>
            </a:ln>
            <a:effectLst>
              <a:softEdge rad="25400"/>
            </a:effectLst>
          </c:spPr>
          <c:invertIfNegative val="0"/>
          <c:dPt>
            <c:idx val="0"/>
            <c:invertIfNegative val="0"/>
            <c:bubble3D val="0"/>
            <c:extLst xmlns:c16r2="http://schemas.microsoft.com/office/drawing/2015/06/chart">
              <c:ext xmlns:c16="http://schemas.microsoft.com/office/drawing/2014/chart" uri="{C3380CC4-5D6E-409C-BE32-E72D297353CC}">
                <c16:uniqueId val="{00000002-74F3-4FE7-8EF5-8B94A86C174A}"/>
              </c:ext>
            </c:extLst>
          </c:dPt>
          <c:dLbls>
            <c:dLbl>
              <c:idx val="2"/>
              <c:layout>
                <c:manualLayout>
                  <c:x val="4.5499566161297751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0A9-410D-9C67-2D436BF9DE8C}"/>
                </c:ext>
              </c:extLst>
            </c:dLbl>
            <c:dLbl>
              <c:idx val="3"/>
              <c:layout>
                <c:manualLayout>
                  <c:x val="3.0742950108984923E-2"/>
                  <c:y val="2.657803971679947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0A9-410D-9C67-2D436BF9DE8C}"/>
                </c:ext>
              </c:extLst>
            </c:dLbl>
            <c:dLbl>
              <c:idx val="4"/>
              <c:layout>
                <c:manualLayout>
                  <c:x val="4.3040130152578959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0A9-410D-9C67-2D436BF9DE8C}"/>
                </c:ext>
              </c:extLst>
            </c:dLbl>
            <c:dLbl>
              <c:idx val="5"/>
              <c:layout>
                <c:manualLayout>
                  <c:x val="5.4107592191813547E-2"/>
                  <c:y val="-2.657803971679923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0A9-410D-9C67-2D436BF9DE8C}"/>
                </c:ext>
              </c:extLst>
            </c:dLbl>
            <c:spPr>
              <a:noFill/>
              <a:ln>
                <a:noFill/>
              </a:ln>
              <a:effectLst/>
            </c:spPr>
            <c:txPr>
              <a:bodyPr rot="0" spcFirstLastPara="1" vertOverflow="ellipsis" vert="horz" wrap="square" lIns="38100" tIns="19050" rIns="38100" bIns="19050" anchor="ctr" anchorCtr="0">
                <a:spAutoFit/>
              </a:bodyPr>
              <a:lstStyle/>
              <a:p>
                <a:pPr algn="just">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Appointment at
your place of work</c:v>
                </c:pt>
                <c:pt idx="1">
                  <c:v>Home visit</c:v>
                </c:pt>
                <c:pt idx="2">
                  <c:v>Pop-up drive-through centres
e.g. in car parks</c:v>
                </c:pt>
                <c:pt idx="3">
                  <c:v>Pop-up sites in community/ shopping centre</c:v>
                </c:pt>
                <c:pt idx="4">
                  <c:v>Pre-booked appointments at
your local pharmacy</c:v>
                </c:pt>
                <c:pt idx="5">
                  <c:v>Pre-booked appointments at
your GP practice</c:v>
                </c:pt>
              </c:strCache>
            </c:strRef>
          </c:cat>
          <c:val>
            <c:numRef>
              <c:f>Sheet1!$B$2:$B$8</c:f>
              <c:numCache>
                <c:formatCode>0%</c:formatCode>
                <c:ptCount val="7"/>
                <c:pt idx="0">
                  <c:v>0.05</c:v>
                </c:pt>
                <c:pt idx="1">
                  <c:v>0.08</c:v>
                </c:pt>
                <c:pt idx="2">
                  <c:v>0.19</c:v>
                </c:pt>
                <c:pt idx="3">
                  <c:v>0.14000000000000001</c:v>
                </c:pt>
                <c:pt idx="4">
                  <c:v>0.18</c:v>
                </c:pt>
                <c:pt idx="5">
                  <c:v>0.34</c:v>
                </c:pt>
                <c:pt idx="6" formatCode="General">
                  <c:v>0</c:v>
                </c:pt>
              </c:numCache>
            </c:numRef>
          </c:val>
          <c:extLst xmlns:c16r2="http://schemas.microsoft.com/office/drawing/2015/06/chart">
            <c:ext xmlns:c16="http://schemas.microsoft.com/office/drawing/2014/chart" uri="{C3380CC4-5D6E-409C-BE32-E72D297353CC}">
              <c16:uniqueId val="{00000001-74F3-4FE7-8EF5-8B94A86C174A}"/>
            </c:ext>
          </c:extLst>
        </c:ser>
        <c:ser>
          <c:idx val="0"/>
          <c:order val="1"/>
          <c:tx>
            <c:strRef>
              <c:f>Sheet1!$C$1</c:f>
              <c:strCache>
                <c:ptCount val="1"/>
                <c:pt idx="0">
                  <c:v>Second choice</c:v>
                </c:pt>
              </c:strCache>
            </c:strRef>
          </c:tx>
          <c:spPr>
            <a:solidFill>
              <a:schemeClr val="bg2">
                <a:lumMod val="60000"/>
                <a:lumOff val="40000"/>
              </a:schemeClr>
            </a:solidFill>
            <a:ln>
              <a:noFill/>
            </a:ln>
            <a:effectLst>
              <a:softEdge rad="25400"/>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A9-410D-9C67-2D436BF9DE8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Appointment at
your place of work</c:v>
                </c:pt>
                <c:pt idx="1">
                  <c:v>Home visit</c:v>
                </c:pt>
                <c:pt idx="2">
                  <c:v>Pop-up drive-through centres
e.g. in car parks</c:v>
                </c:pt>
                <c:pt idx="3">
                  <c:v>Pop-up sites in community/ shopping centre</c:v>
                </c:pt>
                <c:pt idx="4">
                  <c:v>Pre-booked appointments at
your local pharmacy</c:v>
                </c:pt>
                <c:pt idx="5">
                  <c:v>Pre-booked appointments at
your GP practice</c:v>
                </c:pt>
              </c:strCache>
            </c:strRef>
          </c:cat>
          <c:val>
            <c:numRef>
              <c:f>Sheet1!$C$2:$C$8</c:f>
              <c:numCache>
                <c:formatCode>0%</c:formatCode>
                <c:ptCount val="7"/>
                <c:pt idx="0">
                  <c:v>0.03</c:v>
                </c:pt>
                <c:pt idx="1">
                  <c:v>0</c:v>
                </c:pt>
                <c:pt idx="2">
                  <c:v>0.11</c:v>
                </c:pt>
                <c:pt idx="3">
                  <c:v>0.24</c:v>
                </c:pt>
                <c:pt idx="4">
                  <c:v>0.35</c:v>
                </c:pt>
                <c:pt idx="5">
                  <c:v>0.26</c:v>
                </c:pt>
                <c:pt idx="6" formatCode="General">
                  <c:v>0</c:v>
                </c:pt>
              </c:numCache>
            </c:numRef>
          </c:val>
          <c:extLst xmlns:c16r2="http://schemas.microsoft.com/office/drawing/2015/06/chart">
            <c:ext xmlns:c16="http://schemas.microsoft.com/office/drawing/2014/chart" uri="{C3380CC4-5D6E-409C-BE32-E72D297353CC}">
              <c16:uniqueId val="{00000000-20A9-410D-9C67-2D436BF9DE8C}"/>
            </c:ext>
          </c:extLst>
        </c:ser>
        <c:dLbls>
          <c:showLegendKey val="0"/>
          <c:showVal val="0"/>
          <c:showCatName val="0"/>
          <c:showSerName val="0"/>
          <c:showPercent val="0"/>
          <c:showBubbleSize val="0"/>
        </c:dLbls>
        <c:gapWidth val="33"/>
        <c:overlap val="100"/>
        <c:axId val="350439296"/>
        <c:axId val="350440832"/>
      </c:barChart>
      <c:catAx>
        <c:axId val="3504392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rgbClr val="004992"/>
                </a:solidFill>
                <a:latin typeface="+mn-lt"/>
                <a:ea typeface="+mn-ea"/>
                <a:cs typeface="+mn-cs"/>
              </a:defRPr>
            </a:pPr>
            <a:endParaRPr lang="en-US"/>
          </a:p>
        </c:txPr>
        <c:crossAx val="350440832"/>
        <c:crosses val="autoZero"/>
        <c:auto val="1"/>
        <c:lblAlgn val="ctr"/>
        <c:lblOffset val="100"/>
        <c:noMultiLvlLbl val="0"/>
      </c:catAx>
      <c:valAx>
        <c:axId val="350440832"/>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350439296"/>
        <c:crosses val="autoZero"/>
        <c:crossBetween val="between"/>
      </c:valAx>
      <c:spPr>
        <a:noFill/>
        <a:ln w="25400">
          <a:noFill/>
        </a:ln>
        <a:effectLst/>
      </c:spPr>
    </c:plotArea>
    <c:legend>
      <c:legendPos val="r"/>
      <c:layout>
        <c:manualLayout>
          <c:xMode val="edge"/>
          <c:yMode val="edge"/>
          <c:x val="0.32790556462889486"/>
          <c:y val="3.1893647660159369E-2"/>
          <c:w val="0.5454334809220871"/>
          <c:h val="0.1022530434471424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cared for</c:v>
                </c:pt>
              </c:strCache>
            </c:strRef>
          </c:tx>
          <c:spPr>
            <a:solidFill>
              <a:srgbClr val="92D050"/>
            </a:solidFill>
            <a:ln>
              <a:solidFill>
                <a:schemeClr val="accent2">
                  <a:lumMod val="75000"/>
                  <a:alpha val="87000"/>
                </a:schemeClr>
              </a:solidFill>
            </a:ln>
            <a:effectLst>
              <a:outerShdw blurRad="50800" dist="38100" dir="8100000" algn="tr" rotWithShape="0">
                <a:schemeClr val="bg1">
                  <a:lumMod val="95000"/>
                  <a:alpha val="40000"/>
                </a:schemeClr>
              </a:outerShdw>
              <a:softEdge rad="25400"/>
            </a:effectLst>
          </c:spPr>
          <c:invertIfNegative val="0"/>
          <c:dPt>
            <c:idx val="0"/>
            <c:invertIfNegative val="0"/>
            <c:bubble3D val="0"/>
            <c:extLst xmlns:c16r2="http://schemas.microsoft.com/office/drawing/2015/06/chart">
              <c:ext xmlns:c16="http://schemas.microsoft.com/office/drawing/2014/chart" uri="{C3380CC4-5D6E-409C-BE32-E72D297353CC}">
                <c16:uniqueId val="{00000000-0C34-43CD-BC6A-28A717624206}"/>
              </c:ext>
            </c:extLst>
          </c:dPt>
          <c:dPt>
            <c:idx val="1"/>
            <c:invertIfNegative val="0"/>
            <c:bubble3D val="0"/>
            <c:extLst xmlns:c16r2="http://schemas.microsoft.com/office/drawing/2015/06/chart">
              <c:ext xmlns:c16="http://schemas.microsoft.com/office/drawing/2014/chart" uri="{C3380CC4-5D6E-409C-BE32-E72D297353CC}">
                <c16:uniqueId val="{00000001-0C34-43CD-BC6A-28A717624206}"/>
              </c:ext>
            </c:extLst>
          </c:dPt>
          <c:dPt>
            <c:idx val="2"/>
            <c:invertIfNegative val="0"/>
            <c:bubble3D val="0"/>
            <c:extLst xmlns:c16r2="http://schemas.microsoft.com/office/drawing/2015/06/chart">
              <c:ext xmlns:c16="http://schemas.microsoft.com/office/drawing/2014/chart" uri="{C3380CC4-5D6E-409C-BE32-E72D297353CC}">
                <c16:uniqueId val="{00000002-0C34-43CD-BC6A-28A717624206}"/>
              </c:ext>
            </c:extLst>
          </c:dPt>
          <c:dPt>
            <c:idx val="4"/>
            <c:invertIfNegative val="0"/>
            <c:bubble3D val="0"/>
            <c:extLst xmlns:c16r2="http://schemas.microsoft.com/office/drawing/2015/06/chart">
              <c:ext xmlns:c16="http://schemas.microsoft.com/office/drawing/2014/chart" uri="{C3380CC4-5D6E-409C-BE32-E72D297353CC}">
                <c16:uniqueId val="{00000003-0C34-43CD-BC6A-28A717624206}"/>
              </c:ext>
            </c:extLst>
          </c:dPt>
          <c:dPt>
            <c:idx val="7"/>
            <c:invertIfNegative val="0"/>
            <c:bubble3D val="0"/>
            <c:extLst xmlns:c16r2="http://schemas.microsoft.com/office/drawing/2015/06/chart">
              <c:ext xmlns:c16="http://schemas.microsoft.com/office/drawing/2014/chart" uri="{C3380CC4-5D6E-409C-BE32-E72D297353CC}">
                <c16:uniqueId val="{00000004-0C34-43CD-BC6A-28A717624206}"/>
              </c:ext>
            </c:extLst>
          </c:dPt>
          <c:dPt>
            <c:idx val="10"/>
            <c:invertIfNegative val="0"/>
            <c:bubble3D val="0"/>
            <c:extLst xmlns:c16r2="http://schemas.microsoft.com/office/drawing/2015/06/chart">
              <c:ext xmlns:c16="http://schemas.microsoft.com/office/drawing/2014/chart" uri="{C3380CC4-5D6E-409C-BE32-E72D297353CC}">
                <c16:uniqueId val="{00000005-0C34-43CD-BC6A-28A717624206}"/>
              </c:ext>
            </c:extLst>
          </c:dPt>
          <c:dPt>
            <c:idx val="12"/>
            <c:invertIfNegative val="0"/>
            <c:bubble3D val="0"/>
            <c:extLst xmlns:c16r2="http://schemas.microsoft.com/office/drawing/2015/06/chart">
              <c:ext xmlns:c16="http://schemas.microsoft.com/office/drawing/2014/chart" uri="{C3380CC4-5D6E-409C-BE32-E72D297353CC}">
                <c16:uniqueId val="{00000006-0C34-43CD-BC6A-28A717624206}"/>
              </c:ext>
            </c:extLst>
          </c:dPt>
          <c:dPt>
            <c:idx val="13"/>
            <c:invertIfNegative val="0"/>
            <c:bubble3D val="0"/>
            <c:extLst xmlns:c16r2="http://schemas.microsoft.com/office/drawing/2015/06/chart">
              <c:ext xmlns:c16="http://schemas.microsoft.com/office/drawing/2014/chart" uri="{C3380CC4-5D6E-409C-BE32-E72D297353CC}">
                <c16:uniqueId val="{00000007-0C34-43CD-BC6A-28A7176242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92D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75+ years</c:v>
                </c:pt>
                <c:pt idx="1">
                  <c:v>65-74</c:v>
                </c:pt>
                <c:pt idx="2">
                  <c:v>45-64</c:v>
                </c:pt>
                <c:pt idx="3">
                  <c:v>25-44</c:v>
                </c:pt>
                <c:pt idx="4">
                  <c:v>16-24 years</c:v>
                </c:pt>
                <c:pt idx="6">
                  <c:v>Female</c:v>
                </c:pt>
                <c:pt idx="7">
                  <c:v>Male</c:v>
                </c:pt>
                <c:pt idx="9">
                  <c:v>South Glos</c:v>
                </c:pt>
                <c:pt idx="10">
                  <c:v>North Somerset</c:v>
                </c:pt>
                <c:pt idx="11">
                  <c:v>Bristol</c:v>
                </c:pt>
              </c:strCache>
            </c:strRef>
          </c:cat>
          <c:val>
            <c:numRef>
              <c:f>Sheet1!$B$2:$B$13</c:f>
              <c:numCache>
                <c:formatCode>0%</c:formatCode>
                <c:ptCount val="12"/>
                <c:pt idx="0">
                  <c:v>0.08</c:v>
                </c:pt>
                <c:pt idx="1">
                  <c:v>0.22</c:v>
                </c:pt>
                <c:pt idx="2">
                  <c:v>0.47</c:v>
                </c:pt>
                <c:pt idx="3">
                  <c:v>0.19</c:v>
                </c:pt>
                <c:pt idx="4">
                  <c:v>0.03</c:v>
                </c:pt>
                <c:pt idx="6">
                  <c:v>0.7</c:v>
                </c:pt>
                <c:pt idx="7">
                  <c:v>0.3</c:v>
                </c:pt>
                <c:pt idx="9">
                  <c:v>0.28000000000000003</c:v>
                </c:pt>
                <c:pt idx="10">
                  <c:v>0.28999999999999998</c:v>
                </c:pt>
                <c:pt idx="11">
                  <c:v>0.43</c:v>
                </c:pt>
              </c:numCache>
            </c:numRef>
          </c:val>
          <c:extLst xmlns:c16r2="http://schemas.microsoft.com/office/drawing/2015/06/chart">
            <c:ext xmlns:c16="http://schemas.microsoft.com/office/drawing/2014/chart" uri="{C3380CC4-5D6E-409C-BE32-E72D297353CC}">
              <c16:uniqueId val="{00000008-0C34-43CD-BC6A-28A717624206}"/>
            </c:ext>
          </c:extLst>
        </c:ser>
        <c:ser>
          <c:idx val="1"/>
          <c:order val="1"/>
          <c:tx>
            <c:strRef>
              <c:f>Sheet1!$C$1</c:f>
              <c:strCache>
                <c:ptCount val="1"/>
                <c:pt idx="0">
                  <c:v>Online survey sample</c:v>
                </c:pt>
              </c:strCache>
            </c:strRef>
          </c:tx>
          <c:spPr>
            <a:solidFill>
              <a:schemeClr val="bg1">
                <a:lumMod val="65000"/>
              </a:schemeClr>
            </a:solidFill>
            <a:ln>
              <a:noFill/>
            </a:ln>
            <a:effectLst>
              <a:softEdge rad="25400"/>
            </a:effectLst>
          </c:spPr>
          <c:invertIfNegative val="0"/>
          <c:dLbls>
            <c:dLbl>
              <c:idx val="6"/>
              <c:layout>
                <c:manualLayout>
                  <c:x val="-3.4532180049155967E-3"/>
                  <c:y val="4.914112343960004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C34-43CD-BC6A-28A71762420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75+ years</c:v>
                </c:pt>
                <c:pt idx="1">
                  <c:v>65-74</c:v>
                </c:pt>
                <c:pt idx="2">
                  <c:v>45-64</c:v>
                </c:pt>
                <c:pt idx="3">
                  <c:v>25-44</c:v>
                </c:pt>
                <c:pt idx="4">
                  <c:v>16-24 years</c:v>
                </c:pt>
                <c:pt idx="6">
                  <c:v>Female</c:v>
                </c:pt>
                <c:pt idx="7">
                  <c:v>Male</c:v>
                </c:pt>
                <c:pt idx="9">
                  <c:v>South Glos</c:v>
                </c:pt>
                <c:pt idx="10">
                  <c:v>North Somerset</c:v>
                </c:pt>
                <c:pt idx="11">
                  <c:v>Bristol</c:v>
                </c:pt>
              </c:strCache>
            </c:strRef>
          </c:cat>
          <c:val>
            <c:numRef>
              <c:f>Sheet1!$C$2:$C$13</c:f>
              <c:numCache>
                <c:formatCode>0%</c:formatCode>
                <c:ptCount val="12"/>
                <c:pt idx="0">
                  <c:v>0.1</c:v>
                </c:pt>
                <c:pt idx="1">
                  <c:v>0.1</c:v>
                </c:pt>
                <c:pt idx="2">
                  <c:v>0.3</c:v>
                </c:pt>
                <c:pt idx="3">
                  <c:v>0.35</c:v>
                </c:pt>
                <c:pt idx="4">
                  <c:v>0.15</c:v>
                </c:pt>
                <c:pt idx="6">
                  <c:v>0.5</c:v>
                </c:pt>
                <c:pt idx="7">
                  <c:v>0.5</c:v>
                </c:pt>
                <c:pt idx="9">
                  <c:v>0.28000000000000003</c:v>
                </c:pt>
                <c:pt idx="10">
                  <c:v>0.22</c:v>
                </c:pt>
                <c:pt idx="11">
                  <c:v>0.5</c:v>
                </c:pt>
              </c:numCache>
            </c:numRef>
          </c:val>
          <c:extLst xmlns:c16r2="http://schemas.microsoft.com/office/drawing/2015/06/chart">
            <c:ext xmlns:c16="http://schemas.microsoft.com/office/drawing/2014/chart" uri="{C3380CC4-5D6E-409C-BE32-E72D297353CC}">
              <c16:uniqueId val="{0000000A-0C34-43CD-BC6A-28A717624206}"/>
            </c:ext>
          </c:extLst>
        </c:ser>
        <c:dLbls>
          <c:showLegendKey val="0"/>
          <c:showVal val="0"/>
          <c:showCatName val="0"/>
          <c:showSerName val="0"/>
          <c:showPercent val="0"/>
          <c:showBubbleSize val="0"/>
        </c:dLbls>
        <c:gapWidth val="33"/>
        <c:axId val="351085312"/>
        <c:axId val="351086848"/>
      </c:barChart>
      <c:catAx>
        <c:axId val="35108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4992"/>
                </a:solidFill>
                <a:latin typeface="Arial" panose="020B0604020202020204" pitchFamily="34" charset="0"/>
                <a:ea typeface="+mn-ea"/>
                <a:cs typeface="Arial" panose="020B0604020202020204" pitchFamily="34" charset="0"/>
              </a:defRPr>
            </a:pPr>
            <a:endParaRPr lang="en-US"/>
          </a:p>
        </c:txPr>
        <c:crossAx val="351086848"/>
        <c:crosses val="autoZero"/>
        <c:auto val="1"/>
        <c:lblAlgn val="ctr"/>
        <c:lblOffset val="100"/>
        <c:noMultiLvlLbl val="0"/>
      </c:catAx>
      <c:valAx>
        <c:axId val="351086848"/>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3510853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00564077610964"/>
          <c:y val="7.3711685159400069E-3"/>
          <c:w val="0.6777034929589163"/>
          <c:h val="0.94594476421643992"/>
        </c:manualLayout>
      </c:layout>
      <c:barChart>
        <c:barDir val="bar"/>
        <c:grouping val="clustered"/>
        <c:varyColors val="0"/>
        <c:ser>
          <c:idx val="0"/>
          <c:order val="0"/>
          <c:tx>
            <c:strRef>
              <c:f>Sheet1!$B$1</c:f>
              <c:strCache>
                <c:ptCount val="1"/>
                <c:pt idx="0">
                  <c:v>cared for</c:v>
                </c:pt>
              </c:strCache>
            </c:strRef>
          </c:tx>
          <c:spPr>
            <a:solidFill>
              <a:srgbClr val="92D050"/>
            </a:solidFill>
            <a:ln>
              <a:solidFill>
                <a:schemeClr val="accent2">
                  <a:lumMod val="75000"/>
                  <a:alpha val="87000"/>
                </a:schemeClr>
              </a:solidFill>
            </a:ln>
            <a:effectLst>
              <a:outerShdw blurRad="50800" dist="38100" dir="8100000" algn="tr" rotWithShape="0">
                <a:schemeClr val="bg1">
                  <a:lumMod val="95000"/>
                  <a:alpha val="40000"/>
                </a:schemeClr>
              </a:outerShdw>
              <a:softEdge rad="25400"/>
            </a:effectLst>
          </c:spPr>
          <c:invertIfNegative val="0"/>
          <c:dPt>
            <c:idx val="0"/>
            <c:invertIfNegative val="0"/>
            <c:bubble3D val="0"/>
            <c:extLst xmlns:c16r2="http://schemas.microsoft.com/office/drawing/2015/06/chart">
              <c:ext xmlns:c16="http://schemas.microsoft.com/office/drawing/2014/chart" uri="{C3380CC4-5D6E-409C-BE32-E72D297353CC}">
                <c16:uniqueId val="{00000000-9C1C-4CC7-A418-9F52E69BDC45}"/>
              </c:ext>
            </c:extLst>
          </c:dPt>
          <c:dPt>
            <c:idx val="1"/>
            <c:invertIfNegative val="0"/>
            <c:bubble3D val="0"/>
            <c:extLst xmlns:c16r2="http://schemas.microsoft.com/office/drawing/2015/06/chart">
              <c:ext xmlns:c16="http://schemas.microsoft.com/office/drawing/2014/chart" uri="{C3380CC4-5D6E-409C-BE32-E72D297353CC}">
                <c16:uniqueId val="{00000001-9C1C-4CC7-A418-9F52E69BDC45}"/>
              </c:ext>
            </c:extLst>
          </c:dPt>
          <c:dPt>
            <c:idx val="2"/>
            <c:invertIfNegative val="0"/>
            <c:bubble3D val="0"/>
            <c:extLst xmlns:c16r2="http://schemas.microsoft.com/office/drawing/2015/06/chart">
              <c:ext xmlns:c16="http://schemas.microsoft.com/office/drawing/2014/chart" uri="{C3380CC4-5D6E-409C-BE32-E72D297353CC}">
                <c16:uniqueId val="{00000002-9C1C-4CC7-A418-9F52E69BDC45}"/>
              </c:ext>
            </c:extLst>
          </c:dPt>
          <c:dPt>
            <c:idx val="4"/>
            <c:invertIfNegative val="0"/>
            <c:bubble3D val="0"/>
            <c:extLst xmlns:c16r2="http://schemas.microsoft.com/office/drawing/2015/06/chart">
              <c:ext xmlns:c16="http://schemas.microsoft.com/office/drawing/2014/chart" uri="{C3380CC4-5D6E-409C-BE32-E72D297353CC}">
                <c16:uniqueId val="{00000003-9C1C-4CC7-A418-9F52E69BDC45}"/>
              </c:ext>
            </c:extLst>
          </c:dPt>
          <c:dPt>
            <c:idx val="7"/>
            <c:invertIfNegative val="0"/>
            <c:bubble3D val="0"/>
            <c:extLst xmlns:c16r2="http://schemas.microsoft.com/office/drawing/2015/06/chart">
              <c:ext xmlns:c16="http://schemas.microsoft.com/office/drawing/2014/chart" uri="{C3380CC4-5D6E-409C-BE32-E72D297353CC}">
                <c16:uniqueId val="{00000004-9C1C-4CC7-A418-9F52E69BDC45}"/>
              </c:ext>
            </c:extLst>
          </c:dPt>
          <c:dPt>
            <c:idx val="10"/>
            <c:invertIfNegative val="0"/>
            <c:bubble3D val="0"/>
            <c:extLst xmlns:c16r2="http://schemas.microsoft.com/office/drawing/2015/06/chart">
              <c:ext xmlns:c16="http://schemas.microsoft.com/office/drawing/2014/chart" uri="{C3380CC4-5D6E-409C-BE32-E72D297353CC}">
                <c16:uniqueId val="{00000005-9C1C-4CC7-A418-9F52E69BDC45}"/>
              </c:ext>
            </c:extLst>
          </c:dPt>
          <c:dPt>
            <c:idx val="12"/>
            <c:invertIfNegative val="0"/>
            <c:bubble3D val="0"/>
            <c:extLst xmlns:c16r2="http://schemas.microsoft.com/office/drawing/2015/06/chart">
              <c:ext xmlns:c16="http://schemas.microsoft.com/office/drawing/2014/chart" uri="{C3380CC4-5D6E-409C-BE32-E72D297353CC}">
                <c16:uniqueId val="{00000006-9C1C-4CC7-A418-9F52E69BDC45}"/>
              </c:ext>
            </c:extLst>
          </c:dPt>
          <c:dPt>
            <c:idx val="13"/>
            <c:invertIfNegative val="0"/>
            <c:bubble3D val="0"/>
            <c:extLst xmlns:c16r2="http://schemas.microsoft.com/office/drawing/2015/06/chart">
              <c:ext xmlns:c16="http://schemas.microsoft.com/office/drawing/2014/chart" uri="{C3380CC4-5D6E-409C-BE32-E72D297353CC}">
                <c16:uniqueId val="{00000007-9C1C-4CC7-A418-9F52E69BDC45}"/>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92D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 LT health/disability</c:v>
                </c:pt>
                <c:pt idx="1">
                  <c:v>Long term health/disability</c:v>
                </c:pt>
                <c:pt idx="3">
                  <c:v>White</c:v>
                </c:pt>
                <c:pt idx="4">
                  <c:v>BAME</c:v>
                </c:pt>
                <c:pt idx="6">
                  <c:v>Living with parents/ student house/ shared house</c:v>
                </c:pt>
                <c:pt idx="7">
                  <c:v>Lone parent</c:v>
                </c:pt>
                <c:pt idx="8">
                  <c:v>Married/civil partners/co habit</c:v>
                </c:pt>
                <c:pt idx="9">
                  <c:v>Living alone</c:v>
                </c:pt>
              </c:strCache>
            </c:strRef>
          </c:cat>
          <c:val>
            <c:numRef>
              <c:f>Sheet1!$B$2:$B$11</c:f>
              <c:numCache>
                <c:formatCode>0%</c:formatCode>
                <c:ptCount val="10"/>
                <c:pt idx="0">
                  <c:v>0.64</c:v>
                </c:pt>
                <c:pt idx="1">
                  <c:v>0.36</c:v>
                </c:pt>
                <c:pt idx="3">
                  <c:v>0.96</c:v>
                </c:pt>
                <c:pt idx="4">
                  <c:v>0.04</c:v>
                </c:pt>
                <c:pt idx="6">
                  <c:v>0.05</c:v>
                </c:pt>
                <c:pt idx="7">
                  <c:v>0.04</c:v>
                </c:pt>
                <c:pt idx="8">
                  <c:v>0.69</c:v>
                </c:pt>
                <c:pt idx="9">
                  <c:v>0.22</c:v>
                </c:pt>
              </c:numCache>
            </c:numRef>
          </c:val>
          <c:extLst xmlns:c16r2="http://schemas.microsoft.com/office/drawing/2015/06/chart">
            <c:ext xmlns:c16="http://schemas.microsoft.com/office/drawing/2014/chart" uri="{C3380CC4-5D6E-409C-BE32-E72D297353CC}">
              <c16:uniqueId val="{00000008-9C1C-4CC7-A418-9F52E69BDC45}"/>
            </c:ext>
          </c:extLst>
        </c:ser>
        <c:ser>
          <c:idx val="1"/>
          <c:order val="1"/>
          <c:tx>
            <c:strRef>
              <c:f>Sheet1!$C$1</c:f>
              <c:strCache>
                <c:ptCount val="1"/>
                <c:pt idx="0">
                  <c:v>Online survey sample</c:v>
                </c:pt>
              </c:strCache>
            </c:strRef>
          </c:tx>
          <c:spPr>
            <a:solidFill>
              <a:schemeClr val="bg1">
                <a:lumMod val="65000"/>
              </a:schemeClr>
            </a:solidFill>
            <a:ln>
              <a:noFill/>
            </a:ln>
            <a:effectLst>
              <a:softEdge rad="25400"/>
            </a:effectLst>
          </c:spPr>
          <c:invertIfNegative val="0"/>
          <c:dLbls>
            <c:dLbl>
              <c:idx val="6"/>
              <c:layout>
                <c:manualLayout>
                  <c:x val="-3.4532180049155967E-3"/>
                  <c:y val="4.914112343960004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C1C-4CC7-A418-9F52E69BDC4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 LT health/disability</c:v>
                </c:pt>
                <c:pt idx="1">
                  <c:v>Long term health/disability</c:v>
                </c:pt>
                <c:pt idx="3">
                  <c:v>White</c:v>
                </c:pt>
                <c:pt idx="4">
                  <c:v>BAME</c:v>
                </c:pt>
                <c:pt idx="6">
                  <c:v>Living with parents/ student house/ shared house</c:v>
                </c:pt>
                <c:pt idx="7">
                  <c:v>Lone parent</c:v>
                </c:pt>
                <c:pt idx="8">
                  <c:v>Married/civil partners/co habit</c:v>
                </c:pt>
                <c:pt idx="9">
                  <c:v>Living alone</c:v>
                </c:pt>
              </c:strCache>
            </c:strRef>
          </c:cat>
          <c:val>
            <c:numRef>
              <c:f>Sheet1!$C$2:$C$11</c:f>
              <c:numCache>
                <c:formatCode>0%</c:formatCode>
                <c:ptCount val="10"/>
                <c:pt idx="0">
                  <c:v>0.83</c:v>
                </c:pt>
                <c:pt idx="1">
                  <c:v>0.17</c:v>
                </c:pt>
                <c:pt idx="3">
                  <c:v>0.9</c:v>
                </c:pt>
                <c:pt idx="4">
                  <c:v>0.1</c:v>
                </c:pt>
                <c:pt idx="6">
                  <c:v>0.05</c:v>
                </c:pt>
                <c:pt idx="7">
                  <c:v>0.11</c:v>
                </c:pt>
                <c:pt idx="8">
                  <c:v>0.53</c:v>
                </c:pt>
                <c:pt idx="9">
                  <c:v>0.31</c:v>
                </c:pt>
              </c:numCache>
            </c:numRef>
          </c:val>
          <c:extLst xmlns:c16r2="http://schemas.microsoft.com/office/drawing/2015/06/chart">
            <c:ext xmlns:c16="http://schemas.microsoft.com/office/drawing/2014/chart" uri="{C3380CC4-5D6E-409C-BE32-E72D297353CC}">
              <c16:uniqueId val="{0000000A-9C1C-4CC7-A418-9F52E69BDC45}"/>
            </c:ext>
          </c:extLst>
        </c:ser>
        <c:dLbls>
          <c:showLegendKey val="0"/>
          <c:showVal val="0"/>
          <c:showCatName val="0"/>
          <c:showSerName val="0"/>
          <c:showPercent val="0"/>
          <c:showBubbleSize val="0"/>
        </c:dLbls>
        <c:gapWidth val="33"/>
        <c:axId val="148826752"/>
        <c:axId val="148898176"/>
      </c:barChart>
      <c:catAx>
        <c:axId val="14882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4992"/>
                </a:solidFill>
                <a:latin typeface="Arial" panose="020B0604020202020204" pitchFamily="34" charset="0"/>
                <a:ea typeface="+mn-ea"/>
                <a:cs typeface="Arial" panose="020B0604020202020204" pitchFamily="34" charset="0"/>
              </a:defRPr>
            </a:pPr>
            <a:endParaRPr lang="en-US"/>
          </a:p>
        </c:txPr>
        <c:crossAx val="148898176"/>
        <c:crosses val="autoZero"/>
        <c:auto val="1"/>
        <c:lblAlgn val="ctr"/>
        <c:lblOffset val="100"/>
        <c:noMultiLvlLbl val="0"/>
      </c:catAx>
      <c:valAx>
        <c:axId val="148898176"/>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488267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00564077610964"/>
          <c:y val="7.3711685159400069E-3"/>
          <c:w val="0.6777034929589163"/>
          <c:h val="0.94594476421643992"/>
        </c:manualLayout>
      </c:layout>
      <c:barChart>
        <c:barDir val="bar"/>
        <c:grouping val="clustered"/>
        <c:varyColors val="0"/>
        <c:ser>
          <c:idx val="0"/>
          <c:order val="0"/>
          <c:tx>
            <c:strRef>
              <c:f>Sheet1!$B$1</c:f>
              <c:strCache>
                <c:ptCount val="1"/>
                <c:pt idx="0">
                  <c:v>cared for</c:v>
                </c:pt>
              </c:strCache>
            </c:strRef>
          </c:tx>
          <c:spPr>
            <a:solidFill>
              <a:schemeClr val="bg1">
                <a:lumMod val="65000"/>
              </a:schemeClr>
            </a:solidFill>
            <a:ln>
              <a:solidFill>
                <a:schemeClr val="accent2">
                  <a:lumMod val="75000"/>
                  <a:alpha val="87000"/>
                </a:schemeClr>
              </a:solidFill>
            </a:ln>
            <a:effectLst>
              <a:outerShdw blurRad="50800" dist="38100" dir="8100000" algn="tr" rotWithShape="0">
                <a:schemeClr val="bg1">
                  <a:lumMod val="95000"/>
                  <a:alpha val="40000"/>
                </a:schemeClr>
              </a:outerShdw>
              <a:softEdge rad="25400"/>
            </a:effectLst>
          </c:spPr>
          <c:invertIfNegative val="0"/>
          <c:dPt>
            <c:idx val="0"/>
            <c:invertIfNegative val="0"/>
            <c:bubble3D val="0"/>
            <c:extLst xmlns:c16r2="http://schemas.microsoft.com/office/drawing/2015/06/chart">
              <c:ext xmlns:c16="http://schemas.microsoft.com/office/drawing/2014/chart" uri="{C3380CC4-5D6E-409C-BE32-E72D297353CC}">
                <c16:uniqueId val="{00000000-FDE4-4903-A8C7-233EC9590B2E}"/>
              </c:ext>
            </c:extLst>
          </c:dPt>
          <c:dPt>
            <c:idx val="1"/>
            <c:invertIfNegative val="0"/>
            <c:bubble3D val="0"/>
            <c:extLst xmlns:c16r2="http://schemas.microsoft.com/office/drawing/2015/06/chart">
              <c:ext xmlns:c16="http://schemas.microsoft.com/office/drawing/2014/chart" uri="{C3380CC4-5D6E-409C-BE32-E72D297353CC}">
                <c16:uniqueId val="{00000001-FDE4-4903-A8C7-233EC9590B2E}"/>
              </c:ext>
            </c:extLst>
          </c:dPt>
          <c:dPt>
            <c:idx val="2"/>
            <c:invertIfNegative val="0"/>
            <c:bubble3D val="0"/>
            <c:extLst xmlns:c16r2="http://schemas.microsoft.com/office/drawing/2015/06/chart">
              <c:ext xmlns:c16="http://schemas.microsoft.com/office/drawing/2014/chart" uri="{C3380CC4-5D6E-409C-BE32-E72D297353CC}">
                <c16:uniqueId val="{00000002-FDE4-4903-A8C7-233EC9590B2E}"/>
              </c:ext>
            </c:extLst>
          </c:dPt>
          <c:dPt>
            <c:idx val="4"/>
            <c:invertIfNegative val="0"/>
            <c:bubble3D val="0"/>
            <c:extLst xmlns:c16r2="http://schemas.microsoft.com/office/drawing/2015/06/chart">
              <c:ext xmlns:c16="http://schemas.microsoft.com/office/drawing/2014/chart" uri="{C3380CC4-5D6E-409C-BE32-E72D297353CC}">
                <c16:uniqueId val="{00000003-FDE4-4903-A8C7-233EC9590B2E}"/>
              </c:ext>
            </c:extLst>
          </c:dPt>
          <c:dPt>
            <c:idx val="7"/>
            <c:invertIfNegative val="0"/>
            <c:bubble3D val="0"/>
            <c:extLst xmlns:c16r2="http://schemas.microsoft.com/office/drawing/2015/06/chart">
              <c:ext xmlns:c16="http://schemas.microsoft.com/office/drawing/2014/chart" uri="{C3380CC4-5D6E-409C-BE32-E72D297353CC}">
                <c16:uniqueId val="{00000004-FDE4-4903-A8C7-233EC9590B2E}"/>
              </c:ext>
            </c:extLst>
          </c:dPt>
          <c:dPt>
            <c:idx val="10"/>
            <c:invertIfNegative val="0"/>
            <c:bubble3D val="0"/>
            <c:extLst xmlns:c16r2="http://schemas.microsoft.com/office/drawing/2015/06/chart">
              <c:ext xmlns:c16="http://schemas.microsoft.com/office/drawing/2014/chart" uri="{C3380CC4-5D6E-409C-BE32-E72D297353CC}">
                <c16:uniqueId val="{00000005-FDE4-4903-A8C7-233EC9590B2E}"/>
              </c:ext>
            </c:extLst>
          </c:dPt>
          <c:dPt>
            <c:idx val="12"/>
            <c:invertIfNegative val="0"/>
            <c:bubble3D val="0"/>
            <c:extLst xmlns:c16r2="http://schemas.microsoft.com/office/drawing/2015/06/chart">
              <c:ext xmlns:c16="http://schemas.microsoft.com/office/drawing/2014/chart" uri="{C3380CC4-5D6E-409C-BE32-E72D297353CC}">
                <c16:uniqueId val="{00000006-FDE4-4903-A8C7-233EC9590B2E}"/>
              </c:ext>
            </c:extLst>
          </c:dPt>
          <c:dPt>
            <c:idx val="13"/>
            <c:invertIfNegative val="0"/>
            <c:bubble3D val="0"/>
            <c:extLst xmlns:c16r2="http://schemas.microsoft.com/office/drawing/2015/06/chart">
              <c:ext xmlns:c16="http://schemas.microsoft.com/office/drawing/2014/chart" uri="{C3380CC4-5D6E-409C-BE32-E72D297353CC}">
                <c16:uniqueId val="{00000008-FDE4-4903-A8C7-233EC9590B2E}"/>
              </c:ext>
            </c:extLst>
          </c:dPt>
          <c:dPt>
            <c:idx val="14"/>
            <c:invertIfNegative val="0"/>
            <c:bubble3D val="0"/>
            <c:extLst xmlns:c16r2="http://schemas.microsoft.com/office/drawing/2015/06/chart">
              <c:ext xmlns:c16="http://schemas.microsoft.com/office/drawing/2014/chart" uri="{C3380CC4-5D6E-409C-BE32-E72D297353CC}">
                <c16:uniqueId val="{0000000A-FDE4-4903-A8C7-233EC9590B2E}"/>
              </c:ext>
            </c:extLst>
          </c:dPt>
          <c:dPt>
            <c:idx val="17"/>
            <c:invertIfNegative val="0"/>
            <c:bubble3D val="0"/>
            <c:extLst xmlns:c16r2="http://schemas.microsoft.com/office/drawing/2015/06/chart">
              <c:ext xmlns:c16="http://schemas.microsoft.com/office/drawing/2014/chart" uri="{C3380CC4-5D6E-409C-BE32-E72D297353CC}">
                <c16:uniqueId val="{0000000B-FDE4-4903-A8C7-233EC9590B2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Receive unpaid care</c:v>
                </c:pt>
                <c:pt idx="1">
                  <c:v>Unpaid carer</c:v>
                </c:pt>
                <c:pt idx="3">
                  <c:v>Prefer not to say</c:v>
                </c:pt>
                <c:pt idx="4">
                  <c:v>LGBTQIA</c:v>
                </c:pt>
                <c:pt idx="5">
                  <c:v>Heterosexual/straight</c:v>
                </c:pt>
                <c:pt idx="7">
                  <c:v>Main language other</c:v>
                </c:pt>
                <c:pt idx="8">
                  <c:v>Main language is English</c:v>
                </c:pt>
                <c:pt idx="10">
                  <c:v>Prefer not to say</c:v>
                </c:pt>
                <c:pt idx="11">
                  <c:v>Other faith</c:v>
                </c:pt>
                <c:pt idx="12">
                  <c:v>Buddhist</c:v>
                </c:pt>
                <c:pt idx="13">
                  <c:v>Christian</c:v>
                </c:pt>
                <c:pt idx="14">
                  <c:v>No faith</c:v>
                </c:pt>
              </c:strCache>
            </c:strRef>
          </c:cat>
          <c:val>
            <c:numRef>
              <c:f>Sheet1!$B$2:$B$16</c:f>
              <c:numCache>
                <c:formatCode>0%</c:formatCode>
                <c:ptCount val="15"/>
                <c:pt idx="0">
                  <c:v>0.02</c:v>
                </c:pt>
                <c:pt idx="1">
                  <c:v>0.08</c:v>
                </c:pt>
                <c:pt idx="3">
                  <c:v>0.13</c:v>
                </c:pt>
                <c:pt idx="4">
                  <c:v>0.04</c:v>
                </c:pt>
                <c:pt idx="5">
                  <c:v>0.83</c:v>
                </c:pt>
                <c:pt idx="7">
                  <c:v>0.03</c:v>
                </c:pt>
                <c:pt idx="8">
                  <c:v>0.97</c:v>
                </c:pt>
                <c:pt idx="10">
                  <c:v>0.1</c:v>
                </c:pt>
                <c:pt idx="11">
                  <c:v>0.01</c:v>
                </c:pt>
                <c:pt idx="12">
                  <c:v>0.01</c:v>
                </c:pt>
                <c:pt idx="13">
                  <c:v>0.41</c:v>
                </c:pt>
                <c:pt idx="14">
                  <c:v>0.47</c:v>
                </c:pt>
              </c:numCache>
            </c:numRef>
          </c:val>
          <c:extLst xmlns:c16r2="http://schemas.microsoft.com/office/drawing/2015/06/chart">
            <c:ext xmlns:c16="http://schemas.microsoft.com/office/drawing/2014/chart" uri="{C3380CC4-5D6E-409C-BE32-E72D297353CC}">
              <c16:uniqueId val="{0000000C-FDE4-4903-A8C7-233EC9590B2E}"/>
            </c:ext>
          </c:extLst>
        </c:ser>
        <c:dLbls>
          <c:showLegendKey val="0"/>
          <c:showVal val="0"/>
          <c:showCatName val="0"/>
          <c:showSerName val="0"/>
          <c:showPercent val="0"/>
          <c:showBubbleSize val="0"/>
        </c:dLbls>
        <c:gapWidth val="33"/>
        <c:axId val="148974976"/>
        <c:axId val="148976768"/>
      </c:barChart>
      <c:catAx>
        <c:axId val="148974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4992"/>
                </a:solidFill>
                <a:latin typeface="Arial" panose="020B0604020202020204" pitchFamily="34" charset="0"/>
                <a:ea typeface="+mn-ea"/>
                <a:cs typeface="Arial" panose="020B0604020202020204" pitchFamily="34" charset="0"/>
              </a:defRPr>
            </a:pPr>
            <a:endParaRPr lang="en-US"/>
          </a:p>
        </c:txPr>
        <c:crossAx val="148976768"/>
        <c:crosses val="autoZero"/>
        <c:auto val="1"/>
        <c:lblAlgn val="ctr"/>
        <c:lblOffset val="100"/>
        <c:noMultiLvlLbl val="0"/>
      </c:catAx>
      <c:valAx>
        <c:axId val="148976768"/>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4897497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13031649000858"/>
          <c:y val="1.4742337031880014E-2"/>
          <c:w val="0.79024391340696454"/>
          <c:h val="0.94594476421643992"/>
        </c:manualLayout>
      </c:layout>
      <c:barChart>
        <c:barDir val="bar"/>
        <c:grouping val="clustered"/>
        <c:varyColors val="0"/>
        <c:ser>
          <c:idx val="1"/>
          <c:order val="0"/>
          <c:tx>
            <c:strRef>
              <c:f>Sheet1!$B$1</c:f>
              <c:strCache>
                <c:ptCount val="1"/>
                <c:pt idx="0">
                  <c:v>Online survey sample</c:v>
                </c:pt>
              </c:strCache>
            </c:strRef>
          </c:tx>
          <c:spPr>
            <a:solidFill>
              <a:schemeClr val="bg1">
                <a:lumMod val="65000"/>
              </a:schemeClr>
            </a:solidFill>
            <a:ln>
              <a:noFill/>
            </a:ln>
            <a:effectLst>
              <a:softEdge rad="25400"/>
            </a:effectLst>
          </c:spPr>
          <c:invertIfNegative val="0"/>
          <c:dLbls>
            <c:dLbl>
              <c:idx val="6"/>
              <c:layout>
                <c:manualLayout>
                  <c:x val="-3.4532180049155967E-3"/>
                  <c:y val="4.914112343960004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A9-4EAC-BEE0-6848F379936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working</c:v>
                </c:pt>
                <c:pt idx="1">
                  <c:v>Student </c:v>
                </c:pt>
                <c:pt idx="2">
                  <c:v>Retired</c:v>
                </c:pt>
                <c:pt idx="3">
                  <c:v>Employed</c:v>
                </c:pt>
                <c:pt idx="5">
                  <c:v>No dependent children</c:v>
                </c:pt>
                <c:pt idx="6">
                  <c:v>With dependent children</c:v>
                </c:pt>
              </c:strCache>
            </c:strRef>
          </c:cat>
          <c:val>
            <c:numRef>
              <c:f>Sheet1!$B$2:$B$8</c:f>
              <c:numCache>
                <c:formatCode>0%</c:formatCode>
                <c:ptCount val="7"/>
                <c:pt idx="0">
                  <c:v>0.11</c:v>
                </c:pt>
                <c:pt idx="1">
                  <c:v>0.1</c:v>
                </c:pt>
                <c:pt idx="2">
                  <c:v>0.2</c:v>
                </c:pt>
                <c:pt idx="3">
                  <c:v>0.59</c:v>
                </c:pt>
                <c:pt idx="5">
                  <c:v>0.62</c:v>
                </c:pt>
                <c:pt idx="6">
                  <c:v>0.38</c:v>
                </c:pt>
              </c:numCache>
            </c:numRef>
          </c:val>
          <c:extLst xmlns:c16r2="http://schemas.microsoft.com/office/drawing/2015/06/chart">
            <c:ext xmlns:c16="http://schemas.microsoft.com/office/drawing/2014/chart" uri="{C3380CC4-5D6E-409C-BE32-E72D297353CC}">
              <c16:uniqueId val="{00000001-28A9-4EAC-BEE0-6848F379936E}"/>
            </c:ext>
          </c:extLst>
        </c:ser>
        <c:dLbls>
          <c:showLegendKey val="0"/>
          <c:showVal val="0"/>
          <c:showCatName val="0"/>
          <c:showSerName val="0"/>
          <c:showPercent val="0"/>
          <c:showBubbleSize val="0"/>
        </c:dLbls>
        <c:gapWidth val="33"/>
        <c:axId val="149066496"/>
        <c:axId val="149068032"/>
      </c:barChart>
      <c:catAx>
        <c:axId val="149066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4992"/>
                </a:solidFill>
                <a:latin typeface="Arial" panose="020B0604020202020204" pitchFamily="34" charset="0"/>
                <a:ea typeface="+mn-ea"/>
                <a:cs typeface="Arial" panose="020B0604020202020204" pitchFamily="34" charset="0"/>
              </a:defRPr>
            </a:pPr>
            <a:endParaRPr lang="en-US"/>
          </a:p>
        </c:txPr>
        <c:crossAx val="149068032"/>
        <c:crosses val="autoZero"/>
        <c:auto val="1"/>
        <c:lblAlgn val="ctr"/>
        <c:lblOffset val="100"/>
        <c:noMultiLvlLbl val="0"/>
      </c:catAx>
      <c:valAx>
        <c:axId val="149068032"/>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490664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44287010821486"/>
          <c:y val="1.4742337031880014E-2"/>
          <c:w val="0.79593139832566606"/>
          <c:h val="0.94594476421643992"/>
        </c:manualLayout>
      </c:layout>
      <c:barChart>
        <c:barDir val="bar"/>
        <c:grouping val="clustered"/>
        <c:varyColors val="0"/>
        <c:ser>
          <c:idx val="1"/>
          <c:order val="0"/>
          <c:spPr>
            <a:solidFill>
              <a:schemeClr val="tx1"/>
            </a:solidFill>
            <a:ln>
              <a:noFill/>
            </a:ln>
            <a:effectLst>
              <a:softEdge rad="25400"/>
            </a:effectLst>
          </c:spPr>
          <c:invertIfNegative val="0"/>
          <c:dLbls>
            <c:dLbl>
              <c:idx val="6"/>
              <c:layout>
                <c:manualLayout>
                  <c:x val="-3.4532180049155967E-3"/>
                  <c:y val="4.914112343960004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ED1-41FA-978E-E35DBA048FD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4992"/>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Risk of a second peak or outbreak of the coronavirus </c:v>
                </c:pt>
                <c:pt idx="1">
                  <c:v>My/ my family’s physical
health</c:v>
                </c:pt>
                <c:pt idx="2">
                  <c:v>My/ my family’s emotional
wellbeing and mental health</c:v>
                </c:pt>
                <c:pt idx="3">
                  <c:v>Access to health and care
services</c:v>
                </c:pt>
                <c:pt idx="4">
                  <c:v>Social isolation/ loneliness</c:v>
                </c:pt>
                <c:pt idx="5">
                  <c:v>Loss of employment or
change in employment status</c:v>
                </c:pt>
                <c:pt idx="6">
                  <c:v>Staying in touch with friends
and family</c:v>
                </c:pt>
                <c:pt idx="7">
                  <c:v>Managing household income
and finances</c:v>
                </c:pt>
                <c:pt idx="8">
                  <c:v>Looking after children/home schooling</c:v>
                </c:pt>
                <c:pt idx="9">
                  <c:v>Impact on children's education</c:v>
                </c:pt>
                <c:pt idx="10">
                  <c:v>Capacity of health and care
services to cope with
coronavirus</c:v>
                </c:pt>
              </c:strCache>
            </c:strRef>
          </c:cat>
          <c:val>
            <c:numRef>
              <c:f>Sheet1!$B$2:$B$12</c:f>
              <c:numCache>
                <c:formatCode>0%</c:formatCode>
                <c:ptCount val="11"/>
                <c:pt idx="0">
                  <c:v>0.54</c:v>
                </c:pt>
                <c:pt idx="1">
                  <c:v>0.51</c:v>
                </c:pt>
                <c:pt idx="2">
                  <c:v>0.47</c:v>
                </c:pt>
                <c:pt idx="3">
                  <c:v>0.22</c:v>
                </c:pt>
                <c:pt idx="4">
                  <c:v>0.16</c:v>
                </c:pt>
                <c:pt idx="5">
                  <c:v>0.16</c:v>
                </c:pt>
                <c:pt idx="6">
                  <c:v>0.15</c:v>
                </c:pt>
                <c:pt idx="7">
                  <c:v>0.13</c:v>
                </c:pt>
                <c:pt idx="8">
                  <c:v>0.11</c:v>
                </c:pt>
                <c:pt idx="9">
                  <c:v>0.11</c:v>
                </c:pt>
                <c:pt idx="10">
                  <c:v>0.1</c:v>
                </c:pt>
              </c:numCache>
            </c:numRef>
          </c:val>
          <c:extLst xmlns:c16r2="http://schemas.microsoft.com/office/drawing/2015/06/chart">
            <c:ext xmlns:c16="http://schemas.microsoft.com/office/drawing/2014/chart" uri="{C3380CC4-5D6E-409C-BE32-E72D297353CC}">
              <c16:uniqueId val="{00000001-AED1-41FA-978E-E35DBA048FD0}"/>
            </c:ext>
          </c:extLst>
        </c:ser>
        <c:dLbls>
          <c:showLegendKey val="0"/>
          <c:showVal val="0"/>
          <c:showCatName val="0"/>
          <c:showSerName val="0"/>
          <c:showPercent val="0"/>
          <c:showBubbleSize val="0"/>
        </c:dLbls>
        <c:gapWidth val="33"/>
        <c:axId val="120009856"/>
        <c:axId val="120011392"/>
      </c:barChart>
      <c:catAx>
        <c:axId val="120009856"/>
        <c:scaling>
          <c:orientation val="maxMin"/>
        </c:scaling>
        <c:delete val="1"/>
        <c:axPos val="l"/>
        <c:numFmt formatCode="General" sourceLinked="1"/>
        <c:majorTickMark val="out"/>
        <c:minorTickMark val="none"/>
        <c:tickLblPos val="nextTo"/>
        <c:crossAx val="120011392"/>
        <c:crosses val="autoZero"/>
        <c:auto val="1"/>
        <c:lblAlgn val="ctr"/>
        <c:lblOffset val="100"/>
        <c:noMultiLvlLbl val="0"/>
      </c:catAx>
      <c:valAx>
        <c:axId val="120011392"/>
        <c:scaling>
          <c:orientation val="minMax"/>
        </c:scaling>
        <c:delete val="1"/>
        <c:axPos val="t"/>
        <c:majorGridlines>
          <c:spPr>
            <a:ln w="9525" cap="flat" cmpd="sng" algn="ctr">
              <a:noFill/>
              <a:round/>
            </a:ln>
            <a:effectLst/>
          </c:spPr>
        </c:majorGridlines>
        <c:numFmt formatCode="0%" sourceLinked="1"/>
        <c:majorTickMark val="none"/>
        <c:minorTickMark val="none"/>
        <c:tickLblPos val="nextTo"/>
        <c:crossAx val="1200098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98935995550923"/>
          <c:y val="0.227955860208294"/>
          <c:w val="0.58601064004449077"/>
          <c:h val="0.74730949029911087"/>
        </c:manualLayout>
      </c:layout>
      <c:barChart>
        <c:barDir val="bar"/>
        <c:grouping val="stacked"/>
        <c:varyColors val="0"/>
        <c:ser>
          <c:idx val="0"/>
          <c:order val="0"/>
          <c:tx>
            <c:strRef>
              <c:f>Sheet1!$B$1</c:f>
              <c:strCache>
                <c:ptCount val="1"/>
                <c:pt idx="0">
                  <c:v>Agree </c:v>
                </c:pt>
              </c:strCache>
            </c:strRef>
          </c:tx>
          <c:spPr>
            <a:solidFill>
              <a:schemeClr val="tx2"/>
            </a:solidFill>
            <a:ln>
              <a:noFill/>
            </a:ln>
            <a:effectLst/>
          </c:spPr>
          <c:invertIfNegative val="0"/>
          <c:dLbls>
            <c:spPr>
              <a:noFill/>
              <a:ln>
                <a:noFill/>
              </a:ln>
              <a:effectLst/>
            </c:spPr>
            <c:txPr>
              <a:bodyPr rot="0" vert="horz"/>
              <a:lstStyle/>
              <a:p>
                <a:pPr>
                  <a:defRPr sz="16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is important for me and others to think twice and use the correct health and care service for our needs </c:v>
                </c:pt>
                <c:pt idx="1">
                  <c:v>More than ever it is important that I take responsibility in managing my own health and wellbeing </c:v>
                </c:pt>
                <c:pt idx="2">
                  <c:v>I would be uneasy about using health and care services at the moment due to the risk of infection with coronavirus</c:v>
                </c:pt>
                <c:pt idx="3">
                  <c:v>I think health and care services should be reserved only for those in greatest need</c:v>
                </c:pt>
              </c:strCache>
            </c:strRef>
          </c:cat>
          <c:val>
            <c:numRef>
              <c:f>Sheet1!$B$2:$B$5</c:f>
              <c:numCache>
                <c:formatCode>0%</c:formatCode>
                <c:ptCount val="4"/>
                <c:pt idx="0">
                  <c:v>0.92</c:v>
                </c:pt>
                <c:pt idx="1">
                  <c:v>0.91</c:v>
                </c:pt>
                <c:pt idx="2">
                  <c:v>0.47000000000000003</c:v>
                </c:pt>
                <c:pt idx="3">
                  <c:v>0.43</c:v>
                </c:pt>
              </c:numCache>
            </c:numRef>
          </c:val>
          <c:extLst xmlns:c16r2="http://schemas.microsoft.com/office/drawing/2015/06/chart">
            <c:ext xmlns:c16="http://schemas.microsoft.com/office/drawing/2014/chart" uri="{C3380CC4-5D6E-409C-BE32-E72D297353CC}">
              <c16:uniqueId val="{00000000-6256-402F-A0F8-7E5F877BDD00}"/>
            </c:ext>
          </c:extLst>
        </c:ser>
        <c:ser>
          <c:idx val="1"/>
          <c:order val="1"/>
          <c:tx>
            <c:strRef>
              <c:f>Sheet1!$C$1</c:f>
              <c:strCache>
                <c:ptCount val="1"/>
                <c:pt idx="0">
                  <c:v>Neither/nor</c:v>
                </c:pt>
              </c:strCache>
            </c:strRef>
          </c:tx>
          <c:spPr>
            <a:solidFill>
              <a:schemeClr val="accent3"/>
            </a:solidFill>
            <a:ln>
              <a:noFill/>
            </a:ln>
            <a:effectLst/>
          </c:spPr>
          <c:invertIfNegative val="0"/>
          <c:dLbls>
            <c:dLbl>
              <c:idx val="0"/>
              <c:layout>
                <c:manualLayout>
                  <c:x val="-7.9432878435901026E-3"/>
                  <c:y val="2.3439843981669682E-7"/>
                </c:manualLayout>
              </c:layout>
              <c:dLblPos val="ctr"/>
              <c:showLegendKey val="0"/>
              <c:showVal val="1"/>
              <c:showCatName val="0"/>
              <c:showSerName val="0"/>
              <c:showPercent val="0"/>
              <c:showBubbleSize val="0"/>
            </c:dLbl>
            <c:dLbl>
              <c:idx val="1"/>
              <c:layout>
                <c:manualLayout>
                  <c:x val="-1.0591154700742789E-2"/>
                  <c:y val="2.1095859585958595E-6"/>
                </c:manualLayout>
              </c:layout>
              <c:dLblPos val="ctr"/>
              <c:showLegendKey val="0"/>
              <c:showVal val="1"/>
              <c:showCatName val="0"/>
              <c:showSerName val="0"/>
              <c:showPercent val="0"/>
              <c:showBubbleSize val="0"/>
            </c:dLbl>
            <c:spPr>
              <a:noFill/>
              <a:ln>
                <a:noFill/>
              </a:ln>
              <a:effectLst/>
            </c:spPr>
            <c:txPr>
              <a:bodyPr rot="0" vert="horz"/>
              <a:lstStyle/>
              <a:p>
                <a:pPr>
                  <a:defRPr sz="16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is important for me and others to think twice and use the correct health and care service for our needs </c:v>
                </c:pt>
                <c:pt idx="1">
                  <c:v>More than ever it is important that I take responsibility in managing my own health and wellbeing </c:v>
                </c:pt>
                <c:pt idx="2">
                  <c:v>I would be uneasy about using health and care services at the moment due to the risk of infection with coronavirus</c:v>
                </c:pt>
                <c:pt idx="3">
                  <c:v>I think health and care services should be reserved only for those in greatest need</c:v>
                </c:pt>
              </c:strCache>
            </c:strRef>
          </c:cat>
          <c:val>
            <c:numRef>
              <c:f>Sheet1!$C$2:$C$5</c:f>
              <c:numCache>
                <c:formatCode>0%</c:formatCode>
                <c:ptCount val="4"/>
                <c:pt idx="0">
                  <c:v>0.03</c:v>
                </c:pt>
                <c:pt idx="1">
                  <c:v>0.03</c:v>
                </c:pt>
                <c:pt idx="2">
                  <c:v>0.16</c:v>
                </c:pt>
                <c:pt idx="3">
                  <c:v>0.2</c:v>
                </c:pt>
              </c:numCache>
            </c:numRef>
          </c:val>
          <c:extLst xmlns:c16r2="http://schemas.microsoft.com/office/drawing/2015/06/chart">
            <c:ext xmlns:c16="http://schemas.microsoft.com/office/drawing/2014/chart" uri="{C3380CC4-5D6E-409C-BE32-E72D297353CC}">
              <c16:uniqueId val="{00000001-6256-402F-A0F8-7E5F877BDD00}"/>
            </c:ext>
          </c:extLst>
        </c:ser>
        <c:ser>
          <c:idx val="2"/>
          <c:order val="2"/>
          <c:tx>
            <c:strRef>
              <c:f>Sheet1!$D$1</c:f>
              <c:strCache>
                <c:ptCount val="1"/>
                <c:pt idx="0">
                  <c:v>Disagree</c:v>
                </c:pt>
              </c:strCache>
            </c:strRef>
          </c:tx>
          <c:spPr>
            <a:solidFill>
              <a:srgbClr val="C00000"/>
            </a:solidFill>
            <a:ln>
              <a:noFill/>
            </a:ln>
            <a:effectLst/>
          </c:spPr>
          <c:invertIfNegative val="0"/>
          <c:dLbls>
            <c:dLbl>
              <c:idx val="0"/>
              <c:layout>
                <c:manualLayout>
                  <c:x val="7.9432878435901997E-3"/>
                  <c:y val="4.6879687968796881E-7"/>
                </c:manualLayout>
              </c:layout>
              <c:showLegendKey val="0"/>
              <c:showVal val="1"/>
              <c:showCatName val="0"/>
              <c:showSerName val="0"/>
              <c:showPercent val="0"/>
              <c:showBubbleSize val="0"/>
            </c:dLbl>
            <c:spPr>
              <a:noFill/>
              <a:ln>
                <a:noFill/>
              </a:ln>
              <a:effectLst/>
            </c:spPr>
            <c:txPr>
              <a:bodyPr rot="0" vert="horz"/>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is important for me and others to think twice and use the correct health and care service for our needs </c:v>
                </c:pt>
                <c:pt idx="1">
                  <c:v>More than ever it is important that I take responsibility in managing my own health and wellbeing </c:v>
                </c:pt>
                <c:pt idx="2">
                  <c:v>I would be uneasy about using health and care services at the moment due to the risk of infection with coronavirus</c:v>
                </c:pt>
                <c:pt idx="3">
                  <c:v>I think health and care services should be reserved only for those in greatest need</c:v>
                </c:pt>
              </c:strCache>
            </c:strRef>
          </c:cat>
          <c:val>
            <c:numRef>
              <c:f>Sheet1!$D$2:$D$5</c:f>
              <c:numCache>
                <c:formatCode>0%</c:formatCode>
                <c:ptCount val="4"/>
                <c:pt idx="0">
                  <c:v>0.05</c:v>
                </c:pt>
                <c:pt idx="1">
                  <c:v>0.06</c:v>
                </c:pt>
                <c:pt idx="2">
                  <c:v>0.37</c:v>
                </c:pt>
                <c:pt idx="3">
                  <c:v>0.37</c:v>
                </c:pt>
              </c:numCache>
            </c:numRef>
          </c:val>
          <c:extLst xmlns:c16r2="http://schemas.microsoft.com/office/drawing/2015/06/chart">
            <c:ext xmlns:c16="http://schemas.microsoft.com/office/drawing/2014/chart" uri="{C3380CC4-5D6E-409C-BE32-E72D297353CC}">
              <c16:uniqueId val="{00000002-6256-402F-A0F8-7E5F877BDD00}"/>
            </c:ext>
          </c:extLst>
        </c:ser>
        <c:dLbls>
          <c:showLegendKey val="0"/>
          <c:showVal val="0"/>
          <c:showCatName val="0"/>
          <c:showSerName val="0"/>
          <c:showPercent val="0"/>
          <c:showBubbleSize val="0"/>
        </c:dLbls>
        <c:gapWidth val="50"/>
        <c:overlap val="100"/>
        <c:axId val="120860672"/>
        <c:axId val="120862208"/>
      </c:barChart>
      <c:catAx>
        <c:axId val="120860672"/>
        <c:scaling>
          <c:orientation val="maxMin"/>
        </c:scaling>
        <c:delete val="1"/>
        <c:axPos val="l"/>
        <c:numFmt formatCode="General" sourceLinked="1"/>
        <c:majorTickMark val="none"/>
        <c:minorTickMark val="none"/>
        <c:tickLblPos val="nextTo"/>
        <c:crossAx val="120862208"/>
        <c:crosses val="autoZero"/>
        <c:auto val="1"/>
        <c:lblAlgn val="ctr"/>
        <c:lblOffset val="100"/>
        <c:noMultiLvlLbl val="0"/>
      </c:catAx>
      <c:valAx>
        <c:axId val="120862208"/>
        <c:scaling>
          <c:orientation val="minMax"/>
        </c:scaling>
        <c:delete val="1"/>
        <c:axPos val="t"/>
        <c:numFmt formatCode="0%" sourceLinked="1"/>
        <c:majorTickMark val="none"/>
        <c:minorTickMark val="none"/>
        <c:tickLblPos val="nextTo"/>
        <c:crossAx val="120860672"/>
        <c:crosses val="autoZero"/>
        <c:crossBetween val="between"/>
      </c:valAx>
      <c:spPr>
        <a:noFill/>
        <a:ln>
          <a:noFill/>
        </a:ln>
        <a:effectLst/>
      </c:spPr>
    </c:plotArea>
    <c:legend>
      <c:legendPos val="t"/>
      <c:layout>
        <c:manualLayout>
          <c:xMode val="edge"/>
          <c:yMode val="edge"/>
          <c:x val="0.47700767382066411"/>
          <c:y val="0.16993617963391491"/>
          <c:w val="0.39074888267844271"/>
          <c:h val="6.3274127332079946E-2"/>
        </c:manualLayout>
      </c:layout>
      <c:overlay val="0"/>
      <c:spPr>
        <a:noFill/>
        <a:ln>
          <a:noFill/>
        </a:ln>
        <a:effectLst/>
      </c:spPr>
      <c:txPr>
        <a:bodyPr rot="0" vert="horz"/>
        <a:lstStyle/>
        <a:p>
          <a:pPr>
            <a:defRPr sz="16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Less</c:v>
                </c:pt>
              </c:strCache>
            </c:strRef>
          </c:tx>
          <c:spPr>
            <a:solidFill>
              <a:schemeClr val="bg2"/>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Sheet1!$A$2:$A$8</c:f>
              <c:strCache>
                <c:ptCount val="7"/>
                <c:pt idx="0">
                  <c:v>Physical activity/ exercise</c:v>
                </c:pt>
                <c:pt idx="1">
                  <c:v>Cooking regularly</c:v>
                </c:pt>
                <c:pt idx="2">
                  <c:v>Drinking alcohol</c:v>
                </c:pt>
                <c:pt idx="3">
                  <c:v>Eating more healthily</c:v>
                </c:pt>
                <c:pt idx="4">
                  <c:v>Managing my weight</c:v>
                </c:pt>
                <c:pt idx="5">
                  <c:v>Getting enough sleep</c:v>
                </c:pt>
                <c:pt idx="6">
                  <c:v>Smoking</c:v>
                </c:pt>
              </c:strCache>
            </c:strRef>
          </c:cat>
          <c:val>
            <c:numRef>
              <c:f>Sheet1!$B$2:$B$8</c:f>
              <c:numCache>
                <c:formatCode>0%</c:formatCode>
                <c:ptCount val="7"/>
                <c:pt idx="0">
                  <c:v>0.21</c:v>
                </c:pt>
                <c:pt idx="1">
                  <c:v>0.11</c:v>
                </c:pt>
                <c:pt idx="2">
                  <c:v>0.24</c:v>
                </c:pt>
                <c:pt idx="3">
                  <c:v>0.16</c:v>
                </c:pt>
                <c:pt idx="4">
                  <c:v>0.18</c:v>
                </c:pt>
                <c:pt idx="5">
                  <c:v>0.36</c:v>
                </c:pt>
                <c:pt idx="6">
                  <c:v>0.09</c:v>
                </c:pt>
              </c:numCache>
            </c:numRef>
          </c:val>
        </c:ser>
        <c:ser>
          <c:idx val="1"/>
          <c:order val="1"/>
          <c:tx>
            <c:strRef>
              <c:f>Sheet1!$C$1</c:f>
              <c:strCache>
                <c:ptCount val="1"/>
                <c:pt idx="0">
                  <c:v>About the same</c:v>
                </c:pt>
              </c:strCache>
            </c:strRef>
          </c:tx>
          <c:spPr>
            <a:solidFill>
              <a:schemeClr val="tx1"/>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Sheet1!$A$2:$A$8</c:f>
              <c:strCache>
                <c:ptCount val="7"/>
                <c:pt idx="0">
                  <c:v>Physical activity/ exercise</c:v>
                </c:pt>
                <c:pt idx="1">
                  <c:v>Cooking regularly</c:v>
                </c:pt>
                <c:pt idx="2">
                  <c:v>Drinking alcohol</c:v>
                </c:pt>
                <c:pt idx="3">
                  <c:v>Eating more healthily</c:v>
                </c:pt>
                <c:pt idx="4">
                  <c:v>Managing my weight</c:v>
                </c:pt>
                <c:pt idx="5">
                  <c:v>Getting enough sleep</c:v>
                </c:pt>
                <c:pt idx="6">
                  <c:v>Smoking</c:v>
                </c:pt>
              </c:strCache>
            </c:strRef>
          </c:cat>
          <c:val>
            <c:numRef>
              <c:f>Sheet1!$C$2:$C$8</c:f>
              <c:numCache>
                <c:formatCode>0%</c:formatCode>
                <c:ptCount val="7"/>
                <c:pt idx="0">
                  <c:v>0.35</c:v>
                </c:pt>
                <c:pt idx="1">
                  <c:v>0.53</c:v>
                </c:pt>
                <c:pt idx="2">
                  <c:v>0.32</c:v>
                </c:pt>
                <c:pt idx="3">
                  <c:v>0.57999999999999996</c:v>
                </c:pt>
                <c:pt idx="4">
                  <c:v>0.51</c:v>
                </c:pt>
                <c:pt idx="5">
                  <c:v>0.5</c:v>
                </c:pt>
                <c:pt idx="6">
                  <c:v>7.0000000000000007E-2</c:v>
                </c:pt>
              </c:numCache>
            </c:numRef>
          </c:val>
        </c:ser>
        <c:ser>
          <c:idx val="2"/>
          <c:order val="2"/>
          <c:tx>
            <c:strRef>
              <c:f>Sheet1!$D$1</c:f>
              <c:strCache>
                <c:ptCount val="1"/>
                <c:pt idx="0">
                  <c:v>More</c:v>
                </c:pt>
              </c:strCache>
            </c:strRef>
          </c:tx>
          <c:spPr>
            <a:solidFill>
              <a:schemeClr val="tx2"/>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Sheet1!$A$2:$A$8</c:f>
              <c:strCache>
                <c:ptCount val="7"/>
                <c:pt idx="0">
                  <c:v>Physical activity/ exercise</c:v>
                </c:pt>
                <c:pt idx="1">
                  <c:v>Cooking regularly</c:v>
                </c:pt>
                <c:pt idx="2">
                  <c:v>Drinking alcohol</c:v>
                </c:pt>
                <c:pt idx="3">
                  <c:v>Eating more healthily</c:v>
                </c:pt>
                <c:pt idx="4">
                  <c:v>Managing my weight</c:v>
                </c:pt>
                <c:pt idx="5">
                  <c:v>Getting enough sleep</c:v>
                </c:pt>
                <c:pt idx="6">
                  <c:v>Smoking</c:v>
                </c:pt>
              </c:strCache>
            </c:strRef>
          </c:cat>
          <c:val>
            <c:numRef>
              <c:f>Sheet1!$D$2:$D$8</c:f>
              <c:numCache>
                <c:formatCode>0%</c:formatCode>
                <c:ptCount val="7"/>
                <c:pt idx="0">
                  <c:v>0.37</c:v>
                </c:pt>
                <c:pt idx="1">
                  <c:v>0.31</c:v>
                </c:pt>
                <c:pt idx="2">
                  <c:v>0.27</c:v>
                </c:pt>
                <c:pt idx="3">
                  <c:v>0.25</c:v>
                </c:pt>
                <c:pt idx="4">
                  <c:v>0.18</c:v>
                </c:pt>
                <c:pt idx="5">
                  <c:v>0.13</c:v>
                </c:pt>
                <c:pt idx="6">
                  <c:v>0.05</c:v>
                </c:pt>
              </c:numCache>
            </c:numRef>
          </c:val>
        </c:ser>
        <c:ser>
          <c:idx val="3"/>
          <c:order val="3"/>
          <c:tx>
            <c:strRef>
              <c:f>Sheet1!$E$1</c:f>
              <c:strCache>
                <c:ptCount val="1"/>
                <c:pt idx="0">
                  <c:v>Not applicable</c:v>
                </c:pt>
              </c:strCache>
            </c:strRef>
          </c:tx>
          <c:spPr>
            <a:solidFill>
              <a:schemeClr val="accent3"/>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Sheet1!$A$2:$A$8</c:f>
              <c:strCache>
                <c:ptCount val="7"/>
                <c:pt idx="0">
                  <c:v>Physical activity/ exercise</c:v>
                </c:pt>
                <c:pt idx="1">
                  <c:v>Cooking regularly</c:v>
                </c:pt>
                <c:pt idx="2">
                  <c:v>Drinking alcohol</c:v>
                </c:pt>
                <c:pt idx="3">
                  <c:v>Eating more healthily</c:v>
                </c:pt>
                <c:pt idx="4">
                  <c:v>Managing my weight</c:v>
                </c:pt>
                <c:pt idx="5">
                  <c:v>Getting enough sleep</c:v>
                </c:pt>
                <c:pt idx="6">
                  <c:v>Smoking</c:v>
                </c:pt>
              </c:strCache>
            </c:strRef>
          </c:cat>
          <c:val>
            <c:numRef>
              <c:f>Sheet1!$E$2:$E$8</c:f>
              <c:numCache>
                <c:formatCode>0%</c:formatCode>
                <c:ptCount val="7"/>
                <c:pt idx="0">
                  <c:v>0.06</c:v>
                </c:pt>
                <c:pt idx="1">
                  <c:v>0.04</c:v>
                </c:pt>
                <c:pt idx="2">
                  <c:v>0.16</c:v>
                </c:pt>
                <c:pt idx="3">
                  <c:v>0.01</c:v>
                </c:pt>
                <c:pt idx="4">
                  <c:v>0.13</c:v>
                </c:pt>
                <c:pt idx="5">
                  <c:v>0.01</c:v>
                </c:pt>
                <c:pt idx="6">
                  <c:v>0.8</c:v>
                </c:pt>
              </c:numCache>
            </c:numRef>
          </c:val>
        </c:ser>
        <c:dLbls>
          <c:dLblPos val="ctr"/>
          <c:showLegendKey val="0"/>
          <c:showVal val="1"/>
          <c:showCatName val="0"/>
          <c:showSerName val="0"/>
          <c:showPercent val="0"/>
          <c:showBubbleSize val="0"/>
        </c:dLbls>
        <c:gapWidth val="150"/>
        <c:overlap val="100"/>
        <c:axId val="122447360"/>
        <c:axId val="122448896"/>
      </c:barChart>
      <c:catAx>
        <c:axId val="122447360"/>
        <c:scaling>
          <c:orientation val="maxMin"/>
        </c:scaling>
        <c:delete val="0"/>
        <c:axPos val="l"/>
        <c:numFmt formatCode="General" sourceLinked="1"/>
        <c:majorTickMark val="none"/>
        <c:minorTickMark val="none"/>
        <c:tickLblPos val="nextTo"/>
        <c:spPr>
          <a:ln>
            <a:noFill/>
          </a:ln>
        </c:spPr>
        <c:txPr>
          <a:bodyPr/>
          <a:lstStyle/>
          <a:p>
            <a:pPr>
              <a:defRPr sz="1600"/>
            </a:pPr>
            <a:endParaRPr lang="en-US"/>
          </a:p>
        </c:txPr>
        <c:crossAx val="122448896"/>
        <c:crosses val="autoZero"/>
        <c:auto val="1"/>
        <c:lblAlgn val="ctr"/>
        <c:lblOffset val="100"/>
        <c:noMultiLvlLbl val="0"/>
      </c:catAx>
      <c:valAx>
        <c:axId val="122448896"/>
        <c:scaling>
          <c:orientation val="minMax"/>
        </c:scaling>
        <c:delete val="1"/>
        <c:axPos val="t"/>
        <c:numFmt formatCode="0%" sourceLinked="1"/>
        <c:majorTickMark val="out"/>
        <c:minorTickMark val="none"/>
        <c:tickLblPos val="nextTo"/>
        <c:crossAx val="122447360"/>
        <c:crosses val="autoZero"/>
        <c:crossBetween val="between"/>
      </c:valAx>
    </c:plotArea>
    <c:legend>
      <c:legendPos val="t"/>
      <c:layout>
        <c:manualLayout>
          <c:xMode val="edge"/>
          <c:yMode val="edge"/>
          <c:x val="0.28224627173648936"/>
          <c:y val="3.0633707691713943E-2"/>
          <c:w val="0.60262537817098205"/>
          <c:h val="7.2590309135116354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Less</c:v>
                </c:pt>
              </c:strCache>
            </c:strRef>
          </c:tx>
          <c:spPr>
            <a:solidFill>
              <a:schemeClr val="bg2"/>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Talking to others about stress or anxiety </c:v>
                </c:pt>
                <c:pt idx="1">
                  <c:v>Taking steps to manage stress or anxiety</c:v>
                </c:pt>
                <c:pt idx="2">
                  <c:v>Recording/ monitoring my weight</c:v>
                </c:pt>
                <c:pt idx="3">
                  <c:v>Taking prescription medications on time</c:v>
                </c:pt>
                <c:pt idx="4">
                  <c:v>Recording / monitoring my own health e.g. blood pressure recordings </c:v>
                </c:pt>
              </c:strCache>
            </c:strRef>
          </c:cat>
          <c:val>
            <c:numRef>
              <c:f>Sheet1!$B$2:$B$6</c:f>
              <c:numCache>
                <c:formatCode>0%</c:formatCode>
                <c:ptCount val="5"/>
                <c:pt idx="0">
                  <c:v>0.15</c:v>
                </c:pt>
                <c:pt idx="1">
                  <c:v>0.05</c:v>
                </c:pt>
                <c:pt idx="2">
                  <c:v>0.27</c:v>
                </c:pt>
                <c:pt idx="3">
                  <c:v>7.0000000000000007E-2</c:v>
                </c:pt>
                <c:pt idx="4">
                  <c:v>0.08</c:v>
                </c:pt>
              </c:numCache>
            </c:numRef>
          </c:val>
        </c:ser>
        <c:ser>
          <c:idx val="1"/>
          <c:order val="1"/>
          <c:tx>
            <c:strRef>
              <c:f>Sheet1!$C$1</c:f>
              <c:strCache>
                <c:ptCount val="1"/>
                <c:pt idx="0">
                  <c:v>About the same</c:v>
                </c:pt>
              </c:strCache>
            </c:strRef>
          </c:tx>
          <c:spPr>
            <a:solidFill>
              <a:schemeClr val="tx1"/>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Talking to others about stress or anxiety </c:v>
                </c:pt>
                <c:pt idx="1">
                  <c:v>Taking steps to manage stress or anxiety</c:v>
                </c:pt>
                <c:pt idx="2">
                  <c:v>Recording/ monitoring my weight</c:v>
                </c:pt>
                <c:pt idx="3">
                  <c:v>Taking prescription medications on time</c:v>
                </c:pt>
                <c:pt idx="4">
                  <c:v>Recording / monitoring my own health e.g. blood pressure recordings </c:v>
                </c:pt>
              </c:strCache>
            </c:strRef>
          </c:cat>
          <c:val>
            <c:numRef>
              <c:f>Sheet1!$C$2:$C$6</c:f>
              <c:numCache>
                <c:formatCode>0%</c:formatCode>
                <c:ptCount val="5"/>
                <c:pt idx="0">
                  <c:v>0.35</c:v>
                </c:pt>
                <c:pt idx="1">
                  <c:v>0.51</c:v>
                </c:pt>
                <c:pt idx="2">
                  <c:v>0.4</c:v>
                </c:pt>
                <c:pt idx="3">
                  <c:v>0.38</c:v>
                </c:pt>
                <c:pt idx="4">
                  <c:v>0.33</c:v>
                </c:pt>
              </c:numCache>
            </c:numRef>
          </c:val>
        </c:ser>
        <c:ser>
          <c:idx val="2"/>
          <c:order val="2"/>
          <c:tx>
            <c:strRef>
              <c:f>Sheet1!$D$1</c:f>
              <c:strCache>
                <c:ptCount val="1"/>
                <c:pt idx="0">
                  <c:v>More</c:v>
                </c:pt>
              </c:strCache>
            </c:strRef>
          </c:tx>
          <c:spPr>
            <a:solidFill>
              <a:schemeClr val="tx2"/>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Talking to others about stress or anxiety </c:v>
                </c:pt>
                <c:pt idx="1">
                  <c:v>Taking steps to manage stress or anxiety</c:v>
                </c:pt>
                <c:pt idx="2">
                  <c:v>Recording/ monitoring my weight</c:v>
                </c:pt>
                <c:pt idx="3">
                  <c:v>Taking prescription medications on time</c:v>
                </c:pt>
                <c:pt idx="4">
                  <c:v>Recording / monitoring my own health e.g. blood pressure recordings </c:v>
                </c:pt>
              </c:strCache>
            </c:strRef>
          </c:cat>
          <c:val>
            <c:numRef>
              <c:f>Sheet1!$D$2:$D$6</c:f>
              <c:numCache>
                <c:formatCode>0%</c:formatCode>
                <c:ptCount val="5"/>
                <c:pt idx="0">
                  <c:v>0.37</c:v>
                </c:pt>
                <c:pt idx="1">
                  <c:v>0.25</c:v>
                </c:pt>
                <c:pt idx="2">
                  <c:v>0.13</c:v>
                </c:pt>
                <c:pt idx="3">
                  <c:v>0.06</c:v>
                </c:pt>
                <c:pt idx="4">
                  <c:v>0.04</c:v>
                </c:pt>
              </c:numCache>
            </c:numRef>
          </c:val>
        </c:ser>
        <c:ser>
          <c:idx val="3"/>
          <c:order val="3"/>
          <c:tx>
            <c:strRef>
              <c:f>Sheet1!$E$1</c:f>
              <c:strCache>
                <c:ptCount val="1"/>
                <c:pt idx="0">
                  <c:v>Not applicable</c:v>
                </c:pt>
              </c:strCache>
            </c:strRef>
          </c:tx>
          <c:spPr>
            <a:solidFill>
              <a:schemeClr val="accent3"/>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Talking to others about stress or anxiety </c:v>
                </c:pt>
                <c:pt idx="1">
                  <c:v>Taking steps to manage stress or anxiety</c:v>
                </c:pt>
                <c:pt idx="2">
                  <c:v>Recording/ monitoring my weight</c:v>
                </c:pt>
                <c:pt idx="3">
                  <c:v>Taking prescription medications on time</c:v>
                </c:pt>
                <c:pt idx="4">
                  <c:v>Recording / monitoring my own health e.g. blood pressure recordings </c:v>
                </c:pt>
              </c:strCache>
            </c:strRef>
          </c:cat>
          <c:val>
            <c:numRef>
              <c:f>Sheet1!$E$2:$E$6</c:f>
              <c:numCache>
                <c:formatCode>0%</c:formatCode>
                <c:ptCount val="5"/>
                <c:pt idx="0">
                  <c:v>0.14000000000000001</c:v>
                </c:pt>
                <c:pt idx="1">
                  <c:v>0.2</c:v>
                </c:pt>
                <c:pt idx="2">
                  <c:v>0.2</c:v>
                </c:pt>
                <c:pt idx="3">
                  <c:v>0.49</c:v>
                </c:pt>
                <c:pt idx="4">
                  <c:v>0.55000000000000004</c:v>
                </c:pt>
              </c:numCache>
            </c:numRef>
          </c:val>
        </c:ser>
        <c:dLbls>
          <c:dLblPos val="ctr"/>
          <c:showLegendKey val="0"/>
          <c:showVal val="1"/>
          <c:showCatName val="0"/>
          <c:showSerName val="0"/>
          <c:showPercent val="0"/>
          <c:showBubbleSize val="0"/>
        </c:dLbls>
        <c:gapWidth val="150"/>
        <c:overlap val="100"/>
        <c:axId val="144139008"/>
        <c:axId val="144140544"/>
      </c:barChart>
      <c:catAx>
        <c:axId val="144139008"/>
        <c:scaling>
          <c:orientation val="maxMin"/>
        </c:scaling>
        <c:delete val="0"/>
        <c:axPos val="l"/>
        <c:numFmt formatCode="General" sourceLinked="1"/>
        <c:majorTickMark val="none"/>
        <c:minorTickMark val="none"/>
        <c:tickLblPos val="nextTo"/>
        <c:spPr>
          <a:ln>
            <a:noFill/>
          </a:ln>
        </c:spPr>
        <c:txPr>
          <a:bodyPr/>
          <a:lstStyle/>
          <a:p>
            <a:pPr>
              <a:defRPr sz="1600"/>
            </a:pPr>
            <a:endParaRPr lang="en-US"/>
          </a:p>
        </c:txPr>
        <c:crossAx val="144140544"/>
        <c:crosses val="autoZero"/>
        <c:auto val="1"/>
        <c:lblAlgn val="ctr"/>
        <c:lblOffset val="100"/>
        <c:noMultiLvlLbl val="0"/>
      </c:catAx>
      <c:valAx>
        <c:axId val="144140544"/>
        <c:scaling>
          <c:orientation val="minMax"/>
        </c:scaling>
        <c:delete val="1"/>
        <c:axPos val="t"/>
        <c:numFmt formatCode="0%" sourceLinked="1"/>
        <c:majorTickMark val="out"/>
        <c:minorTickMark val="none"/>
        <c:tickLblPos val="nextTo"/>
        <c:crossAx val="144139008"/>
        <c:crosses val="autoZero"/>
        <c:crossBetween val="between"/>
      </c:valAx>
    </c:plotArea>
    <c:legend>
      <c:legendPos val="t"/>
      <c:layout>
        <c:manualLayout>
          <c:xMode val="edge"/>
          <c:yMode val="edge"/>
          <c:x val="0.28224627173648936"/>
          <c:y val="3.0633707691713943E-2"/>
          <c:w val="0.52720576215971715"/>
          <c:h val="6.5812299795453666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Less</c:v>
                </c:pt>
              </c:strCache>
            </c:strRef>
          </c:tx>
          <c:spPr>
            <a:solidFill>
              <a:schemeClr val="bg2"/>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Sheet1!$A$2:$A$7</c:f>
              <c:strCache>
                <c:ptCount val="6"/>
                <c:pt idx="0">
                  <c:v>Using the NHS app to help care for my health</c:v>
                </c:pt>
                <c:pt idx="1">
                  <c:v>Using other apps or websites to support me to care for my health</c:v>
                </c:pt>
                <c:pt idx="2">
                  <c:v>Using peer-to-peer support to support me to care for my health (e.g. online or offline support groups)</c:v>
                </c:pt>
                <c:pt idx="3">
                  <c:v>Using online consultation and online services from my GP practice (e.g. e-consult or AskmyGP)</c:v>
                </c:pt>
                <c:pt idx="4">
                  <c:v>Contacting my pharmacy/ community pharmacist </c:v>
                </c:pt>
                <c:pt idx="5">
                  <c:v>Contacting my GP</c:v>
                </c:pt>
              </c:strCache>
            </c:strRef>
          </c:cat>
          <c:val>
            <c:numRef>
              <c:f>Sheet1!$B$2:$B$7</c:f>
              <c:numCache>
                <c:formatCode>0%</c:formatCode>
                <c:ptCount val="6"/>
                <c:pt idx="0">
                  <c:v>0.06</c:v>
                </c:pt>
                <c:pt idx="1">
                  <c:v>0.09</c:v>
                </c:pt>
                <c:pt idx="2">
                  <c:v>0.1</c:v>
                </c:pt>
                <c:pt idx="3">
                  <c:v>0.05</c:v>
                </c:pt>
                <c:pt idx="4">
                  <c:v>0.08</c:v>
                </c:pt>
                <c:pt idx="5">
                  <c:v>0.28000000000000003</c:v>
                </c:pt>
              </c:numCache>
            </c:numRef>
          </c:val>
        </c:ser>
        <c:ser>
          <c:idx val="1"/>
          <c:order val="1"/>
          <c:tx>
            <c:strRef>
              <c:f>Sheet1!$C$1</c:f>
              <c:strCache>
                <c:ptCount val="1"/>
                <c:pt idx="0">
                  <c:v>About the same</c:v>
                </c:pt>
              </c:strCache>
            </c:strRef>
          </c:tx>
          <c:spPr>
            <a:solidFill>
              <a:schemeClr val="tx1"/>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Sheet1!$A$2:$A$7</c:f>
              <c:strCache>
                <c:ptCount val="6"/>
                <c:pt idx="0">
                  <c:v>Using the NHS app to help care for my health</c:v>
                </c:pt>
                <c:pt idx="1">
                  <c:v>Using other apps or websites to support me to care for my health</c:v>
                </c:pt>
                <c:pt idx="2">
                  <c:v>Using peer-to-peer support to support me to care for my health (e.g. online or offline support groups)</c:v>
                </c:pt>
                <c:pt idx="3">
                  <c:v>Using online consultation and online services from my GP practice (e.g. e-consult or AskmyGP)</c:v>
                </c:pt>
                <c:pt idx="4">
                  <c:v>Contacting my pharmacy/ community pharmacist </c:v>
                </c:pt>
                <c:pt idx="5">
                  <c:v>Contacting my GP</c:v>
                </c:pt>
              </c:strCache>
            </c:strRef>
          </c:cat>
          <c:val>
            <c:numRef>
              <c:f>Sheet1!$C$2:$C$7</c:f>
              <c:numCache>
                <c:formatCode>0%</c:formatCode>
                <c:ptCount val="6"/>
                <c:pt idx="0">
                  <c:v>0.18</c:v>
                </c:pt>
                <c:pt idx="1">
                  <c:v>0.31</c:v>
                </c:pt>
                <c:pt idx="2">
                  <c:v>0.24</c:v>
                </c:pt>
                <c:pt idx="3">
                  <c:v>0.19</c:v>
                </c:pt>
                <c:pt idx="4">
                  <c:v>0.33</c:v>
                </c:pt>
                <c:pt idx="5">
                  <c:v>0.4</c:v>
                </c:pt>
              </c:numCache>
            </c:numRef>
          </c:val>
        </c:ser>
        <c:ser>
          <c:idx val="2"/>
          <c:order val="2"/>
          <c:tx>
            <c:strRef>
              <c:f>Sheet1!$D$1</c:f>
              <c:strCache>
                <c:ptCount val="1"/>
                <c:pt idx="0">
                  <c:v>More</c:v>
                </c:pt>
              </c:strCache>
            </c:strRef>
          </c:tx>
          <c:spPr>
            <a:solidFill>
              <a:schemeClr val="tx2"/>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Sheet1!$A$2:$A$7</c:f>
              <c:strCache>
                <c:ptCount val="6"/>
                <c:pt idx="0">
                  <c:v>Using the NHS app to help care for my health</c:v>
                </c:pt>
                <c:pt idx="1">
                  <c:v>Using other apps or websites to support me to care for my health</c:v>
                </c:pt>
                <c:pt idx="2">
                  <c:v>Using peer-to-peer support to support me to care for my health (e.g. online or offline support groups)</c:v>
                </c:pt>
                <c:pt idx="3">
                  <c:v>Using online consultation and online services from my GP practice (e.g. e-consult or AskmyGP)</c:v>
                </c:pt>
                <c:pt idx="4">
                  <c:v>Contacting my pharmacy/ community pharmacist </c:v>
                </c:pt>
                <c:pt idx="5">
                  <c:v>Contacting my GP</c:v>
                </c:pt>
              </c:strCache>
            </c:strRef>
          </c:cat>
          <c:val>
            <c:numRef>
              <c:f>Sheet1!$D$2:$D$7</c:f>
              <c:numCache>
                <c:formatCode>0%</c:formatCode>
                <c:ptCount val="6"/>
                <c:pt idx="0">
                  <c:v>0.12</c:v>
                </c:pt>
                <c:pt idx="1">
                  <c:v>0.09</c:v>
                </c:pt>
                <c:pt idx="2">
                  <c:v>0.09</c:v>
                </c:pt>
                <c:pt idx="3">
                  <c:v>0.08</c:v>
                </c:pt>
                <c:pt idx="4">
                  <c:v>7.0000000000000007E-2</c:v>
                </c:pt>
                <c:pt idx="5">
                  <c:v>0.06</c:v>
                </c:pt>
              </c:numCache>
            </c:numRef>
          </c:val>
        </c:ser>
        <c:ser>
          <c:idx val="3"/>
          <c:order val="3"/>
          <c:tx>
            <c:strRef>
              <c:f>Sheet1!$E$1</c:f>
              <c:strCache>
                <c:ptCount val="1"/>
                <c:pt idx="0">
                  <c:v>Not applicable</c:v>
                </c:pt>
              </c:strCache>
            </c:strRef>
          </c:tx>
          <c:spPr>
            <a:solidFill>
              <a:schemeClr val="accent3"/>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Sheet1!$A$2:$A$7</c:f>
              <c:strCache>
                <c:ptCount val="6"/>
                <c:pt idx="0">
                  <c:v>Using the NHS app to help care for my health</c:v>
                </c:pt>
                <c:pt idx="1">
                  <c:v>Using other apps or websites to support me to care for my health</c:v>
                </c:pt>
                <c:pt idx="2">
                  <c:v>Using peer-to-peer support to support me to care for my health (e.g. online or offline support groups)</c:v>
                </c:pt>
                <c:pt idx="3">
                  <c:v>Using online consultation and online services from my GP practice (e.g. e-consult or AskmyGP)</c:v>
                </c:pt>
                <c:pt idx="4">
                  <c:v>Contacting my pharmacy/ community pharmacist </c:v>
                </c:pt>
                <c:pt idx="5">
                  <c:v>Contacting my GP</c:v>
                </c:pt>
              </c:strCache>
            </c:strRef>
          </c:cat>
          <c:val>
            <c:numRef>
              <c:f>Sheet1!$E$2:$E$7</c:f>
              <c:numCache>
                <c:formatCode>0%</c:formatCode>
                <c:ptCount val="6"/>
                <c:pt idx="0">
                  <c:v>0.64</c:v>
                </c:pt>
                <c:pt idx="1">
                  <c:v>0.5</c:v>
                </c:pt>
                <c:pt idx="2">
                  <c:v>0.57999999999999996</c:v>
                </c:pt>
                <c:pt idx="3">
                  <c:v>0.68</c:v>
                </c:pt>
                <c:pt idx="4">
                  <c:v>0.53</c:v>
                </c:pt>
                <c:pt idx="5">
                  <c:v>0.26</c:v>
                </c:pt>
              </c:numCache>
            </c:numRef>
          </c:val>
        </c:ser>
        <c:dLbls>
          <c:dLblPos val="ctr"/>
          <c:showLegendKey val="0"/>
          <c:showVal val="1"/>
          <c:showCatName val="0"/>
          <c:showSerName val="0"/>
          <c:showPercent val="0"/>
          <c:showBubbleSize val="0"/>
        </c:dLbls>
        <c:gapWidth val="150"/>
        <c:overlap val="100"/>
        <c:axId val="131596288"/>
        <c:axId val="131597824"/>
      </c:barChart>
      <c:catAx>
        <c:axId val="131596288"/>
        <c:scaling>
          <c:orientation val="maxMin"/>
        </c:scaling>
        <c:delete val="0"/>
        <c:axPos val="l"/>
        <c:numFmt formatCode="General" sourceLinked="1"/>
        <c:majorTickMark val="none"/>
        <c:minorTickMark val="none"/>
        <c:tickLblPos val="nextTo"/>
        <c:spPr>
          <a:ln>
            <a:noFill/>
          </a:ln>
        </c:spPr>
        <c:txPr>
          <a:bodyPr/>
          <a:lstStyle/>
          <a:p>
            <a:pPr>
              <a:defRPr sz="1600"/>
            </a:pPr>
            <a:endParaRPr lang="en-US"/>
          </a:p>
        </c:txPr>
        <c:crossAx val="131597824"/>
        <c:crosses val="autoZero"/>
        <c:auto val="1"/>
        <c:lblAlgn val="ctr"/>
        <c:lblOffset val="100"/>
        <c:noMultiLvlLbl val="0"/>
      </c:catAx>
      <c:valAx>
        <c:axId val="131597824"/>
        <c:scaling>
          <c:orientation val="minMax"/>
        </c:scaling>
        <c:delete val="1"/>
        <c:axPos val="t"/>
        <c:numFmt formatCode="0%" sourceLinked="1"/>
        <c:majorTickMark val="out"/>
        <c:minorTickMark val="none"/>
        <c:tickLblPos val="nextTo"/>
        <c:crossAx val="131596288"/>
        <c:crosses val="autoZero"/>
        <c:crossBetween val="between"/>
      </c:valAx>
    </c:plotArea>
    <c:legend>
      <c:legendPos val="t"/>
      <c:layout>
        <c:manualLayout>
          <c:xMode val="edge"/>
          <c:yMode val="edge"/>
          <c:x val="0.28224627173648936"/>
          <c:y val="3.0633707691713943E-2"/>
          <c:w val="0.52720576215971715"/>
          <c:h val="6.5812299795453666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4566079115108E-2"/>
          <c:y val="3.3879298511784513E-2"/>
          <c:w val="0.97630867841769786"/>
          <c:h val="0.63481584163986471"/>
        </c:manualLayout>
      </c:layout>
      <c:barChart>
        <c:barDir val="col"/>
        <c:grouping val="clustered"/>
        <c:varyColors val="0"/>
        <c:ser>
          <c:idx val="0"/>
          <c:order val="0"/>
          <c:tx>
            <c:strRef>
              <c:f>Sheet1!$B$1</c:f>
              <c:strCache>
                <c:ptCount val="1"/>
                <c:pt idx="0">
                  <c:v>Column1</c:v>
                </c:pt>
              </c:strCache>
            </c:strRef>
          </c:tx>
          <c:invertIfNegative val="0"/>
          <c:dPt>
            <c:idx val="10"/>
            <c:invertIfNegative val="0"/>
            <c:bubble3D val="0"/>
            <c:spPr>
              <a:solidFill>
                <a:schemeClr val="accent3"/>
              </a:solidFill>
            </c:spPr>
          </c:dPt>
          <c:dLbls>
            <c:dLblPos val="outEnd"/>
            <c:showLegendKey val="0"/>
            <c:showVal val="1"/>
            <c:showCatName val="0"/>
            <c:showSerName val="0"/>
            <c:showPercent val="0"/>
            <c:showBubbleSize val="0"/>
            <c:showLeaderLines val="0"/>
          </c:dLbls>
          <c:cat>
            <c:strRef>
              <c:f>Sheet1!$A$2:$A$12</c:f>
              <c:strCache>
                <c:ptCount val="11"/>
                <c:pt idx="0">
                  <c:v>GP practice</c:v>
                </c:pt>
                <c:pt idx="1">
                  <c:v>Outpatient hospital appointment</c:v>
                </c:pt>
                <c:pt idx="2">
                  <c:v>Other primary care services e.g. pharmacy or dentist</c:v>
                </c:pt>
                <c:pt idx="3">
                  <c:v>NHS 111</c:v>
                </c:pt>
                <c:pt idx="4">
                  <c:v>Mental health services</c:v>
                </c:pt>
                <c:pt idx="5">
                  <c:v>Accident and emergency</c:v>
                </c:pt>
                <c:pt idx="6">
                  <c:v>Online consultation </c:v>
                </c:pt>
                <c:pt idx="7">
                  <c:v>Minor injury unit / walk-in centre</c:v>
                </c:pt>
                <c:pt idx="8">
                  <c:v>Community health services</c:v>
                </c:pt>
                <c:pt idx="9">
                  <c:v>GP Out of Hours </c:v>
                </c:pt>
                <c:pt idx="10">
                  <c:v>Have not used health and care services </c:v>
                </c:pt>
              </c:strCache>
            </c:strRef>
          </c:cat>
          <c:val>
            <c:numRef>
              <c:f>Sheet1!$B$2:$B$12</c:f>
              <c:numCache>
                <c:formatCode>0%</c:formatCode>
                <c:ptCount val="11"/>
                <c:pt idx="0">
                  <c:v>0.49</c:v>
                </c:pt>
                <c:pt idx="1">
                  <c:v>0.19</c:v>
                </c:pt>
                <c:pt idx="2">
                  <c:v>0.18</c:v>
                </c:pt>
                <c:pt idx="3">
                  <c:v>0.17</c:v>
                </c:pt>
                <c:pt idx="4">
                  <c:v>0.14000000000000001</c:v>
                </c:pt>
                <c:pt idx="5">
                  <c:v>0.08</c:v>
                </c:pt>
                <c:pt idx="6">
                  <c:v>7.0000000000000007E-2</c:v>
                </c:pt>
                <c:pt idx="7">
                  <c:v>0.05</c:v>
                </c:pt>
                <c:pt idx="8">
                  <c:v>0.03</c:v>
                </c:pt>
                <c:pt idx="9">
                  <c:v>0.02</c:v>
                </c:pt>
                <c:pt idx="10">
                  <c:v>0.41</c:v>
                </c:pt>
              </c:numCache>
            </c:numRef>
          </c:val>
        </c:ser>
        <c:dLbls>
          <c:showLegendKey val="0"/>
          <c:showVal val="0"/>
          <c:showCatName val="0"/>
          <c:showSerName val="0"/>
          <c:showPercent val="0"/>
          <c:showBubbleSize val="0"/>
        </c:dLbls>
        <c:gapWidth val="150"/>
        <c:axId val="131026304"/>
        <c:axId val="131040384"/>
      </c:barChart>
      <c:catAx>
        <c:axId val="131026304"/>
        <c:scaling>
          <c:orientation val="minMax"/>
        </c:scaling>
        <c:delete val="0"/>
        <c:axPos val="b"/>
        <c:numFmt formatCode="General" sourceLinked="1"/>
        <c:majorTickMark val="out"/>
        <c:minorTickMark val="none"/>
        <c:tickLblPos val="nextTo"/>
        <c:txPr>
          <a:bodyPr/>
          <a:lstStyle/>
          <a:p>
            <a:pPr>
              <a:defRPr sz="1400"/>
            </a:pPr>
            <a:endParaRPr lang="en-US"/>
          </a:p>
        </c:txPr>
        <c:crossAx val="131040384"/>
        <c:crosses val="autoZero"/>
        <c:auto val="1"/>
        <c:lblAlgn val="ctr"/>
        <c:lblOffset val="100"/>
        <c:noMultiLvlLbl val="0"/>
      </c:catAx>
      <c:valAx>
        <c:axId val="131040384"/>
        <c:scaling>
          <c:orientation val="minMax"/>
        </c:scaling>
        <c:delete val="1"/>
        <c:axPos val="l"/>
        <c:numFmt formatCode="0%" sourceLinked="1"/>
        <c:majorTickMark val="out"/>
        <c:minorTickMark val="none"/>
        <c:tickLblPos val="nextTo"/>
        <c:crossAx val="131026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23054724097272"/>
          <c:y val="1.4742337031880014E-2"/>
          <c:w val="0.65514369254880944"/>
          <c:h val="0.94594476421643992"/>
        </c:manualLayout>
      </c:layout>
      <c:barChart>
        <c:barDir val="bar"/>
        <c:grouping val="clustered"/>
        <c:varyColors val="0"/>
        <c:ser>
          <c:idx val="1"/>
          <c:order val="0"/>
          <c:tx>
            <c:strRef>
              <c:f>Sheet1!$B$1</c:f>
              <c:strCache>
                <c:ptCount val="1"/>
                <c:pt idx="0">
                  <c:v>Online survey sample</c:v>
                </c:pt>
              </c:strCache>
            </c:strRef>
          </c:tx>
          <c:spPr>
            <a:solidFill>
              <a:srgbClr val="0070C0"/>
            </a:solidFill>
            <a:ln>
              <a:noFill/>
            </a:ln>
            <a:effectLst>
              <a:softEdge rad="25400"/>
            </a:effectLst>
          </c:spPr>
          <c:invertIfNegative val="0"/>
          <c:dPt>
            <c:idx val="0"/>
            <c:invertIfNegative val="0"/>
            <c:bubble3D val="0"/>
            <c:extLst xmlns:c16r2="http://schemas.microsoft.com/office/drawing/2015/06/chart">
              <c:ext xmlns:c16="http://schemas.microsoft.com/office/drawing/2014/chart" uri="{C3380CC4-5D6E-409C-BE32-E72D297353CC}">
                <c16:uniqueId val="{00000002-74F3-4FE7-8EF5-8B94A86C174A}"/>
              </c:ext>
            </c:extLst>
          </c:dPt>
          <c:dLbls>
            <c:dLbl>
              <c:idx val="6"/>
              <c:layout>
                <c:manualLayout>
                  <c:x val="-3.4532180049155967E-3"/>
                  <c:y val="4.914112343960004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4F3-4FE7-8EF5-8B94A86C174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499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 visit</c:v>
                </c:pt>
                <c:pt idx="1">
                  <c:v>Email</c:v>
                </c:pt>
                <c:pt idx="2">
                  <c:v>Video consultation</c:v>
                </c:pt>
                <c:pt idx="3">
                  <c:v>Face to face appointment</c:v>
                </c:pt>
                <c:pt idx="4">
                  <c:v>Telephone appointment</c:v>
                </c:pt>
              </c:strCache>
            </c:strRef>
          </c:cat>
          <c:val>
            <c:numRef>
              <c:f>Sheet1!$B$2:$B$6</c:f>
              <c:numCache>
                <c:formatCode>0%</c:formatCode>
                <c:ptCount val="5"/>
                <c:pt idx="0">
                  <c:v>0.01</c:v>
                </c:pt>
                <c:pt idx="1">
                  <c:v>0.01</c:v>
                </c:pt>
                <c:pt idx="2">
                  <c:v>0.11</c:v>
                </c:pt>
                <c:pt idx="3">
                  <c:v>0.26</c:v>
                </c:pt>
                <c:pt idx="4">
                  <c:v>0.76</c:v>
                </c:pt>
              </c:numCache>
            </c:numRef>
          </c:val>
          <c:extLst xmlns:c16r2="http://schemas.microsoft.com/office/drawing/2015/06/chart">
            <c:ext xmlns:c16="http://schemas.microsoft.com/office/drawing/2014/chart" uri="{C3380CC4-5D6E-409C-BE32-E72D297353CC}">
              <c16:uniqueId val="{00000001-74F3-4FE7-8EF5-8B94A86C174A}"/>
            </c:ext>
          </c:extLst>
        </c:ser>
        <c:dLbls>
          <c:showLegendKey val="0"/>
          <c:showVal val="0"/>
          <c:showCatName val="0"/>
          <c:showSerName val="0"/>
          <c:showPercent val="0"/>
          <c:showBubbleSize val="0"/>
        </c:dLbls>
        <c:gapWidth val="33"/>
        <c:axId val="131420544"/>
        <c:axId val="131422080"/>
      </c:barChart>
      <c:catAx>
        <c:axId val="13142054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rgbClr val="004992"/>
                </a:solidFill>
                <a:latin typeface="+mn-lt"/>
                <a:ea typeface="+mn-ea"/>
                <a:cs typeface="+mn-cs"/>
              </a:defRPr>
            </a:pPr>
            <a:endParaRPr lang="en-US"/>
          </a:p>
        </c:txPr>
        <c:crossAx val="131422080"/>
        <c:crosses val="autoZero"/>
        <c:auto val="1"/>
        <c:lblAlgn val="ctr"/>
        <c:lblOffset val="100"/>
        <c:noMultiLvlLbl val="0"/>
      </c:catAx>
      <c:valAx>
        <c:axId val="131422080"/>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3142054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292827527659231E-2"/>
          <c:y val="2.5781322093295044E-2"/>
          <c:w val="0.88244716797728828"/>
          <c:h val="0.97421867790670491"/>
        </c:manualLayout>
      </c:layout>
      <c:barChart>
        <c:barDir val="bar"/>
        <c:grouping val="percentStacked"/>
        <c:varyColors val="0"/>
        <c:ser>
          <c:idx val="0"/>
          <c:order val="0"/>
          <c:tx>
            <c:strRef>
              <c:f>Sheet1!$B$1</c:f>
              <c:strCache>
                <c:ptCount val="1"/>
                <c:pt idx="0">
                  <c:v>Satisfied</c:v>
                </c:pt>
              </c:strCache>
            </c:strRef>
          </c:tx>
          <c:spPr>
            <a:solidFill>
              <a:schemeClr val="tx2"/>
            </a:solidFill>
          </c:spPr>
          <c:invertIfNegative val="0"/>
          <c:dLbls>
            <c:txPr>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Sheet1!$B$2</c:f>
              <c:numCache>
                <c:formatCode>0%</c:formatCode>
                <c:ptCount val="1"/>
                <c:pt idx="0">
                  <c:v>0.8</c:v>
                </c:pt>
              </c:numCache>
            </c:numRef>
          </c:val>
        </c:ser>
        <c:ser>
          <c:idx val="1"/>
          <c:order val="1"/>
          <c:tx>
            <c:strRef>
              <c:f>Sheet1!$C$1</c:f>
              <c:strCache>
                <c:ptCount val="1"/>
                <c:pt idx="0">
                  <c:v>Neither/nor</c:v>
                </c:pt>
              </c:strCache>
            </c:strRef>
          </c:tx>
          <c:spPr>
            <a:solidFill>
              <a:schemeClr val="accent3"/>
            </a:solidFill>
          </c:spPr>
          <c:invertIfNegative val="0"/>
          <c:dLbls>
            <c:dLbl>
              <c:idx val="0"/>
              <c:layout>
                <c:manualLayout>
                  <c:x val="-2.9315513192429803E-2"/>
                  <c:y val="-8.5504554917451691E-3"/>
                </c:manualLayout>
              </c:layout>
              <c:dLblPos val="ctr"/>
              <c:showLegendKey val="0"/>
              <c:showVal val="1"/>
              <c:showCatName val="0"/>
              <c:showSerName val="1"/>
              <c:showPercent val="0"/>
              <c:showBubbleSize val="0"/>
              <c:separator>
</c:separator>
            </c:dLbl>
            <c:txPr>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Sheet1!$C$2</c:f>
              <c:numCache>
                <c:formatCode>0%</c:formatCode>
                <c:ptCount val="1"/>
                <c:pt idx="0">
                  <c:v>0.09</c:v>
                </c:pt>
              </c:numCache>
            </c:numRef>
          </c:val>
        </c:ser>
        <c:ser>
          <c:idx val="2"/>
          <c:order val="2"/>
          <c:tx>
            <c:strRef>
              <c:f>Sheet1!$D$1</c:f>
              <c:strCache>
                <c:ptCount val="1"/>
                <c:pt idx="0">
                  <c:v>Dissatisfied </c:v>
                </c:pt>
              </c:strCache>
            </c:strRef>
          </c:tx>
          <c:spPr>
            <a:solidFill>
              <a:srgbClr val="C00000"/>
            </a:solidFill>
          </c:spPr>
          <c:invertIfNegative val="0"/>
          <c:dLbls>
            <c:dLbl>
              <c:idx val="0"/>
              <c:layout>
                <c:manualLayout>
                  <c:x val="1.3063357282821686E-2"/>
                  <c:y val="2.3437498558224745E-3"/>
                </c:manualLayout>
              </c:layout>
              <c:dLblPos val="ctr"/>
              <c:showLegendKey val="0"/>
              <c:showVal val="1"/>
              <c:showCatName val="0"/>
              <c:showSerName val="1"/>
              <c:showPercent val="0"/>
              <c:showBubbleSize val="0"/>
              <c:separator>
</c:separator>
            </c:dLbl>
            <c:txPr>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Sheet1!$D$2</c:f>
              <c:numCache>
                <c:formatCode>0%</c:formatCode>
                <c:ptCount val="1"/>
                <c:pt idx="0">
                  <c:v>0.11</c:v>
                </c:pt>
              </c:numCache>
            </c:numRef>
          </c:val>
        </c:ser>
        <c:dLbls>
          <c:dLblPos val="ctr"/>
          <c:showLegendKey val="0"/>
          <c:showVal val="1"/>
          <c:showCatName val="0"/>
          <c:showSerName val="0"/>
          <c:showPercent val="0"/>
          <c:showBubbleSize val="0"/>
        </c:dLbls>
        <c:gapWidth val="67"/>
        <c:overlap val="100"/>
        <c:axId val="131371008"/>
        <c:axId val="131372544"/>
      </c:barChart>
      <c:catAx>
        <c:axId val="131371008"/>
        <c:scaling>
          <c:orientation val="minMax"/>
        </c:scaling>
        <c:delete val="0"/>
        <c:axPos val="l"/>
        <c:numFmt formatCode="General" sourceLinked="1"/>
        <c:majorTickMark val="out"/>
        <c:minorTickMark val="none"/>
        <c:tickLblPos val="nextTo"/>
        <c:spPr>
          <a:ln>
            <a:noFill/>
          </a:ln>
        </c:spPr>
        <c:crossAx val="131372544"/>
        <c:crosses val="autoZero"/>
        <c:auto val="1"/>
        <c:lblAlgn val="ctr"/>
        <c:lblOffset val="100"/>
        <c:noMultiLvlLbl val="0"/>
      </c:catAx>
      <c:valAx>
        <c:axId val="131372544"/>
        <c:scaling>
          <c:orientation val="minMax"/>
        </c:scaling>
        <c:delete val="1"/>
        <c:axPos val="b"/>
        <c:numFmt formatCode="0%" sourceLinked="1"/>
        <c:majorTickMark val="out"/>
        <c:minorTickMark val="none"/>
        <c:tickLblPos val="nextTo"/>
        <c:crossAx val="13137100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0.87615</cdr:x>
      <cdr:y>0.16988</cdr:y>
    </cdr:from>
    <cdr:to>
      <cdr:x>0.96469</cdr:x>
      <cdr:y>0.24636</cdr:y>
    </cdr:to>
    <cdr:sp macro="" textlink="">
      <cdr:nvSpPr>
        <cdr:cNvPr id="2" name="TextBox 1">
          <a:extLst xmlns:a="http://schemas.openxmlformats.org/drawingml/2006/main">
            <a:ext uri="{FF2B5EF4-FFF2-40B4-BE49-F238E27FC236}">
              <a16:creationId xmlns:a16="http://schemas.microsoft.com/office/drawing/2014/main" xmlns="" id="{CDC85BB7-EE3B-496E-8016-9F9C0F24EF68}"/>
            </a:ext>
          </a:extLst>
        </cdr:cNvPr>
        <cdr:cNvSpPr txBox="1"/>
      </cdr:nvSpPr>
      <cdr:spPr>
        <a:xfrm xmlns:a="http://schemas.openxmlformats.org/drawingml/2006/main">
          <a:off x="9048511" y="811733"/>
          <a:ext cx="914400" cy="3654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b="1" dirty="0"/>
            <a:t>60%</a:t>
          </a:r>
          <a:endParaRPr lang="en-GB" sz="1100" dirty="0"/>
        </a:p>
      </cdr:txBody>
    </cdr:sp>
  </cdr:relSizeAnchor>
  <cdr:relSizeAnchor xmlns:cdr="http://schemas.openxmlformats.org/drawingml/2006/chartDrawing">
    <cdr:from>
      <cdr:x>0.808</cdr:x>
      <cdr:y>0.31085</cdr:y>
    </cdr:from>
    <cdr:to>
      <cdr:x>0.89654</cdr:x>
      <cdr:y>0.38733</cdr:y>
    </cdr:to>
    <cdr:sp macro="" textlink="">
      <cdr:nvSpPr>
        <cdr:cNvPr id="3" name="TextBox 1">
          <a:extLst xmlns:a="http://schemas.openxmlformats.org/drawingml/2006/main">
            <a:ext uri="{FF2B5EF4-FFF2-40B4-BE49-F238E27FC236}">
              <a16:creationId xmlns:a16="http://schemas.microsoft.com/office/drawing/2014/main" xmlns="" id="{C58A0FC7-9E0F-4B0B-A9EB-3D5D0B49A5CB}"/>
            </a:ext>
          </a:extLst>
        </cdr:cNvPr>
        <cdr:cNvSpPr txBox="1"/>
      </cdr:nvSpPr>
      <cdr:spPr>
        <a:xfrm xmlns:a="http://schemas.openxmlformats.org/drawingml/2006/main">
          <a:off x="8344709" y="1485368"/>
          <a:ext cx="914400" cy="3654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t>53%</a:t>
          </a:r>
          <a:endParaRPr lang="en-GB" sz="1100" dirty="0"/>
        </a:p>
      </cdr:txBody>
    </cdr:sp>
  </cdr:relSizeAnchor>
  <cdr:relSizeAnchor xmlns:cdr="http://schemas.openxmlformats.org/drawingml/2006/chartDrawing">
    <cdr:from>
      <cdr:x>0.66826</cdr:x>
      <cdr:y>0.46176</cdr:y>
    </cdr:from>
    <cdr:to>
      <cdr:x>0.7568</cdr:x>
      <cdr:y>0.53824</cdr:y>
    </cdr:to>
    <cdr:sp macro="" textlink="">
      <cdr:nvSpPr>
        <cdr:cNvPr id="4" name="TextBox 1">
          <a:extLst xmlns:a="http://schemas.openxmlformats.org/drawingml/2006/main">
            <a:ext uri="{FF2B5EF4-FFF2-40B4-BE49-F238E27FC236}">
              <a16:creationId xmlns:a16="http://schemas.microsoft.com/office/drawing/2014/main" xmlns="" id="{C58A0FC7-9E0F-4B0B-A9EB-3D5D0B49A5CB}"/>
            </a:ext>
          </a:extLst>
        </cdr:cNvPr>
        <cdr:cNvSpPr txBox="1"/>
      </cdr:nvSpPr>
      <cdr:spPr>
        <a:xfrm xmlns:a="http://schemas.openxmlformats.org/drawingml/2006/main">
          <a:off x="6901539" y="2206460"/>
          <a:ext cx="914400" cy="3654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t>38%</a:t>
          </a:r>
          <a:endParaRPr lang="en-GB" sz="1100" dirty="0"/>
        </a:p>
      </cdr:txBody>
    </cdr:sp>
  </cdr:relSizeAnchor>
  <cdr:relSizeAnchor xmlns:cdr="http://schemas.openxmlformats.org/drawingml/2006/chartDrawing">
    <cdr:from>
      <cdr:x>0.59224</cdr:x>
      <cdr:y>0.58367</cdr:y>
    </cdr:from>
    <cdr:to>
      <cdr:x>0.68078</cdr:x>
      <cdr:y>0.66015</cdr:y>
    </cdr:to>
    <cdr:sp macro="" textlink="">
      <cdr:nvSpPr>
        <cdr:cNvPr id="5" name="TextBox 1">
          <a:extLst xmlns:a="http://schemas.openxmlformats.org/drawingml/2006/main">
            <a:ext uri="{FF2B5EF4-FFF2-40B4-BE49-F238E27FC236}">
              <a16:creationId xmlns:a16="http://schemas.microsoft.com/office/drawing/2014/main" xmlns="" id="{C58A0FC7-9E0F-4B0B-A9EB-3D5D0B49A5CB}"/>
            </a:ext>
          </a:extLst>
        </cdr:cNvPr>
        <cdr:cNvSpPr txBox="1"/>
      </cdr:nvSpPr>
      <cdr:spPr>
        <a:xfrm xmlns:a="http://schemas.openxmlformats.org/drawingml/2006/main">
          <a:off x="6116413" y="2788987"/>
          <a:ext cx="914400" cy="3654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t>30%</a:t>
          </a:r>
          <a:endParaRPr lang="en-GB" sz="1100" dirty="0"/>
        </a:p>
      </cdr:txBody>
    </cdr:sp>
  </cdr:relSizeAnchor>
  <cdr:relSizeAnchor xmlns:cdr="http://schemas.openxmlformats.org/drawingml/2006/chartDrawing">
    <cdr:from>
      <cdr:x>0.38765</cdr:x>
      <cdr:y>0.72055</cdr:y>
    </cdr:from>
    <cdr:to>
      <cdr:x>0.47619</cdr:x>
      <cdr:y>0.79703</cdr:y>
    </cdr:to>
    <cdr:sp macro="" textlink="">
      <cdr:nvSpPr>
        <cdr:cNvPr id="6" name="TextBox 1">
          <a:extLst xmlns:a="http://schemas.openxmlformats.org/drawingml/2006/main">
            <a:ext uri="{FF2B5EF4-FFF2-40B4-BE49-F238E27FC236}">
              <a16:creationId xmlns:a16="http://schemas.microsoft.com/office/drawing/2014/main" xmlns="" id="{C58A0FC7-9E0F-4B0B-A9EB-3D5D0B49A5CB}"/>
            </a:ext>
          </a:extLst>
        </cdr:cNvPr>
        <cdr:cNvSpPr txBox="1"/>
      </cdr:nvSpPr>
      <cdr:spPr>
        <a:xfrm xmlns:a="http://schemas.openxmlformats.org/drawingml/2006/main">
          <a:off x="4003528" y="3443051"/>
          <a:ext cx="914400" cy="3654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t>8%</a:t>
          </a:r>
          <a:endParaRPr lang="en-GB" sz="1100" dirty="0"/>
        </a:p>
      </cdr:txBody>
    </cdr:sp>
  </cdr:relSizeAnchor>
  <cdr:relSizeAnchor xmlns:cdr="http://schemas.openxmlformats.org/drawingml/2006/chartDrawing">
    <cdr:from>
      <cdr:x>0.38484</cdr:x>
      <cdr:y>0.85834</cdr:y>
    </cdr:from>
    <cdr:to>
      <cdr:x>0.47338</cdr:x>
      <cdr:y>0.93482</cdr:y>
    </cdr:to>
    <cdr:sp macro="" textlink="">
      <cdr:nvSpPr>
        <cdr:cNvPr id="7" name="TextBox 1">
          <a:extLst xmlns:a="http://schemas.openxmlformats.org/drawingml/2006/main">
            <a:ext uri="{FF2B5EF4-FFF2-40B4-BE49-F238E27FC236}">
              <a16:creationId xmlns:a16="http://schemas.microsoft.com/office/drawing/2014/main" xmlns="" id="{CB0CDCE8-458F-4267-AB8B-18E62AB88BF8}"/>
            </a:ext>
          </a:extLst>
        </cdr:cNvPr>
        <cdr:cNvSpPr txBox="1"/>
      </cdr:nvSpPr>
      <cdr:spPr>
        <a:xfrm xmlns:a="http://schemas.openxmlformats.org/drawingml/2006/main">
          <a:off x="3974429" y="4101452"/>
          <a:ext cx="914400" cy="3654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t>8%</a:t>
          </a:r>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5F51FAD-3426-B046-857E-14B2869A31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0E7A1D01-F111-F74C-8CF6-67F5E98EFF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D73561-8DD1-464E-8D4D-E40F5520F44B}" type="datetimeFigureOut">
              <a:rPr lang="en-US" smtClean="0"/>
              <a:t>8/25/2020</a:t>
            </a:fld>
            <a:endParaRPr lang="en-US"/>
          </a:p>
        </p:txBody>
      </p:sp>
      <p:sp>
        <p:nvSpPr>
          <p:cNvPr id="4" name="Footer Placeholder 3">
            <a:extLst>
              <a:ext uri="{FF2B5EF4-FFF2-40B4-BE49-F238E27FC236}">
                <a16:creationId xmlns:a16="http://schemas.microsoft.com/office/drawing/2014/main" xmlns="" id="{1F6D5715-D569-B94C-AE11-FDB52BF817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33E31D0-3C1F-7C46-886B-D85F2C3950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E125BD-8F06-DC4F-9F75-1B2169AFB9A2}" type="slidenum">
              <a:rPr lang="en-US" smtClean="0"/>
              <a:t>‹#›</a:t>
            </a:fld>
            <a:endParaRPr lang="en-US"/>
          </a:p>
        </p:txBody>
      </p:sp>
    </p:spTree>
    <p:extLst>
      <p:ext uri="{BB962C8B-B14F-4D97-AF65-F5344CB8AC3E}">
        <p14:creationId xmlns:p14="http://schemas.microsoft.com/office/powerpoint/2010/main" val="39384993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C7885-A08B-A349-8248-72A00B8B0AE2}"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568A3-A032-DB43-BE59-9101CE2CEB55}" type="slidenum">
              <a:rPr lang="en-US" smtClean="0"/>
              <a:t>‹#›</a:t>
            </a:fld>
            <a:endParaRPr lang="en-US"/>
          </a:p>
        </p:txBody>
      </p:sp>
    </p:spTree>
    <p:extLst>
      <p:ext uri="{BB962C8B-B14F-4D97-AF65-F5344CB8AC3E}">
        <p14:creationId xmlns:p14="http://schemas.microsoft.com/office/powerpoint/2010/main" val="8100135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4</a:t>
            </a:fld>
            <a:endParaRPr lang="en-US"/>
          </a:p>
        </p:txBody>
      </p:sp>
    </p:spTree>
    <p:extLst>
      <p:ext uri="{BB962C8B-B14F-4D97-AF65-F5344CB8AC3E}">
        <p14:creationId xmlns:p14="http://schemas.microsoft.com/office/powerpoint/2010/main" val="225782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24</a:t>
            </a:fld>
            <a:endParaRPr lang="en-US"/>
          </a:p>
        </p:txBody>
      </p:sp>
    </p:spTree>
    <p:extLst>
      <p:ext uri="{BB962C8B-B14F-4D97-AF65-F5344CB8AC3E}">
        <p14:creationId xmlns:p14="http://schemas.microsoft.com/office/powerpoint/2010/main" val="3303215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25</a:t>
            </a:fld>
            <a:endParaRPr lang="en-US"/>
          </a:p>
        </p:txBody>
      </p:sp>
    </p:spTree>
    <p:extLst>
      <p:ext uri="{BB962C8B-B14F-4D97-AF65-F5344CB8AC3E}">
        <p14:creationId xmlns:p14="http://schemas.microsoft.com/office/powerpoint/2010/main" val="354464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26</a:t>
            </a:fld>
            <a:endParaRPr lang="en-US"/>
          </a:p>
        </p:txBody>
      </p:sp>
    </p:spTree>
    <p:extLst>
      <p:ext uri="{BB962C8B-B14F-4D97-AF65-F5344CB8AC3E}">
        <p14:creationId xmlns:p14="http://schemas.microsoft.com/office/powerpoint/2010/main" val="1185700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28</a:t>
            </a:fld>
            <a:endParaRPr lang="en-US"/>
          </a:p>
        </p:txBody>
      </p:sp>
    </p:spTree>
    <p:extLst>
      <p:ext uri="{BB962C8B-B14F-4D97-AF65-F5344CB8AC3E}">
        <p14:creationId xmlns:p14="http://schemas.microsoft.com/office/powerpoint/2010/main" val="3160603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65568A3-A032-DB43-BE59-9101CE2CEB55}" type="slidenum">
              <a:rPr lang="en-US" smtClean="0"/>
              <a:t>29</a:t>
            </a:fld>
            <a:endParaRPr lang="en-US"/>
          </a:p>
        </p:txBody>
      </p:sp>
    </p:spTree>
    <p:extLst>
      <p:ext uri="{BB962C8B-B14F-4D97-AF65-F5344CB8AC3E}">
        <p14:creationId xmlns:p14="http://schemas.microsoft.com/office/powerpoint/2010/main" val="3532822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30</a:t>
            </a:fld>
            <a:endParaRPr lang="en-US"/>
          </a:p>
        </p:txBody>
      </p:sp>
    </p:spTree>
    <p:extLst>
      <p:ext uri="{BB962C8B-B14F-4D97-AF65-F5344CB8AC3E}">
        <p14:creationId xmlns:p14="http://schemas.microsoft.com/office/powerpoint/2010/main" val="2067303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32</a:t>
            </a:fld>
            <a:endParaRPr lang="en-US"/>
          </a:p>
        </p:txBody>
      </p:sp>
    </p:spTree>
    <p:extLst>
      <p:ext uri="{BB962C8B-B14F-4D97-AF65-F5344CB8AC3E}">
        <p14:creationId xmlns:p14="http://schemas.microsoft.com/office/powerpoint/2010/main" val="898758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33</a:t>
            </a:fld>
            <a:endParaRPr lang="en-US"/>
          </a:p>
        </p:txBody>
      </p:sp>
    </p:spTree>
    <p:extLst>
      <p:ext uri="{BB962C8B-B14F-4D97-AF65-F5344CB8AC3E}">
        <p14:creationId xmlns:p14="http://schemas.microsoft.com/office/powerpoint/2010/main" val="2451114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34</a:t>
            </a:fld>
            <a:endParaRPr lang="en-US"/>
          </a:p>
        </p:txBody>
      </p:sp>
    </p:spTree>
    <p:extLst>
      <p:ext uri="{BB962C8B-B14F-4D97-AF65-F5344CB8AC3E}">
        <p14:creationId xmlns:p14="http://schemas.microsoft.com/office/powerpoint/2010/main" val="502005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35</a:t>
            </a:fld>
            <a:endParaRPr lang="en-US"/>
          </a:p>
        </p:txBody>
      </p:sp>
    </p:spTree>
    <p:extLst>
      <p:ext uri="{BB962C8B-B14F-4D97-AF65-F5344CB8AC3E}">
        <p14:creationId xmlns:p14="http://schemas.microsoft.com/office/powerpoint/2010/main" val="348746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5</a:t>
            </a:fld>
            <a:endParaRPr lang="en-US"/>
          </a:p>
        </p:txBody>
      </p:sp>
    </p:spTree>
    <p:extLst>
      <p:ext uri="{BB962C8B-B14F-4D97-AF65-F5344CB8AC3E}">
        <p14:creationId xmlns:p14="http://schemas.microsoft.com/office/powerpoint/2010/main" val="1697927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A65568A3-A032-DB43-BE59-9101CE2CEB55}"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96645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7</a:t>
            </a:fld>
            <a:endParaRPr lang="en-US"/>
          </a:p>
        </p:txBody>
      </p:sp>
    </p:spTree>
    <p:extLst>
      <p:ext uri="{BB962C8B-B14F-4D97-AF65-F5344CB8AC3E}">
        <p14:creationId xmlns:p14="http://schemas.microsoft.com/office/powerpoint/2010/main" val="277707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8</a:t>
            </a:fld>
            <a:endParaRPr lang="en-US"/>
          </a:p>
        </p:txBody>
      </p:sp>
    </p:spTree>
    <p:extLst>
      <p:ext uri="{BB962C8B-B14F-4D97-AF65-F5344CB8AC3E}">
        <p14:creationId xmlns:p14="http://schemas.microsoft.com/office/powerpoint/2010/main" val="265493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9</a:t>
            </a:fld>
            <a:endParaRPr lang="en-US"/>
          </a:p>
        </p:txBody>
      </p:sp>
    </p:spTree>
    <p:extLst>
      <p:ext uri="{BB962C8B-B14F-4D97-AF65-F5344CB8AC3E}">
        <p14:creationId xmlns:p14="http://schemas.microsoft.com/office/powerpoint/2010/main" val="270424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13</a:t>
            </a:fld>
            <a:endParaRPr lang="en-US"/>
          </a:p>
        </p:txBody>
      </p:sp>
    </p:spTree>
    <p:extLst>
      <p:ext uri="{BB962C8B-B14F-4D97-AF65-F5344CB8AC3E}">
        <p14:creationId xmlns:p14="http://schemas.microsoft.com/office/powerpoint/2010/main" val="583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65568A3-A032-DB43-BE59-9101CE2CEB55}" type="slidenum">
              <a:rPr lang="en-US" smtClean="0"/>
              <a:t>17</a:t>
            </a:fld>
            <a:endParaRPr lang="en-US"/>
          </a:p>
        </p:txBody>
      </p:sp>
    </p:spTree>
    <p:extLst>
      <p:ext uri="{BB962C8B-B14F-4D97-AF65-F5344CB8AC3E}">
        <p14:creationId xmlns:p14="http://schemas.microsoft.com/office/powerpoint/2010/main" val="214331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22</a:t>
            </a:fld>
            <a:endParaRPr lang="en-US"/>
          </a:p>
        </p:txBody>
      </p:sp>
    </p:spTree>
    <p:extLst>
      <p:ext uri="{BB962C8B-B14F-4D97-AF65-F5344CB8AC3E}">
        <p14:creationId xmlns:p14="http://schemas.microsoft.com/office/powerpoint/2010/main" val="317833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23</a:t>
            </a:fld>
            <a:endParaRPr lang="en-US"/>
          </a:p>
        </p:txBody>
      </p:sp>
    </p:spTree>
    <p:extLst>
      <p:ext uri="{BB962C8B-B14F-4D97-AF65-F5344CB8AC3E}">
        <p14:creationId xmlns:p14="http://schemas.microsoft.com/office/powerpoint/2010/main" val="1973155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twitter.com/htbnssg" TargetMode="External"/><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jpe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lthier Together Title P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EB9F10D4-5CB4-194B-A7DF-B081561773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64972"/>
            <a:ext cx="12192000" cy="2393028"/>
          </a:xfrm>
          <a:prstGeom prst="rect">
            <a:avLst/>
          </a:prstGeom>
        </p:spPr>
      </p:pic>
      <p:sp>
        <p:nvSpPr>
          <p:cNvPr id="4" name="Text Placeholder 3"/>
          <p:cNvSpPr>
            <a:spLocks noGrp="1"/>
          </p:cNvSpPr>
          <p:nvPr>
            <p:ph type="body" sz="quarter" idx="10" hasCustomPrompt="1"/>
          </p:nvPr>
        </p:nvSpPr>
        <p:spPr>
          <a:xfrm>
            <a:off x="204904" y="1888820"/>
            <a:ext cx="11598405" cy="1014413"/>
          </a:xfrm>
        </p:spPr>
        <p:txBody>
          <a:bodyPr/>
          <a:lstStyle>
            <a:lvl1pPr marL="0" indent="0">
              <a:buNone/>
              <a:defRPr sz="4000" b="1">
                <a:latin typeface="+mj-lt"/>
              </a:defRPr>
            </a:lvl1pPr>
          </a:lstStyle>
          <a:p>
            <a:pPr lvl="0"/>
            <a:r>
              <a:rPr lang="en-US" dirty="0"/>
              <a:t>Place heading here</a:t>
            </a:r>
          </a:p>
        </p:txBody>
      </p:sp>
      <p:pic>
        <p:nvPicPr>
          <p:cNvPr id="8" name="Picture 7">
            <a:extLst>
              <a:ext uri="{FF2B5EF4-FFF2-40B4-BE49-F238E27FC236}">
                <a16:creationId xmlns:a16="http://schemas.microsoft.com/office/drawing/2014/main" xmlns="" id="{DEA41831-5A3C-3A48-AD68-BBD13E80BD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246889"/>
            <a:ext cx="5073597" cy="1194285"/>
          </a:xfrm>
          <a:prstGeom prst="rect">
            <a:avLst/>
          </a:prstGeom>
        </p:spPr>
      </p:pic>
      <p:sp>
        <p:nvSpPr>
          <p:cNvPr id="7" name="Text Placeholder 6"/>
          <p:cNvSpPr>
            <a:spLocks noGrp="1"/>
          </p:cNvSpPr>
          <p:nvPr>
            <p:ph type="body" sz="quarter" idx="11" hasCustomPrompt="1"/>
          </p:nvPr>
        </p:nvSpPr>
        <p:spPr>
          <a:xfrm>
            <a:off x="204787" y="3121025"/>
            <a:ext cx="11598521" cy="955675"/>
          </a:xfrm>
        </p:spPr>
        <p:txBody>
          <a:bodyPr/>
          <a:lstStyle>
            <a:lvl1pPr marL="0" indent="0">
              <a:buNone/>
              <a:defRPr/>
            </a:lvl1pPr>
          </a:lstStyle>
          <a:p>
            <a:pPr lvl="0"/>
            <a:r>
              <a:rPr lang="en-US" dirty="0"/>
              <a:t>Subheading text here – name, role, </a:t>
            </a:r>
            <a:r>
              <a:rPr lang="en-US" dirty="0" err="1"/>
              <a:t>etc</a:t>
            </a:r>
            <a:endParaRPr lang="en-GB" dirty="0"/>
          </a:p>
        </p:txBody>
      </p:sp>
      <p:pic>
        <p:nvPicPr>
          <p:cNvPr id="6" name="Picture 5" descr="A picture containing clipart&#10;&#10;Description automatically generated">
            <a:extLst>
              <a:ext uri="{FF2B5EF4-FFF2-40B4-BE49-F238E27FC236}">
                <a16:creationId xmlns:a16="http://schemas.microsoft.com/office/drawing/2014/main" xmlns="" id="{51238DCB-FCB2-4665-AEFE-DF3EE5570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60649" y="246889"/>
            <a:ext cx="2258523" cy="756532"/>
          </a:xfrm>
          <a:prstGeom prst="rect">
            <a:avLst/>
          </a:prstGeom>
        </p:spPr>
      </p:pic>
    </p:spTree>
    <p:extLst>
      <p:ext uri="{BB962C8B-B14F-4D97-AF65-F5344CB8AC3E}">
        <p14:creationId xmlns:p14="http://schemas.microsoft.com/office/powerpoint/2010/main" val="48216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lthier Together layout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1B7B700-3380-E347-9336-58CA4FED7C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844209"/>
            <a:ext cx="12190749" cy="1013790"/>
          </a:xfrm>
          <a:prstGeom prst="rect">
            <a:avLst/>
          </a:prstGeom>
          <a:solidFill>
            <a:schemeClr val="tx1"/>
          </a:solidFill>
        </p:spPr>
      </p:pic>
      <p:pic>
        <p:nvPicPr>
          <p:cNvPr id="11" name="Picture 10">
            <a:extLst>
              <a:ext uri="{FF2B5EF4-FFF2-40B4-BE49-F238E27FC236}">
                <a16:creationId xmlns:a16="http://schemas.microsoft.com/office/drawing/2014/main" xmlns="" id="{E30561D3-9282-DF47-95A4-7BC5AB6592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sp>
        <p:nvSpPr>
          <p:cNvPr id="5" name="Slide Number Placeholder 10">
            <a:extLst>
              <a:ext uri="{FF2B5EF4-FFF2-40B4-BE49-F238E27FC236}">
                <a16:creationId xmlns:a16="http://schemas.microsoft.com/office/drawing/2014/main" xmlns="" id="{95C0B4EF-690C-4F47-A03A-9E6695C6168B}"/>
              </a:ext>
            </a:extLst>
          </p:cNvPr>
          <p:cNvSpPr>
            <a:spLocks noGrp="1"/>
          </p:cNvSpPr>
          <p:nvPr>
            <p:ph type="sldNum" sz="quarter" idx="12"/>
          </p:nvPr>
        </p:nvSpPr>
        <p:spPr>
          <a:xfrm>
            <a:off x="9287986" y="6466403"/>
            <a:ext cx="2743200" cy="365125"/>
          </a:xfrm>
        </p:spPr>
        <p:txBody>
          <a:bodyPr/>
          <a:lstStyle/>
          <a:p>
            <a:fld id="{F6E39E37-6BC0-A248-806A-337B0CEF6126}" type="slidenum">
              <a:rPr lang="en-US" smtClean="0"/>
              <a:t>‹#›</a:t>
            </a:fld>
            <a:endParaRPr lang="en-US"/>
          </a:p>
        </p:txBody>
      </p:sp>
      <p:sp>
        <p:nvSpPr>
          <p:cNvPr id="3" name="Text Placeholder 2"/>
          <p:cNvSpPr>
            <a:spLocks noGrp="1"/>
          </p:cNvSpPr>
          <p:nvPr>
            <p:ph type="body" sz="quarter" idx="13" hasCustomPrompt="1"/>
          </p:nvPr>
        </p:nvSpPr>
        <p:spPr>
          <a:xfrm>
            <a:off x="151002" y="369888"/>
            <a:ext cx="11744136" cy="1030287"/>
          </a:xfrm>
        </p:spPr>
        <p:txBody>
          <a:bodyPr>
            <a:normAutofit/>
          </a:bodyPr>
          <a:lstStyle>
            <a:lvl1pPr marL="0" indent="0">
              <a:buNone/>
              <a:defRPr sz="4000" b="1">
                <a:latin typeface="+mj-lt"/>
              </a:defRPr>
            </a:lvl1pPr>
          </a:lstStyle>
          <a:p>
            <a:pPr lvl="0"/>
            <a:r>
              <a:rPr lang="en-US" dirty="0"/>
              <a:t>Place heading here</a:t>
            </a:r>
            <a:endParaRPr lang="en-GB" dirty="0"/>
          </a:p>
        </p:txBody>
      </p:sp>
      <p:sp>
        <p:nvSpPr>
          <p:cNvPr id="6" name="Text Placeholder 5"/>
          <p:cNvSpPr>
            <a:spLocks noGrp="1"/>
          </p:cNvSpPr>
          <p:nvPr>
            <p:ph type="body" sz="quarter" idx="14" hasCustomPrompt="1"/>
          </p:nvPr>
        </p:nvSpPr>
        <p:spPr>
          <a:xfrm>
            <a:off x="150813" y="1527175"/>
            <a:ext cx="11744325" cy="4059238"/>
          </a:xfrm>
        </p:spPr>
        <p:txBody>
          <a:bodyPr/>
          <a:lstStyle>
            <a:lvl1pPr marL="0" indent="0">
              <a:buNone/>
              <a:defRPr>
                <a:latin typeface="Arial" panose="020B0604020202020204" pitchFamily="34" charset="0"/>
                <a:cs typeface="Arial" panose="020B0604020202020204" pitchFamily="34" charset="0"/>
              </a:defRPr>
            </a:lvl1pPr>
          </a:lstStyle>
          <a:p>
            <a:pPr lvl="0"/>
            <a:r>
              <a:rPr lang="en-US" dirty="0"/>
              <a:t>Add your slide text here – minimum font size 14</a:t>
            </a:r>
            <a:endParaRPr lang="en-GB" dirty="0"/>
          </a:p>
        </p:txBody>
      </p:sp>
      <p:pic>
        <p:nvPicPr>
          <p:cNvPr id="7" name="Picture 6" descr="A picture containing clipart&#10;&#10;Description automatically generated">
            <a:extLst>
              <a:ext uri="{FF2B5EF4-FFF2-40B4-BE49-F238E27FC236}">
                <a16:creationId xmlns:a16="http://schemas.microsoft.com/office/drawing/2014/main" xmlns="" id="{51238DCB-FCB2-4665-AEFE-DF3EE5570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80679" y="6148284"/>
            <a:ext cx="1311321" cy="439250"/>
          </a:xfrm>
          <a:prstGeom prst="rect">
            <a:avLst/>
          </a:prstGeom>
        </p:spPr>
      </p:pic>
    </p:spTree>
    <p:extLst>
      <p:ext uri="{BB962C8B-B14F-4D97-AF65-F5344CB8AC3E}">
        <p14:creationId xmlns:p14="http://schemas.microsoft.com/office/powerpoint/2010/main" val="124096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lthier Together layou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89960B5-DB9C-574F-9A9F-B625C7CEB6FE}"/>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8194876" y="416688"/>
            <a:ext cx="2961031" cy="3914838"/>
          </a:xfrm>
          <a:prstGeom prst="rect">
            <a:avLst/>
          </a:prstGeom>
        </p:spPr>
      </p:pic>
      <p:pic>
        <p:nvPicPr>
          <p:cNvPr id="8" name="Picture 7">
            <a:extLst>
              <a:ext uri="{FF2B5EF4-FFF2-40B4-BE49-F238E27FC236}">
                <a16:creationId xmlns:a16="http://schemas.microsoft.com/office/drawing/2014/main" xmlns="" id="{966053E2-FA4B-024B-B1B2-7973F0E07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844209"/>
            <a:ext cx="12190749" cy="1013790"/>
          </a:xfrm>
          <a:prstGeom prst="rect">
            <a:avLst/>
          </a:prstGeom>
          <a:solidFill>
            <a:schemeClr val="tx1"/>
          </a:solidFill>
        </p:spPr>
      </p:pic>
      <p:pic>
        <p:nvPicPr>
          <p:cNvPr id="9" name="Picture 8">
            <a:extLst>
              <a:ext uri="{FF2B5EF4-FFF2-40B4-BE49-F238E27FC236}">
                <a16:creationId xmlns:a16="http://schemas.microsoft.com/office/drawing/2014/main" xmlns="" id="{CFB74D19-00FD-6E46-BE9E-460D92C7C3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sp>
        <p:nvSpPr>
          <p:cNvPr id="6" name="Date Placeholder 5">
            <a:extLst>
              <a:ext uri="{FF2B5EF4-FFF2-40B4-BE49-F238E27FC236}">
                <a16:creationId xmlns:a16="http://schemas.microsoft.com/office/drawing/2014/main" xmlns="" id="{2FB3CBD4-9DF8-C141-B65F-1794BD1A461B}"/>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xmlns="" id="{92DB6DA9-DD6E-C946-AE4E-2CB33EC0581B}"/>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xmlns="" id="{256451A2-CEA6-4948-B2AD-26BB82680297}"/>
              </a:ext>
            </a:extLst>
          </p:cNvPr>
          <p:cNvSpPr>
            <a:spLocks noGrp="1"/>
          </p:cNvSpPr>
          <p:nvPr>
            <p:ph type="sldNum" sz="quarter" idx="12"/>
          </p:nvPr>
        </p:nvSpPr>
        <p:spPr>
          <a:xfrm>
            <a:off x="9287986" y="6466403"/>
            <a:ext cx="2743200" cy="365125"/>
          </a:xfrm>
        </p:spPr>
        <p:txBody>
          <a:bodyPr/>
          <a:lstStyle/>
          <a:p>
            <a:fld id="{F6E39E37-6BC0-A248-806A-337B0CEF6126}" type="slidenum">
              <a:rPr lang="en-US" smtClean="0"/>
              <a:t>‹#›</a:t>
            </a:fld>
            <a:endParaRPr lang="en-US"/>
          </a:p>
        </p:txBody>
      </p:sp>
      <p:sp>
        <p:nvSpPr>
          <p:cNvPr id="12" name="Text Placeholder 2"/>
          <p:cNvSpPr>
            <a:spLocks noGrp="1"/>
          </p:cNvSpPr>
          <p:nvPr>
            <p:ph type="body" sz="quarter" idx="13" hasCustomPrompt="1"/>
          </p:nvPr>
        </p:nvSpPr>
        <p:spPr>
          <a:xfrm>
            <a:off x="151002" y="369888"/>
            <a:ext cx="11744136" cy="1030287"/>
          </a:xfrm>
        </p:spPr>
        <p:txBody>
          <a:bodyPr>
            <a:normAutofit/>
          </a:bodyPr>
          <a:lstStyle>
            <a:lvl1pPr marL="0" indent="0">
              <a:buNone/>
              <a:defRPr sz="4000" b="1">
                <a:latin typeface="+mj-lt"/>
              </a:defRPr>
            </a:lvl1pPr>
          </a:lstStyle>
          <a:p>
            <a:pPr lvl="0"/>
            <a:r>
              <a:rPr lang="en-US" dirty="0"/>
              <a:t>Place heading here</a:t>
            </a:r>
            <a:endParaRPr lang="en-GB" dirty="0"/>
          </a:p>
        </p:txBody>
      </p:sp>
      <p:sp>
        <p:nvSpPr>
          <p:cNvPr id="13" name="Text Placeholder 5"/>
          <p:cNvSpPr>
            <a:spLocks noGrp="1"/>
          </p:cNvSpPr>
          <p:nvPr>
            <p:ph type="body" sz="quarter" idx="14" hasCustomPrompt="1"/>
          </p:nvPr>
        </p:nvSpPr>
        <p:spPr>
          <a:xfrm>
            <a:off x="150813" y="1527175"/>
            <a:ext cx="11744325" cy="4059238"/>
          </a:xfrm>
        </p:spPr>
        <p:txBody>
          <a:bodyPr/>
          <a:lstStyle>
            <a:lvl1pPr marL="0" indent="0">
              <a:buNone/>
              <a:defRPr>
                <a:latin typeface="Arial" panose="020B0604020202020204" pitchFamily="34" charset="0"/>
                <a:cs typeface="Arial" panose="020B0604020202020204" pitchFamily="34" charset="0"/>
              </a:defRPr>
            </a:lvl1pPr>
          </a:lstStyle>
          <a:p>
            <a:pPr lvl="0"/>
            <a:r>
              <a:rPr lang="en-US" dirty="0"/>
              <a:t>Add your slide text here – minimum font size 14</a:t>
            </a:r>
            <a:endParaRPr lang="en-GB" dirty="0"/>
          </a:p>
        </p:txBody>
      </p:sp>
      <p:pic>
        <p:nvPicPr>
          <p:cNvPr id="10" name="Picture 9" descr="A picture containing clipart&#10;&#10;Description automatically generated">
            <a:extLst>
              <a:ext uri="{FF2B5EF4-FFF2-40B4-BE49-F238E27FC236}">
                <a16:creationId xmlns:a16="http://schemas.microsoft.com/office/drawing/2014/main" xmlns="" id="{51238DCB-FCB2-4665-AEFE-DF3EE55708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80679" y="6148284"/>
            <a:ext cx="1311321" cy="439250"/>
          </a:xfrm>
          <a:prstGeom prst="rect">
            <a:avLst/>
          </a:prstGeom>
        </p:spPr>
      </p:pic>
    </p:spTree>
    <p:extLst>
      <p:ext uri="{BB962C8B-B14F-4D97-AF65-F5344CB8AC3E}">
        <p14:creationId xmlns:p14="http://schemas.microsoft.com/office/powerpoint/2010/main" val="337023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lthier Togeth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0ED1725-7AD8-1F44-A025-368F4CF44962}"/>
              </a:ext>
            </a:extLst>
          </p:cNvPr>
          <p:cNvPicPr>
            <a:picLocks noChangeAspect="1"/>
          </p:cNvPicPr>
          <p:nvPr userDrawn="1"/>
        </p:nvPicPr>
        <p:blipFill>
          <a:blip r:embed="rId2" cstate="screen">
            <a:alphaModFix amt="18000"/>
            <a:extLst>
              <a:ext uri="{28A0092B-C50C-407E-A947-70E740481C1C}">
                <a14:useLocalDpi xmlns:a14="http://schemas.microsoft.com/office/drawing/2010/main"/>
              </a:ext>
            </a:extLst>
          </a:blip>
          <a:stretch>
            <a:fillRect/>
          </a:stretch>
        </p:blipFill>
        <p:spPr>
          <a:xfrm>
            <a:off x="6698974" y="4195110"/>
            <a:ext cx="5493026" cy="1651389"/>
          </a:xfrm>
          <a:prstGeom prst="rect">
            <a:avLst/>
          </a:prstGeom>
        </p:spPr>
      </p:pic>
      <p:pic>
        <p:nvPicPr>
          <p:cNvPr id="9" name="Picture 8">
            <a:extLst>
              <a:ext uri="{FF2B5EF4-FFF2-40B4-BE49-F238E27FC236}">
                <a16:creationId xmlns:a16="http://schemas.microsoft.com/office/drawing/2014/main" xmlns="" id="{175D9726-547E-554A-BDCB-BA07C73502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844209"/>
            <a:ext cx="12190749" cy="1013790"/>
          </a:xfrm>
          <a:prstGeom prst="rect">
            <a:avLst/>
          </a:prstGeom>
          <a:solidFill>
            <a:schemeClr val="tx1"/>
          </a:solidFill>
        </p:spPr>
      </p:pic>
      <p:pic>
        <p:nvPicPr>
          <p:cNvPr id="10" name="Picture 9">
            <a:extLst>
              <a:ext uri="{FF2B5EF4-FFF2-40B4-BE49-F238E27FC236}">
                <a16:creationId xmlns:a16="http://schemas.microsoft.com/office/drawing/2014/main" xmlns="" id="{3ADCEE22-9003-7B46-A2B7-CEF3AA9346E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sp>
        <p:nvSpPr>
          <p:cNvPr id="6" name="Slide Number Placeholder 10">
            <a:extLst>
              <a:ext uri="{FF2B5EF4-FFF2-40B4-BE49-F238E27FC236}">
                <a16:creationId xmlns:a16="http://schemas.microsoft.com/office/drawing/2014/main" xmlns="" id="{37FF10DE-2139-834D-B0F4-37E6EE956D66}"/>
              </a:ext>
            </a:extLst>
          </p:cNvPr>
          <p:cNvSpPr>
            <a:spLocks noGrp="1"/>
          </p:cNvSpPr>
          <p:nvPr>
            <p:ph type="sldNum" sz="quarter" idx="12"/>
          </p:nvPr>
        </p:nvSpPr>
        <p:spPr>
          <a:xfrm>
            <a:off x="9287986" y="6466403"/>
            <a:ext cx="2743200" cy="365125"/>
          </a:xfrm>
        </p:spPr>
        <p:txBody>
          <a:bodyPr/>
          <a:lstStyle/>
          <a:p>
            <a:fld id="{F6E39E37-6BC0-A248-806A-337B0CEF6126}" type="slidenum">
              <a:rPr lang="en-US" smtClean="0"/>
              <a:t>‹#›</a:t>
            </a:fld>
            <a:endParaRPr lang="en-US"/>
          </a:p>
        </p:txBody>
      </p:sp>
      <p:sp>
        <p:nvSpPr>
          <p:cNvPr id="7" name="Text Placeholder 2"/>
          <p:cNvSpPr>
            <a:spLocks noGrp="1"/>
          </p:cNvSpPr>
          <p:nvPr>
            <p:ph type="body" sz="quarter" idx="13" hasCustomPrompt="1"/>
          </p:nvPr>
        </p:nvSpPr>
        <p:spPr>
          <a:xfrm>
            <a:off x="151002" y="369888"/>
            <a:ext cx="11744136" cy="1030287"/>
          </a:xfrm>
        </p:spPr>
        <p:txBody>
          <a:bodyPr>
            <a:normAutofit/>
          </a:bodyPr>
          <a:lstStyle>
            <a:lvl1pPr marL="0" indent="0">
              <a:buNone/>
              <a:defRPr sz="4000" b="1">
                <a:latin typeface="+mj-lt"/>
              </a:defRPr>
            </a:lvl1pPr>
          </a:lstStyle>
          <a:p>
            <a:pPr lvl="0"/>
            <a:r>
              <a:rPr lang="en-US" dirty="0"/>
              <a:t>Place heading here</a:t>
            </a:r>
            <a:endParaRPr lang="en-GB" dirty="0"/>
          </a:p>
        </p:txBody>
      </p:sp>
      <p:sp>
        <p:nvSpPr>
          <p:cNvPr id="8" name="Text Placeholder 5"/>
          <p:cNvSpPr>
            <a:spLocks noGrp="1"/>
          </p:cNvSpPr>
          <p:nvPr>
            <p:ph type="body" sz="quarter" idx="14" hasCustomPrompt="1"/>
          </p:nvPr>
        </p:nvSpPr>
        <p:spPr>
          <a:xfrm>
            <a:off x="150813" y="1527175"/>
            <a:ext cx="11744325" cy="4059238"/>
          </a:xfrm>
        </p:spPr>
        <p:txBody>
          <a:bodyPr/>
          <a:lstStyle>
            <a:lvl1pPr marL="0" indent="0">
              <a:buNone/>
              <a:defRPr>
                <a:latin typeface="Arial" panose="020B0604020202020204" pitchFamily="34" charset="0"/>
                <a:cs typeface="Arial" panose="020B0604020202020204" pitchFamily="34" charset="0"/>
              </a:defRPr>
            </a:lvl1pPr>
          </a:lstStyle>
          <a:p>
            <a:pPr lvl="0"/>
            <a:r>
              <a:rPr lang="en-US" dirty="0"/>
              <a:t>Add your slide text here – minimum font size 14</a:t>
            </a:r>
            <a:endParaRPr lang="en-GB" dirty="0"/>
          </a:p>
        </p:txBody>
      </p:sp>
      <p:pic>
        <p:nvPicPr>
          <p:cNvPr id="11" name="Picture 10" descr="A picture containing clipart&#10;&#10;Description automatically generated">
            <a:extLst>
              <a:ext uri="{FF2B5EF4-FFF2-40B4-BE49-F238E27FC236}">
                <a16:creationId xmlns:a16="http://schemas.microsoft.com/office/drawing/2014/main" xmlns="" id="{51238DCB-FCB2-4665-AEFE-DF3EE55708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80679" y="6148284"/>
            <a:ext cx="1311321" cy="439250"/>
          </a:xfrm>
          <a:prstGeom prst="rect">
            <a:avLst/>
          </a:prstGeom>
        </p:spPr>
      </p:pic>
    </p:spTree>
    <p:extLst>
      <p:ext uri="{BB962C8B-B14F-4D97-AF65-F5344CB8AC3E}">
        <p14:creationId xmlns:p14="http://schemas.microsoft.com/office/powerpoint/2010/main" val="91291180"/>
      </p:ext>
    </p:extLst>
  </p:cSld>
  <p:clrMapOvr>
    <a:masterClrMapping/>
  </p:clrMapOvr>
  <p:extLst>
    <p:ext uri="{DCECCB84-F9BA-43D5-87BE-67443E8EF086}">
      <p15:sldGuideLst xmlns:p15="http://schemas.microsoft.com/office/powerpoint/2012/main" xmlns="">
        <p15:guide id="1" orient="horz" pos="3997" userDrawn="1">
          <p15:clr>
            <a:srgbClr val="FBAE40"/>
          </p15:clr>
        </p15:guide>
        <p15:guide id="2" pos="381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lthier Together layout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75D9726-547E-554A-BDCB-BA07C73502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844209"/>
            <a:ext cx="12190749" cy="1013790"/>
          </a:xfrm>
          <a:prstGeom prst="rect">
            <a:avLst/>
          </a:prstGeom>
          <a:solidFill>
            <a:schemeClr val="tx1"/>
          </a:solidFill>
        </p:spPr>
      </p:pic>
      <p:pic>
        <p:nvPicPr>
          <p:cNvPr id="10" name="Picture 9">
            <a:extLst>
              <a:ext uri="{FF2B5EF4-FFF2-40B4-BE49-F238E27FC236}">
                <a16:creationId xmlns:a16="http://schemas.microsoft.com/office/drawing/2014/main" xmlns="" id="{3ADCEE22-9003-7B46-A2B7-CEF3AA9346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pic>
        <p:nvPicPr>
          <p:cNvPr id="3" name="Picture 2">
            <a:extLst>
              <a:ext uri="{FF2B5EF4-FFF2-40B4-BE49-F238E27FC236}">
                <a16:creationId xmlns:a16="http://schemas.microsoft.com/office/drawing/2014/main" xmlns="" id="{E0BDC6FE-47B5-5844-B424-718C7DF842E0}"/>
              </a:ext>
            </a:extLst>
          </p:cNvPr>
          <p:cNvPicPr>
            <a:picLocks noChangeAspect="1"/>
          </p:cNvPicPr>
          <p:nvPr userDrawn="1"/>
        </p:nvPicPr>
        <p:blipFill>
          <a:blip r:embed="rId4" cstate="screen">
            <a:alphaModFix amt="18000"/>
            <a:extLst>
              <a:ext uri="{28A0092B-C50C-407E-A947-70E740481C1C}">
                <a14:useLocalDpi xmlns:a14="http://schemas.microsoft.com/office/drawing/2010/main"/>
              </a:ext>
            </a:extLst>
          </a:blip>
          <a:stretch>
            <a:fillRect/>
          </a:stretch>
        </p:blipFill>
        <p:spPr>
          <a:xfrm>
            <a:off x="5825825" y="994826"/>
            <a:ext cx="6364923" cy="4687937"/>
          </a:xfrm>
          <a:prstGeom prst="rect">
            <a:avLst/>
          </a:prstGeom>
        </p:spPr>
      </p:pic>
      <p:sp>
        <p:nvSpPr>
          <p:cNvPr id="6" name="Slide Number Placeholder 10">
            <a:extLst>
              <a:ext uri="{FF2B5EF4-FFF2-40B4-BE49-F238E27FC236}">
                <a16:creationId xmlns:a16="http://schemas.microsoft.com/office/drawing/2014/main" xmlns="" id="{EB1BB548-AB8B-7A44-95DA-5EC3AB782685}"/>
              </a:ext>
            </a:extLst>
          </p:cNvPr>
          <p:cNvSpPr>
            <a:spLocks noGrp="1"/>
          </p:cNvSpPr>
          <p:nvPr>
            <p:ph type="sldNum" sz="quarter" idx="12"/>
          </p:nvPr>
        </p:nvSpPr>
        <p:spPr>
          <a:xfrm>
            <a:off x="9287986" y="6466403"/>
            <a:ext cx="2743200" cy="365125"/>
          </a:xfrm>
        </p:spPr>
        <p:txBody>
          <a:bodyPr/>
          <a:lstStyle/>
          <a:p>
            <a:fld id="{F6E39E37-6BC0-A248-806A-337B0CEF6126}" type="slidenum">
              <a:rPr lang="en-US" smtClean="0"/>
              <a:t>‹#›</a:t>
            </a:fld>
            <a:endParaRPr lang="en-US"/>
          </a:p>
        </p:txBody>
      </p:sp>
      <p:sp>
        <p:nvSpPr>
          <p:cNvPr id="7" name="Text Placeholder 2"/>
          <p:cNvSpPr>
            <a:spLocks noGrp="1"/>
          </p:cNvSpPr>
          <p:nvPr>
            <p:ph type="body" sz="quarter" idx="13" hasCustomPrompt="1"/>
          </p:nvPr>
        </p:nvSpPr>
        <p:spPr>
          <a:xfrm>
            <a:off x="151002" y="369888"/>
            <a:ext cx="11744136" cy="1030287"/>
          </a:xfrm>
        </p:spPr>
        <p:txBody>
          <a:bodyPr>
            <a:normAutofit/>
          </a:bodyPr>
          <a:lstStyle>
            <a:lvl1pPr marL="0" indent="0">
              <a:buNone/>
              <a:defRPr sz="4000" b="1">
                <a:latin typeface="+mj-lt"/>
              </a:defRPr>
            </a:lvl1pPr>
          </a:lstStyle>
          <a:p>
            <a:pPr lvl="0"/>
            <a:r>
              <a:rPr lang="en-US" dirty="0"/>
              <a:t>Place heading here</a:t>
            </a:r>
            <a:endParaRPr lang="en-GB" dirty="0"/>
          </a:p>
        </p:txBody>
      </p:sp>
      <p:sp>
        <p:nvSpPr>
          <p:cNvPr id="8" name="Text Placeholder 5"/>
          <p:cNvSpPr>
            <a:spLocks noGrp="1"/>
          </p:cNvSpPr>
          <p:nvPr>
            <p:ph type="body" sz="quarter" idx="14" hasCustomPrompt="1"/>
          </p:nvPr>
        </p:nvSpPr>
        <p:spPr>
          <a:xfrm>
            <a:off x="150813" y="1527175"/>
            <a:ext cx="11744325" cy="4059238"/>
          </a:xfrm>
        </p:spPr>
        <p:txBody>
          <a:bodyPr/>
          <a:lstStyle>
            <a:lvl1pPr marL="0" indent="0">
              <a:buNone/>
              <a:defRPr>
                <a:latin typeface="Arial" panose="020B0604020202020204" pitchFamily="34" charset="0"/>
                <a:cs typeface="Arial" panose="020B0604020202020204" pitchFamily="34" charset="0"/>
              </a:defRPr>
            </a:lvl1pPr>
          </a:lstStyle>
          <a:p>
            <a:pPr lvl="0"/>
            <a:r>
              <a:rPr lang="en-US" dirty="0"/>
              <a:t>Add your slide text here – minimum font size 14</a:t>
            </a:r>
            <a:endParaRPr lang="en-GB" dirty="0"/>
          </a:p>
        </p:txBody>
      </p:sp>
      <p:pic>
        <p:nvPicPr>
          <p:cNvPr id="11" name="Picture 10" descr="A picture containing clipart&#10;&#10;Description automatically generated">
            <a:extLst>
              <a:ext uri="{FF2B5EF4-FFF2-40B4-BE49-F238E27FC236}">
                <a16:creationId xmlns:a16="http://schemas.microsoft.com/office/drawing/2014/main" xmlns="" id="{51238DCB-FCB2-4665-AEFE-DF3EE55708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80679" y="6148284"/>
            <a:ext cx="1311321" cy="439250"/>
          </a:xfrm>
          <a:prstGeom prst="rect">
            <a:avLst/>
          </a:prstGeom>
        </p:spPr>
      </p:pic>
    </p:spTree>
    <p:extLst>
      <p:ext uri="{BB962C8B-B14F-4D97-AF65-F5344CB8AC3E}">
        <p14:creationId xmlns:p14="http://schemas.microsoft.com/office/powerpoint/2010/main" val="3166333119"/>
      </p:ext>
    </p:extLst>
  </p:cSld>
  <p:clrMapOvr>
    <a:masterClrMapping/>
  </p:clrMapOvr>
  <p:extLst>
    <p:ext uri="{DCECCB84-F9BA-43D5-87BE-67443E8EF086}">
      <p15:sldGuideLst xmlns:p15="http://schemas.microsoft.com/office/powerpoint/2012/main" xmlns="">
        <p15:guide id="1" orient="horz" pos="3997">
          <p15:clr>
            <a:srgbClr val="FBAE40"/>
          </p15:clr>
        </p15:guide>
        <p15:guide id="2" pos="38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lthier Together layout 5">
    <p:spTree>
      <p:nvGrpSpPr>
        <p:cNvPr id="1" name=""/>
        <p:cNvGrpSpPr/>
        <p:nvPr/>
      </p:nvGrpSpPr>
      <p:grpSpPr>
        <a:xfrm>
          <a:off x="0" y="0"/>
          <a:ext cx="0" cy="0"/>
          <a:chOff x="0" y="0"/>
          <a:chExt cx="0" cy="0"/>
        </a:xfrm>
      </p:grpSpPr>
      <p:sp>
        <p:nvSpPr>
          <p:cNvPr id="2" name="Text Placeholder 2"/>
          <p:cNvSpPr>
            <a:spLocks noGrp="1"/>
          </p:cNvSpPr>
          <p:nvPr>
            <p:ph type="body" sz="quarter" idx="13" hasCustomPrompt="1"/>
          </p:nvPr>
        </p:nvSpPr>
        <p:spPr>
          <a:xfrm>
            <a:off x="151002" y="369888"/>
            <a:ext cx="11744136" cy="1030287"/>
          </a:xfrm>
        </p:spPr>
        <p:txBody>
          <a:bodyPr>
            <a:normAutofit/>
          </a:bodyPr>
          <a:lstStyle>
            <a:lvl1pPr marL="0" indent="0">
              <a:buNone/>
              <a:defRPr sz="4000" b="1">
                <a:latin typeface="+mj-lt"/>
              </a:defRPr>
            </a:lvl1pPr>
          </a:lstStyle>
          <a:p>
            <a:pPr lvl="0"/>
            <a:r>
              <a:rPr lang="en-US" dirty="0"/>
              <a:t>Place heading here</a:t>
            </a:r>
            <a:endParaRPr lang="en-GB" dirty="0"/>
          </a:p>
        </p:txBody>
      </p:sp>
      <p:sp>
        <p:nvSpPr>
          <p:cNvPr id="3" name="Text Placeholder 5"/>
          <p:cNvSpPr>
            <a:spLocks noGrp="1"/>
          </p:cNvSpPr>
          <p:nvPr>
            <p:ph type="body" sz="quarter" idx="14" hasCustomPrompt="1"/>
          </p:nvPr>
        </p:nvSpPr>
        <p:spPr>
          <a:xfrm>
            <a:off x="150813" y="1527175"/>
            <a:ext cx="11744325" cy="4949126"/>
          </a:xfrm>
        </p:spPr>
        <p:txBody>
          <a:bodyPr/>
          <a:lstStyle>
            <a:lvl1pPr marL="0" indent="0">
              <a:buNone/>
              <a:defRPr>
                <a:latin typeface="Arial" panose="020B0604020202020204" pitchFamily="34" charset="0"/>
                <a:cs typeface="Arial" panose="020B0604020202020204" pitchFamily="34" charset="0"/>
              </a:defRPr>
            </a:lvl1pPr>
          </a:lstStyle>
          <a:p>
            <a:pPr lvl="0"/>
            <a:r>
              <a:rPr lang="en-US" dirty="0"/>
              <a:t>Add your slide text here – minimum font size 14</a:t>
            </a:r>
            <a:endParaRPr lang="en-GB" dirty="0"/>
          </a:p>
        </p:txBody>
      </p:sp>
      <p:pic>
        <p:nvPicPr>
          <p:cNvPr id="4" name="Picture 3" descr="A picture containing clipart&#10;&#10;Description automatically generated">
            <a:extLst>
              <a:ext uri="{FF2B5EF4-FFF2-40B4-BE49-F238E27FC236}">
                <a16:creationId xmlns:a16="http://schemas.microsoft.com/office/drawing/2014/main" xmlns="" id="{51238DCB-FCB2-4665-AEFE-DF3EE55708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0679" y="6148284"/>
            <a:ext cx="1311321" cy="439250"/>
          </a:xfrm>
          <a:prstGeom prst="rect">
            <a:avLst/>
          </a:prstGeom>
        </p:spPr>
      </p:pic>
      <p:pic>
        <p:nvPicPr>
          <p:cNvPr id="5" name="Picture 2" descr="S:\(BNSSG Area)\Healthier Together (STP)\Healthier Together branding and templates\LOGO FILES\LOGO FILES\logo-condensed\HT-logo-condensed.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37472"/>
            <a:ext cx="1508166" cy="69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67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ier Together layout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BE8CB77-6AB0-2F48-AD9C-CBBAF886C87B}"/>
              </a:ext>
            </a:extLst>
          </p:cNvPr>
          <p:cNvPicPr>
            <a:picLocks noChangeAspect="1"/>
          </p:cNvPicPr>
          <p:nvPr userDrawn="1"/>
        </p:nvPicPr>
        <p:blipFill>
          <a:blip r:embed="rId2"/>
          <a:stretch>
            <a:fillRect/>
          </a:stretch>
        </p:blipFill>
        <p:spPr>
          <a:xfrm>
            <a:off x="0" y="1"/>
            <a:ext cx="7112000" cy="6858001"/>
          </a:xfrm>
          <a:prstGeom prst="rect">
            <a:avLst/>
          </a:prstGeom>
        </p:spPr>
      </p:pic>
      <p:sp>
        <p:nvSpPr>
          <p:cNvPr id="9" name="Picture Placeholder 2">
            <a:extLst>
              <a:ext uri="{FF2B5EF4-FFF2-40B4-BE49-F238E27FC236}">
                <a16:creationId xmlns:a16="http://schemas.microsoft.com/office/drawing/2014/main" xmlns="" id="{6B5C8527-46D6-964B-A751-A34FA1464095}"/>
              </a:ext>
            </a:extLst>
          </p:cNvPr>
          <p:cNvSpPr>
            <a:spLocks noGrp="1"/>
          </p:cNvSpPr>
          <p:nvPr>
            <p:ph type="pic" sz="quarter" idx="16"/>
          </p:nvPr>
        </p:nvSpPr>
        <p:spPr>
          <a:xfrm>
            <a:off x="7931426" y="1845120"/>
            <a:ext cx="3325319" cy="3167761"/>
          </a:xfrm>
        </p:spPr>
        <p:txBody>
          <a:bodyPr>
            <a:normAutofit/>
          </a:bodyPr>
          <a:lstStyle>
            <a:lvl1pPr>
              <a:defRPr sz="600"/>
            </a:lvl1pPr>
          </a:lstStyle>
          <a:p>
            <a:r>
              <a:rPr lang="en-US" dirty="0"/>
              <a:t>Click icon to add picture</a:t>
            </a:r>
          </a:p>
        </p:txBody>
      </p:sp>
      <p:pic>
        <p:nvPicPr>
          <p:cNvPr id="10" name="Picture 9">
            <a:extLst>
              <a:ext uri="{FF2B5EF4-FFF2-40B4-BE49-F238E27FC236}">
                <a16:creationId xmlns:a16="http://schemas.microsoft.com/office/drawing/2014/main" xmlns="" id="{4B0B0D21-4A22-6647-8A47-CE84A2809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sp>
        <p:nvSpPr>
          <p:cNvPr id="7" name="Slide Number Placeholder 10">
            <a:extLst>
              <a:ext uri="{FF2B5EF4-FFF2-40B4-BE49-F238E27FC236}">
                <a16:creationId xmlns:a16="http://schemas.microsoft.com/office/drawing/2014/main" xmlns="" id="{E7725A31-6413-2940-8982-87E3F0E030A4}"/>
              </a:ext>
            </a:extLst>
          </p:cNvPr>
          <p:cNvSpPr>
            <a:spLocks noGrp="1"/>
          </p:cNvSpPr>
          <p:nvPr>
            <p:ph type="sldNum" sz="quarter" idx="12"/>
          </p:nvPr>
        </p:nvSpPr>
        <p:spPr>
          <a:xfrm>
            <a:off x="9287986" y="6466403"/>
            <a:ext cx="2743200" cy="365125"/>
          </a:xfrm>
        </p:spPr>
        <p:txBody>
          <a:bodyPr/>
          <a:lstStyle/>
          <a:p>
            <a:fld id="{F6E39E37-6BC0-A248-806A-337B0CEF6126}" type="slidenum">
              <a:rPr lang="en-US" smtClean="0"/>
              <a:t>‹#›</a:t>
            </a:fld>
            <a:endParaRPr lang="en-US"/>
          </a:p>
        </p:txBody>
      </p:sp>
      <p:sp>
        <p:nvSpPr>
          <p:cNvPr id="11" name="Text Placeholder 2"/>
          <p:cNvSpPr>
            <a:spLocks noGrp="1"/>
          </p:cNvSpPr>
          <p:nvPr>
            <p:ph type="body" sz="quarter" idx="17" hasCustomPrompt="1"/>
          </p:nvPr>
        </p:nvSpPr>
        <p:spPr>
          <a:xfrm>
            <a:off x="545283" y="237745"/>
            <a:ext cx="5897850" cy="733028"/>
          </a:xfrm>
        </p:spPr>
        <p:txBody>
          <a:bodyPr>
            <a:noAutofit/>
          </a:bodyPr>
          <a:lstStyle>
            <a:lvl1pPr marL="0" indent="0">
              <a:buNone/>
              <a:defRPr sz="4000" b="1">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GB" dirty="0"/>
              <a:t>Heading</a:t>
            </a:r>
          </a:p>
        </p:txBody>
      </p:sp>
      <p:sp>
        <p:nvSpPr>
          <p:cNvPr id="12" name="Text Placeholder 4"/>
          <p:cNvSpPr>
            <a:spLocks noGrp="1"/>
          </p:cNvSpPr>
          <p:nvPr>
            <p:ph type="body" sz="quarter" idx="18" hasCustomPrompt="1"/>
          </p:nvPr>
        </p:nvSpPr>
        <p:spPr>
          <a:xfrm>
            <a:off x="545282" y="1090613"/>
            <a:ext cx="5898473" cy="511175"/>
          </a:xfrm>
        </p:spPr>
        <p:txBody>
          <a:bodyPr>
            <a:normAutofit/>
          </a:bodyPr>
          <a:lstStyle>
            <a:lvl1pPr marL="0" inden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Subheading</a:t>
            </a:r>
          </a:p>
        </p:txBody>
      </p:sp>
      <p:sp>
        <p:nvSpPr>
          <p:cNvPr id="13" name="Text Placeholder 13"/>
          <p:cNvSpPr>
            <a:spLocks noGrp="1"/>
          </p:cNvSpPr>
          <p:nvPr>
            <p:ph type="body" sz="quarter" idx="19" hasCustomPrompt="1"/>
          </p:nvPr>
        </p:nvSpPr>
        <p:spPr>
          <a:xfrm>
            <a:off x="545283" y="2055368"/>
            <a:ext cx="5897850" cy="2957512"/>
          </a:xfr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Add your slide text here – minimum font size 14</a:t>
            </a:r>
            <a:endParaRPr lang="en-GB" dirty="0"/>
          </a:p>
        </p:txBody>
      </p:sp>
      <p:pic>
        <p:nvPicPr>
          <p:cNvPr id="14" name="Picture 13" descr="A picture containing clipart&#10;&#10;Description automatically generated">
            <a:extLst>
              <a:ext uri="{FF2B5EF4-FFF2-40B4-BE49-F238E27FC236}">
                <a16:creationId xmlns:a16="http://schemas.microsoft.com/office/drawing/2014/main" xmlns="" id="{51238DCB-FCB2-4665-AEFE-DF3EE5570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80679" y="6148284"/>
            <a:ext cx="1311321" cy="439250"/>
          </a:xfrm>
          <a:prstGeom prst="rect">
            <a:avLst/>
          </a:prstGeom>
        </p:spPr>
      </p:pic>
    </p:spTree>
    <p:extLst>
      <p:ext uri="{BB962C8B-B14F-4D97-AF65-F5344CB8AC3E}">
        <p14:creationId xmlns:p14="http://schemas.microsoft.com/office/powerpoint/2010/main" val="12175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lthier Together back cover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5823937-9369-3F47-A573-BD3FB2BB7E57}"/>
              </a:ext>
            </a:extLst>
          </p:cNvPr>
          <p:cNvPicPr>
            <a:picLocks noChangeAspect="1"/>
          </p:cNvPicPr>
          <p:nvPr userDrawn="1"/>
        </p:nvPicPr>
        <p:blipFill>
          <a:blip r:embed="rId2"/>
          <a:stretch>
            <a:fillRect/>
          </a:stretch>
        </p:blipFill>
        <p:spPr>
          <a:xfrm>
            <a:off x="0" y="4039565"/>
            <a:ext cx="12192000" cy="2818437"/>
          </a:xfrm>
          <a:prstGeom prst="rect">
            <a:avLst/>
          </a:prstGeom>
        </p:spPr>
      </p:pic>
      <p:sp>
        <p:nvSpPr>
          <p:cNvPr id="4" name="TextBox 3">
            <a:extLst>
              <a:ext uri="{FF2B5EF4-FFF2-40B4-BE49-F238E27FC236}">
                <a16:creationId xmlns:a16="http://schemas.microsoft.com/office/drawing/2014/main" xmlns="" id="{556368A3-02AF-A047-9EF1-FB813223E484}"/>
              </a:ext>
            </a:extLst>
          </p:cNvPr>
          <p:cNvSpPr txBox="1">
            <a:spLocks noChangeArrowheads="1"/>
          </p:cNvSpPr>
          <p:nvPr userDrawn="1"/>
        </p:nvSpPr>
        <p:spPr bwMode="auto">
          <a:xfrm>
            <a:off x="1483778" y="6095871"/>
            <a:ext cx="174413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1100" dirty="0">
                <a:solidFill>
                  <a:schemeClr val="bg1"/>
                </a:solidFill>
                <a:latin typeface="Arial" charset="0"/>
              </a:rPr>
              <a:t>@HTBNSSG</a:t>
            </a:r>
          </a:p>
        </p:txBody>
      </p:sp>
      <p:pic>
        <p:nvPicPr>
          <p:cNvPr id="5" name="Picture 1">
            <a:hlinkClick r:id="rId3"/>
            <a:extLst>
              <a:ext uri="{FF2B5EF4-FFF2-40B4-BE49-F238E27FC236}">
                <a16:creationId xmlns:a16="http://schemas.microsoft.com/office/drawing/2014/main" xmlns="" id="{B8E1F3A9-05DA-FA45-B188-6A08B154E8B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36644" y="6095870"/>
            <a:ext cx="34713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0C48C210-616A-CC48-9D2C-64ACAD909BA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1815205"/>
            <a:ext cx="12192000" cy="2393028"/>
          </a:xfrm>
          <a:prstGeom prst="rect">
            <a:avLst/>
          </a:prstGeom>
        </p:spPr>
      </p:pic>
      <p:pic>
        <p:nvPicPr>
          <p:cNvPr id="10" name="Picture 9">
            <a:extLst>
              <a:ext uri="{FF2B5EF4-FFF2-40B4-BE49-F238E27FC236}">
                <a16:creationId xmlns:a16="http://schemas.microsoft.com/office/drawing/2014/main" xmlns="" id="{78BC7019-C9A6-ED40-B0CB-04EC7FAF6BC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99442"/>
            <a:ext cx="3507129" cy="882960"/>
          </a:xfrm>
          <a:prstGeom prst="rect">
            <a:avLst/>
          </a:prstGeom>
        </p:spPr>
      </p:pic>
      <p:sp>
        <p:nvSpPr>
          <p:cNvPr id="2" name="Title 1"/>
          <p:cNvSpPr>
            <a:spLocks noGrp="1"/>
          </p:cNvSpPr>
          <p:nvPr>
            <p:ph type="title" hasCustomPrompt="1"/>
          </p:nvPr>
        </p:nvSpPr>
        <p:spPr>
          <a:xfrm>
            <a:off x="1056685" y="4362591"/>
            <a:ext cx="10515600" cy="1325563"/>
          </a:xfrm>
        </p:spPr>
        <p:txBody>
          <a:bodyPr>
            <a:normAutofit/>
          </a:bodyPr>
          <a:lstStyle>
            <a:lvl1pPr algn="ctr">
              <a:defRPr sz="3600" baseline="0">
                <a:solidFill>
                  <a:schemeClr val="bg1"/>
                </a:solidFill>
              </a:defRPr>
            </a:lvl1pPr>
          </a:lstStyle>
          <a:p>
            <a:r>
              <a:rPr lang="en-US" dirty="0"/>
              <a:t>Insert contact details / thank you </a:t>
            </a:r>
            <a:r>
              <a:rPr lang="en-US" dirty="0" err="1"/>
              <a:t>etc</a:t>
            </a:r>
            <a:endParaRPr lang="en-GB" dirty="0"/>
          </a:p>
        </p:txBody>
      </p:sp>
      <p:pic>
        <p:nvPicPr>
          <p:cNvPr id="12" name="Picture 11" descr="A picture containing clipart&#10;&#10;Description automatically generated">
            <a:extLst>
              <a:ext uri="{FF2B5EF4-FFF2-40B4-BE49-F238E27FC236}">
                <a16:creationId xmlns:a16="http://schemas.microsoft.com/office/drawing/2014/main" xmlns="" id="{51238DCB-FCB2-4665-AEFE-DF3EE55708B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74584" y="199442"/>
            <a:ext cx="2044588" cy="684871"/>
          </a:xfrm>
          <a:prstGeom prst="rect">
            <a:avLst/>
          </a:prstGeom>
        </p:spPr>
      </p:pic>
    </p:spTree>
    <p:extLst>
      <p:ext uri="{BB962C8B-B14F-4D97-AF65-F5344CB8AC3E}">
        <p14:creationId xmlns:p14="http://schemas.microsoft.com/office/powerpoint/2010/main" val="378829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B60DC80-0118-534A-9F33-979D4B6E4051}"/>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38D3A9DE-565B-BF42-9637-395458DFD8CE}"/>
              </a:ext>
            </a:extLst>
          </p:cNvPr>
          <p:cNvSpPr>
            <a:spLocks noGrp="1"/>
          </p:cNvSpPr>
          <p:nvPr>
            <p:ph type="body" idx="1"/>
          </p:nvPr>
        </p:nvSpPr>
        <p:spPr>
          <a:xfrm>
            <a:off x="838200" y="1825625"/>
            <a:ext cx="10515600" cy="4351339"/>
          </a:xfrm>
          <a:prstGeom prst="rect">
            <a:avLst/>
          </a:prstGeom>
        </p:spPr>
        <p:txBody>
          <a:bodyPr vert="horz" lIns="216000" tIns="45720" rIns="21600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B074951-787E-714B-9F7E-606C00E586A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xmlns="" id="{F616F6FE-1E4E-124C-81D5-C6F87461EC8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0F1A15E-3E7E-414E-877D-C72C1AF20D3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E39E37-6BC0-A248-806A-337B0CEF6126}" type="slidenum">
              <a:rPr lang="en-US" smtClean="0"/>
              <a:t>‹#›</a:t>
            </a:fld>
            <a:endParaRPr lang="en-US"/>
          </a:p>
        </p:txBody>
      </p:sp>
    </p:spTree>
    <p:extLst>
      <p:ext uri="{BB962C8B-B14F-4D97-AF65-F5344CB8AC3E}">
        <p14:creationId xmlns:p14="http://schemas.microsoft.com/office/powerpoint/2010/main" val="1134007619"/>
      </p:ext>
    </p:extLst>
  </p:cSld>
  <p:clrMap bg1="lt1" tx1="dk1" bg2="lt2" tx2="dk2" accent1="accent1" accent2="accent2" accent3="accent3" accent4="accent4" accent5="accent5" accent6="accent6" hlink="hlink" folHlink="folHlink"/>
  <p:sldLayoutIdLst>
    <p:sldLayoutId id="2147483665" r:id="rId1"/>
    <p:sldLayoutId id="2147483698" r:id="rId2"/>
    <p:sldLayoutId id="2147483669" r:id="rId3"/>
    <p:sldLayoutId id="2147483699" r:id="rId4"/>
    <p:sldLayoutId id="2147483823" r:id="rId5"/>
    <p:sldLayoutId id="2147483696" r:id="rId6"/>
    <p:sldLayoutId id="2147483791" r:id="rId7"/>
    <p:sldLayoutId id="2147483680" r:id="rId8"/>
  </p:sldLayoutIdLst>
  <p:hf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alex.ward-booth1@nhs.net" TargetMode="External"/><Relationship Id="rId7" Type="http://schemas.openxmlformats.org/officeDocument/2006/relationships/hyperlink" Target="mailto:julie@taurusresearch.co.uk"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mailto:janice@junglegreenmrc.co.uk" TargetMode="External"/><Relationship Id="rId5" Type="http://schemas.openxmlformats.org/officeDocument/2006/relationships/hyperlink" Target="mailto:rebecca.balloch@nhs.net" TargetMode="External"/><Relationship Id="rId4" Type="http://schemas.openxmlformats.org/officeDocument/2006/relationships/hyperlink" Target="mailto:ben.carlson-davies@nhs.ne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4904" y="1888819"/>
            <a:ext cx="11598405" cy="2541137"/>
          </a:xfrm>
        </p:spPr>
        <p:txBody>
          <a:bodyPr>
            <a:normAutofit fontScale="85000" lnSpcReduction="20000"/>
          </a:bodyPr>
          <a:lstStyle/>
          <a:p>
            <a:pPr defTabSz="1219080"/>
            <a:r>
              <a:rPr lang="en-GB" sz="5400" dirty="0" smtClean="0">
                <a:solidFill>
                  <a:srgbClr val="003087"/>
                </a:solidFill>
                <a:latin typeface="Arial Black" panose="020B0604020202020204" pitchFamily="34" charset="0"/>
                <a:cs typeface="Arial Black" panose="020B0604020202020204" pitchFamily="34" charset="0"/>
              </a:rPr>
              <a:t>Healthier </a:t>
            </a:r>
            <a:r>
              <a:rPr lang="en-GB" sz="5400" dirty="0">
                <a:solidFill>
                  <a:srgbClr val="003087"/>
                </a:solidFill>
                <a:latin typeface="Arial Black" panose="020B0604020202020204" pitchFamily="34" charset="0"/>
                <a:cs typeface="Arial Black" panose="020B0604020202020204" pitchFamily="34" charset="0"/>
              </a:rPr>
              <a:t>Together </a:t>
            </a:r>
            <a:r>
              <a:rPr lang="en-GB" sz="5400" dirty="0" smtClean="0">
                <a:solidFill>
                  <a:srgbClr val="003087"/>
                </a:solidFill>
                <a:latin typeface="Arial Black" panose="020B0604020202020204" pitchFamily="34" charset="0"/>
                <a:cs typeface="Arial Black" panose="020B0604020202020204" pitchFamily="34" charset="0"/>
              </a:rPr>
              <a:t>Citizens’ Panel</a:t>
            </a:r>
            <a:endParaRPr lang="en-GB" sz="5400" dirty="0">
              <a:solidFill>
                <a:srgbClr val="003087"/>
              </a:solidFill>
              <a:latin typeface="Arial Black" panose="020B0604020202020204" pitchFamily="34" charset="0"/>
              <a:cs typeface="Arial Black" panose="020B0604020202020204" pitchFamily="34" charset="0"/>
            </a:endParaRPr>
          </a:p>
          <a:p>
            <a:pPr defTabSz="1219080">
              <a:spcAft>
                <a:spcPts val="600"/>
              </a:spcAft>
            </a:pPr>
            <a:endParaRPr lang="en-GB" sz="2800" dirty="0" smtClean="0">
              <a:solidFill>
                <a:srgbClr val="003087"/>
              </a:solidFill>
              <a:cs typeface="Arial" panose="020B0604020202020204" pitchFamily="34" charset="0"/>
            </a:endParaRPr>
          </a:p>
          <a:p>
            <a:pPr defTabSz="1219080">
              <a:spcAft>
                <a:spcPts val="600"/>
              </a:spcAft>
            </a:pPr>
            <a:r>
              <a:rPr lang="en-GB" sz="3300" dirty="0" smtClean="0">
                <a:solidFill>
                  <a:srgbClr val="003087"/>
                </a:solidFill>
                <a:cs typeface="Arial" panose="020B0604020202020204" pitchFamily="34" charset="0"/>
              </a:rPr>
              <a:t>Covid-19 </a:t>
            </a:r>
            <a:r>
              <a:rPr lang="en-GB" sz="3300" dirty="0">
                <a:solidFill>
                  <a:srgbClr val="003087"/>
                </a:solidFill>
                <a:cs typeface="Arial" panose="020B0604020202020204" pitchFamily="34" charset="0"/>
              </a:rPr>
              <a:t>Survey 2 </a:t>
            </a:r>
            <a:r>
              <a:rPr lang="en-GB" sz="3300" dirty="0" smtClean="0">
                <a:solidFill>
                  <a:srgbClr val="003087"/>
                </a:solidFill>
                <a:cs typeface="Arial" panose="020B0604020202020204" pitchFamily="34" charset="0"/>
              </a:rPr>
              <a:t>– Final results</a:t>
            </a:r>
            <a:endParaRPr lang="en-GB" sz="3300" dirty="0">
              <a:solidFill>
                <a:srgbClr val="003087"/>
              </a:solidFill>
              <a:cs typeface="Arial" panose="020B0604020202020204" pitchFamily="34" charset="0"/>
            </a:endParaRPr>
          </a:p>
          <a:p>
            <a:pPr defTabSz="1219080">
              <a:spcAft>
                <a:spcPts val="600"/>
              </a:spcAft>
            </a:pPr>
            <a:r>
              <a:rPr lang="en-GB" sz="3300" dirty="0">
                <a:solidFill>
                  <a:srgbClr val="003087"/>
                </a:solidFill>
                <a:cs typeface="Arial" panose="020B0604020202020204" pitchFamily="34" charset="0"/>
              </a:rPr>
              <a:t> </a:t>
            </a:r>
          </a:p>
          <a:p>
            <a:pPr defTabSz="1219080">
              <a:spcAft>
                <a:spcPts val="600"/>
              </a:spcAft>
            </a:pPr>
            <a:r>
              <a:rPr lang="en-GB" sz="3300" dirty="0">
                <a:solidFill>
                  <a:srgbClr val="003087"/>
                </a:solidFill>
                <a:cs typeface="Arial" panose="020B0604020202020204" pitchFamily="34" charset="0"/>
              </a:rPr>
              <a:t>August 2020</a:t>
            </a:r>
            <a:endParaRPr lang="en-GB" sz="3300" dirty="0"/>
          </a:p>
        </p:txBody>
      </p:sp>
    </p:spTree>
    <p:extLst>
      <p:ext uri="{BB962C8B-B14F-4D97-AF65-F5344CB8AC3E}">
        <p14:creationId xmlns:p14="http://schemas.microsoft.com/office/powerpoint/2010/main" val="4240318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0082" y="287944"/>
            <a:ext cx="11937243" cy="969062"/>
          </a:xfrm>
        </p:spPr>
        <p:txBody>
          <a:bodyPr anchor="ctr">
            <a:noAutofit/>
          </a:bodyPr>
          <a:lstStyle/>
          <a:p>
            <a:r>
              <a:rPr lang="en-GB" sz="2400" dirty="0" smtClean="0"/>
              <a:t>In response to the Covid-19 pandemic ther</a:t>
            </a:r>
            <a:r>
              <a:rPr lang="en-GB" sz="2400" dirty="0"/>
              <a:t>e are some interesting </a:t>
            </a:r>
            <a:r>
              <a:rPr lang="en-GB" sz="2400" dirty="0" smtClean="0"/>
              <a:t>health-related </a:t>
            </a:r>
            <a:r>
              <a:rPr lang="en-GB" sz="2400" dirty="0"/>
              <a:t>attitudes </a:t>
            </a:r>
            <a:r>
              <a:rPr lang="en-GB" sz="2400" dirty="0" smtClean="0"/>
              <a:t>emerging, with an increased proportion of people agreeing that it is an individuals responsibility to manage their own health and wellbeing</a:t>
            </a:r>
            <a:endParaRPr lang="en-GB" sz="2400" dirty="0"/>
          </a:p>
        </p:txBody>
      </p:sp>
      <p:sp>
        <p:nvSpPr>
          <p:cNvPr id="6" name="Rectangle 5">
            <a:extLst>
              <a:ext uri="{FF2B5EF4-FFF2-40B4-BE49-F238E27FC236}">
                <a16:creationId xmlns:a16="http://schemas.microsoft.com/office/drawing/2014/main" xmlns="" id="{8CD24B96-8317-49D7-9CAB-3129BD288A69}"/>
              </a:ext>
            </a:extLst>
          </p:cNvPr>
          <p:cNvSpPr/>
          <p:nvPr/>
        </p:nvSpPr>
        <p:spPr>
          <a:xfrm>
            <a:off x="3161071" y="6464139"/>
            <a:ext cx="5860026" cy="253912"/>
          </a:xfrm>
          <a:prstGeom prst="rect">
            <a:avLst/>
          </a:prstGeom>
        </p:spPr>
        <p:txBody>
          <a:bodyPr wrap="square" lIns="91432" tIns="45718" rIns="91432" bIns="45718">
            <a:spAutoFit/>
          </a:bodyPr>
          <a:lstStyle/>
          <a:p>
            <a:r>
              <a:rPr lang="en-GB" sz="1050" i="1" dirty="0">
                <a:latin typeface="Arial"/>
              </a:rPr>
              <a:t>Q5. </a:t>
            </a:r>
            <a:r>
              <a:rPr lang="en-GB" sz="1000" i="1" dirty="0"/>
              <a:t>To what extent would you agree or disagree with the following statements.</a:t>
            </a:r>
            <a:r>
              <a:rPr lang="en-GB" sz="1000" i="1" dirty="0">
                <a:solidFill>
                  <a:srgbClr val="669900"/>
                </a:solidFill>
              </a:rPr>
              <a:t> Base: n=361</a:t>
            </a:r>
          </a:p>
        </p:txBody>
      </p:sp>
      <p:graphicFrame>
        <p:nvGraphicFramePr>
          <p:cNvPr id="8" name="Chart 7">
            <a:extLst>
              <a:ext uri="{FF2B5EF4-FFF2-40B4-BE49-F238E27FC236}">
                <a16:creationId xmlns:a16="http://schemas.microsoft.com/office/drawing/2014/main" xmlns="" id="{CD1DEC77-3878-4469-BBC1-52334041A679}"/>
              </a:ext>
            </a:extLst>
          </p:cNvPr>
          <p:cNvGraphicFramePr/>
          <p:nvPr>
            <p:extLst>
              <p:ext uri="{D42A27DB-BD31-4B8C-83A1-F6EECF244321}">
                <p14:modId xmlns:p14="http://schemas.microsoft.com/office/powerpoint/2010/main" val="1191149036"/>
              </p:ext>
            </p:extLst>
          </p:nvPr>
        </p:nvGraphicFramePr>
        <p:xfrm>
          <a:off x="301840" y="1289340"/>
          <a:ext cx="9306184" cy="475616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xmlns="" id="{98AD5505-5518-4D04-9201-A962C1B4372A}"/>
              </a:ext>
            </a:extLst>
          </p:cNvPr>
          <p:cNvSpPr/>
          <p:nvPr/>
        </p:nvSpPr>
        <p:spPr>
          <a:xfrm>
            <a:off x="14273" y="1316637"/>
            <a:ext cx="12153622" cy="716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smtClean="0">
                <a:solidFill>
                  <a:schemeClr val="tx1"/>
                </a:solidFill>
              </a:rPr>
              <a:t>However attitudes towards the use of health and care services and specifically the prioritisation or rationalisation of services are much more mixed, with approximately half agreeing this with concept and around 4 in 10 disagreeing with reserving services only for those in greatest need</a:t>
            </a:r>
          </a:p>
          <a:p>
            <a:pPr marL="285750" indent="-285750">
              <a:buFont typeface="Arial" panose="020B0604020202020204" pitchFamily="34" charset="0"/>
              <a:buChar char="•"/>
            </a:pPr>
            <a:r>
              <a:rPr lang="en-GB" sz="1400" dirty="0" smtClean="0">
                <a:solidFill>
                  <a:schemeClr val="tx1"/>
                </a:solidFill>
              </a:rPr>
              <a:t>This disagreement was driven in part by those people worried about access to services, with 7 in 10 of those people disagreeing with this statement</a:t>
            </a:r>
            <a:endParaRPr lang="en-GB" sz="1400" dirty="0">
              <a:solidFill>
                <a:schemeClr val="tx1"/>
              </a:solidFill>
            </a:endParaRPr>
          </a:p>
        </p:txBody>
      </p:sp>
      <p:sp>
        <p:nvSpPr>
          <p:cNvPr id="12" name="Rectangle 11">
            <a:extLst>
              <a:ext uri="{FF2B5EF4-FFF2-40B4-BE49-F238E27FC236}">
                <a16:creationId xmlns:a16="http://schemas.microsoft.com/office/drawing/2014/main" xmlns="" id="{A7119327-5A14-4500-A451-14AD81B353C7}"/>
              </a:ext>
            </a:extLst>
          </p:cNvPr>
          <p:cNvSpPr/>
          <p:nvPr/>
        </p:nvSpPr>
        <p:spPr>
          <a:xfrm>
            <a:off x="0" y="0"/>
            <a:ext cx="3959441"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2 – Personal feelings, concerns and behaviours</a:t>
            </a:r>
          </a:p>
        </p:txBody>
      </p:sp>
      <p:graphicFrame>
        <p:nvGraphicFramePr>
          <p:cNvPr id="3" name="Table 2"/>
          <p:cNvGraphicFramePr>
            <a:graphicFrameLocks noGrp="1"/>
          </p:cNvGraphicFramePr>
          <p:nvPr>
            <p:extLst>
              <p:ext uri="{D42A27DB-BD31-4B8C-83A1-F6EECF244321}">
                <p14:modId xmlns:p14="http://schemas.microsoft.com/office/powerpoint/2010/main" val="3681160224"/>
              </p:ext>
            </p:extLst>
          </p:nvPr>
        </p:nvGraphicFramePr>
        <p:xfrm>
          <a:off x="301840" y="2374707"/>
          <a:ext cx="3657600" cy="3589948"/>
        </p:xfrm>
        <a:graphic>
          <a:graphicData uri="http://schemas.openxmlformats.org/drawingml/2006/table">
            <a:tbl>
              <a:tblPr bandRow="1">
                <a:tableStyleId>{5C22544A-7EE6-4342-B048-85BDC9FD1C3A}</a:tableStyleId>
              </a:tblPr>
              <a:tblGrid>
                <a:gridCol w="3657600"/>
              </a:tblGrid>
              <a:tr h="897487">
                <a:tc>
                  <a:txBody>
                    <a:bodyPr/>
                    <a:lstStyle/>
                    <a:p>
                      <a:pPr algn="l" fontAlgn="b"/>
                      <a:r>
                        <a:rPr lang="en-GB" sz="1600" b="0" i="0" u="none" strike="noStrike" dirty="0">
                          <a:solidFill>
                            <a:srgbClr val="000000"/>
                          </a:solidFill>
                          <a:effectLst/>
                          <a:latin typeface="+mn-lt"/>
                        </a:rPr>
                        <a:t>It is important for me and others to think twice and use the correct health and care service for our needs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97487">
                <a:tc>
                  <a:txBody>
                    <a:bodyPr/>
                    <a:lstStyle/>
                    <a:p>
                      <a:pPr algn="l" fontAlgn="b"/>
                      <a:r>
                        <a:rPr lang="en-GB" sz="1600" b="0" i="0" u="none" strike="noStrike" dirty="0">
                          <a:solidFill>
                            <a:srgbClr val="000000"/>
                          </a:solidFill>
                          <a:effectLst/>
                          <a:latin typeface="+mn-lt"/>
                        </a:rPr>
                        <a:t>More than ever it is important that I take responsibility in managing my own health and wellbeing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97487">
                <a:tc>
                  <a:txBody>
                    <a:bodyPr/>
                    <a:lstStyle/>
                    <a:p>
                      <a:pPr algn="l" fontAlgn="b"/>
                      <a:r>
                        <a:rPr lang="en-GB" sz="1600" b="0" i="0" u="none" strike="noStrike" dirty="0">
                          <a:solidFill>
                            <a:srgbClr val="000000"/>
                          </a:solidFill>
                          <a:effectLst/>
                          <a:latin typeface="+mn-lt"/>
                        </a:rPr>
                        <a:t>I would be uneasy about using health and care services at the moment due to the risk of infection with coronavirus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97487">
                <a:tc>
                  <a:txBody>
                    <a:bodyPr/>
                    <a:lstStyle/>
                    <a:p>
                      <a:pPr algn="l" fontAlgn="b"/>
                      <a:r>
                        <a:rPr lang="en-GB" sz="1600" b="0" i="0" u="none" strike="noStrike" dirty="0">
                          <a:solidFill>
                            <a:srgbClr val="000000"/>
                          </a:solidFill>
                          <a:effectLst/>
                          <a:latin typeface="+mn-lt"/>
                        </a:rPr>
                        <a:t>I think health and care services </a:t>
                      </a:r>
                      <a:endParaRPr lang="en-GB" sz="1600" b="0" i="0" u="none" strike="noStrike" dirty="0" smtClean="0">
                        <a:solidFill>
                          <a:srgbClr val="000000"/>
                        </a:solidFill>
                        <a:effectLst/>
                        <a:latin typeface="+mn-lt"/>
                      </a:endParaRPr>
                    </a:p>
                    <a:p>
                      <a:pPr algn="l" fontAlgn="b"/>
                      <a:r>
                        <a:rPr lang="en-GB" sz="1600" b="0" i="0" u="none" strike="noStrike" dirty="0" smtClean="0">
                          <a:solidFill>
                            <a:srgbClr val="000000"/>
                          </a:solidFill>
                          <a:effectLst/>
                          <a:latin typeface="+mn-lt"/>
                        </a:rPr>
                        <a:t>should </a:t>
                      </a:r>
                      <a:r>
                        <a:rPr lang="en-GB" sz="1600" b="0" i="0" u="none" strike="noStrike" dirty="0">
                          <a:solidFill>
                            <a:srgbClr val="000000"/>
                          </a:solidFill>
                          <a:effectLst/>
                          <a:latin typeface="+mn-lt"/>
                        </a:rPr>
                        <a:t>be reserved only for those </a:t>
                      </a:r>
                      <a:endParaRPr lang="en-GB" sz="1600" b="0" i="0" u="none" strike="noStrike" dirty="0" smtClean="0">
                        <a:solidFill>
                          <a:srgbClr val="000000"/>
                        </a:solidFill>
                        <a:effectLst/>
                        <a:latin typeface="+mn-lt"/>
                      </a:endParaRPr>
                    </a:p>
                    <a:p>
                      <a:pPr algn="l" fontAlgn="b"/>
                      <a:r>
                        <a:rPr lang="en-GB" sz="1600" b="0" i="0" u="none" strike="noStrike" dirty="0" smtClean="0">
                          <a:solidFill>
                            <a:srgbClr val="000000"/>
                          </a:solidFill>
                          <a:effectLst/>
                          <a:latin typeface="+mn-lt"/>
                        </a:rPr>
                        <a:t>in greatest </a:t>
                      </a:r>
                      <a:r>
                        <a:rPr lang="en-GB" sz="1600" b="0" i="0" u="none" strike="noStrike" dirty="0">
                          <a:solidFill>
                            <a:srgbClr val="000000"/>
                          </a:solidFill>
                          <a:effectLst/>
                          <a:latin typeface="+mn-lt"/>
                        </a:rPr>
                        <a:t>need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3" name="TextBox 12">
            <a:extLst>
              <a:ext uri="{FF2B5EF4-FFF2-40B4-BE49-F238E27FC236}">
                <a16:creationId xmlns:a16="http://schemas.microsoft.com/office/drawing/2014/main" xmlns="" id="{9B4FE5E3-C64C-4291-A517-BA526FC83907}"/>
              </a:ext>
            </a:extLst>
          </p:cNvPr>
          <p:cNvSpPr txBox="1"/>
          <p:nvPr/>
        </p:nvSpPr>
        <p:spPr>
          <a:xfrm>
            <a:off x="9021169" y="2524836"/>
            <a:ext cx="3170829" cy="3439820"/>
          </a:xfrm>
          <a:prstGeom prst="rect">
            <a:avLst/>
          </a:prstGeom>
          <a:solidFill>
            <a:schemeClr val="bg2">
              <a:lumMod val="20000"/>
              <a:lumOff val="80000"/>
              <a:alpha val="40000"/>
            </a:schemeClr>
          </a:solidFill>
          <a:ln w="57150">
            <a:solidFill>
              <a:schemeClr val="accent1"/>
            </a:solidFill>
          </a:ln>
        </p:spPr>
        <p:txBody>
          <a:bodyPr wrap="square" rtlCol="0" anchor="ctr">
            <a:noAutofit/>
          </a:bodyPr>
          <a:lstStyle>
            <a:defPPr>
              <a:defRPr lang="en-US"/>
            </a:defPPr>
            <a:lvl1pPr marL="285750" indent="-285750">
              <a:buFont typeface="Wingdings" panose="05000000000000000000" pitchFamily="2" charset="2"/>
              <a:buChar char="§"/>
              <a:defRPr sz="1200"/>
            </a:lvl1pPr>
          </a:lstStyle>
          <a:p>
            <a:pPr marL="0" indent="0">
              <a:buNone/>
            </a:pPr>
            <a:endParaRPr lang="en-GB" dirty="0"/>
          </a:p>
          <a:p>
            <a:r>
              <a:rPr lang="en-GB" dirty="0" smtClean="0"/>
              <a:t>Compared to a similar question asked last year, there has been a considerable increase in agreement about personal responsibility for health and wellbeing (91% vs. 62% in 2019)</a:t>
            </a:r>
          </a:p>
          <a:p>
            <a:endParaRPr lang="en-GB" dirty="0"/>
          </a:p>
          <a:p>
            <a:r>
              <a:rPr lang="en-GB" dirty="0" smtClean="0"/>
              <a:t>People from BAME communities were  </a:t>
            </a:r>
            <a:r>
              <a:rPr lang="en-GB" u="sng" dirty="0" smtClean="0"/>
              <a:t>directionally</a:t>
            </a:r>
            <a:r>
              <a:rPr lang="en-GB" dirty="0" smtClean="0"/>
              <a:t> more </a:t>
            </a:r>
            <a:r>
              <a:rPr lang="en-GB" dirty="0" smtClean="0"/>
              <a:t>likely to disagree with statements about the use of health and care services and personal responsibility to manage health and wellbeing </a:t>
            </a:r>
            <a:endParaRPr lang="en-GB" dirty="0"/>
          </a:p>
          <a:p>
            <a:endParaRPr lang="en-GB" dirty="0" smtClean="0"/>
          </a:p>
          <a:p>
            <a:r>
              <a:rPr lang="en-GB" dirty="0" smtClean="0"/>
              <a:t>Two-thirds of people with serious long-term conditions and living in Weston &amp; </a:t>
            </a:r>
            <a:r>
              <a:rPr lang="en-GB" dirty="0" err="1" smtClean="0"/>
              <a:t>Worle</a:t>
            </a:r>
            <a:r>
              <a:rPr lang="en-GB" dirty="0" smtClean="0"/>
              <a:t> would be uneasy about using health and care services at the moment </a:t>
            </a:r>
            <a:endParaRPr lang="en-GB" dirty="0"/>
          </a:p>
          <a:p>
            <a:endParaRPr lang="en-GB" dirty="0"/>
          </a:p>
        </p:txBody>
      </p:sp>
    </p:spTree>
    <p:extLst>
      <p:ext uri="{BB962C8B-B14F-4D97-AF65-F5344CB8AC3E}">
        <p14:creationId xmlns:p14="http://schemas.microsoft.com/office/powerpoint/2010/main" val="58727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1002" y="290489"/>
            <a:ext cx="11744136" cy="1030287"/>
          </a:xfrm>
        </p:spPr>
        <p:txBody>
          <a:bodyPr>
            <a:noAutofit/>
          </a:bodyPr>
          <a:lstStyle/>
          <a:p>
            <a:r>
              <a:rPr lang="en-GB" sz="2400" dirty="0" smtClean="0">
                <a:latin typeface="Arial" panose="020B0604020202020204" pitchFamily="34" charset="0"/>
                <a:cs typeface="Arial" panose="020B0604020202020204" pitchFamily="34" charset="0"/>
              </a:rPr>
              <a:t>In terms of behaviour, around one third of panellists </a:t>
            </a:r>
            <a:r>
              <a:rPr lang="en-GB" sz="2400" dirty="0">
                <a:latin typeface="Arial" panose="020B0604020202020204" pitchFamily="34" charset="0"/>
                <a:cs typeface="Arial" panose="020B0604020202020204" pitchFamily="34" charset="0"/>
              </a:rPr>
              <a:t>have increased physical activity </a:t>
            </a:r>
            <a:r>
              <a:rPr lang="en-GB" sz="2400" dirty="0" smtClean="0">
                <a:latin typeface="Arial" panose="020B0604020202020204" pitchFamily="34" charset="0"/>
                <a:cs typeface="Arial" panose="020B0604020202020204" pitchFamily="34" charset="0"/>
              </a:rPr>
              <a:t>levels and </a:t>
            </a:r>
            <a:r>
              <a:rPr lang="en-GB" sz="2400" dirty="0">
                <a:latin typeface="Arial" panose="020B0604020202020204" pitchFamily="34" charset="0"/>
                <a:cs typeface="Arial" panose="020B0604020202020204" pitchFamily="34" charset="0"/>
              </a:rPr>
              <a:t>cooked more </a:t>
            </a:r>
            <a:r>
              <a:rPr lang="en-GB" sz="2400" dirty="0" smtClean="0">
                <a:latin typeface="Arial" panose="020B0604020202020204" pitchFamily="34" charset="0"/>
                <a:cs typeface="Arial" panose="020B0604020202020204" pitchFamily="34" charset="0"/>
              </a:rPr>
              <a:t>regularly in the past three months, but a similar proportion of people also report sleeping less</a:t>
            </a:r>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 y="1403129"/>
            <a:ext cx="12192000" cy="526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There is a mixed picture around changes to lifestyle behaviours as a result of the coronavirus pandemic, with about one quarter reporting positive changes in terms of alcohol consumption and eating healthily. However a similar proportion also report being less physically active and drinking more alcohol </a:t>
            </a:r>
            <a:endParaRPr lang="en-GB" sz="1200" dirty="0">
              <a:solidFill>
                <a:schemeClr val="tx1"/>
              </a:solidFill>
              <a:latin typeface="Arial" panose="020B06040202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993497094"/>
              </p:ext>
            </p:extLst>
          </p:nvPr>
        </p:nvGraphicFramePr>
        <p:xfrm>
          <a:off x="13227" y="1992573"/>
          <a:ext cx="8803227" cy="41457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9B4FE5E3-C64C-4291-A517-BA526FC83907}"/>
              </a:ext>
            </a:extLst>
          </p:cNvPr>
          <p:cNvSpPr txBox="1"/>
          <p:nvPr/>
        </p:nvSpPr>
        <p:spPr>
          <a:xfrm>
            <a:off x="9021169" y="2511188"/>
            <a:ext cx="3170829" cy="3439820"/>
          </a:xfrm>
          <a:prstGeom prst="rect">
            <a:avLst/>
          </a:prstGeom>
          <a:solidFill>
            <a:schemeClr val="bg2">
              <a:lumMod val="20000"/>
              <a:lumOff val="80000"/>
              <a:alpha val="40000"/>
            </a:schemeClr>
          </a:solidFill>
          <a:ln w="57150">
            <a:solidFill>
              <a:schemeClr val="accent1"/>
            </a:solidFill>
          </a:ln>
        </p:spPr>
        <p:txBody>
          <a:bodyPr wrap="square" rtlCol="0" anchor="ctr">
            <a:noAutofit/>
          </a:bodyPr>
          <a:lstStyle>
            <a:defPPr>
              <a:defRPr lang="en-US"/>
            </a:defPPr>
            <a:lvl1pPr marL="285750" indent="-285750">
              <a:buFont typeface="Wingdings" panose="05000000000000000000" pitchFamily="2" charset="2"/>
              <a:buChar char="§"/>
              <a:defRPr sz="1200"/>
            </a:lvl1pPr>
          </a:lstStyle>
          <a:p>
            <a:pPr marL="0" indent="0">
              <a:buNone/>
            </a:pPr>
            <a:endParaRPr lang="en-GB" dirty="0"/>
          </a:p>
          <a:p>
            <a:r>
              <a:rPr lang="en-GB" dirty="0" smtClean="0"/>
              <a:t>Females are more likely than males to report managing their weight more during the past few months</a:t>
            </a:r>
          </a:p>
          <a:p>
            <a:endParaRPr lang="en-GB" dirty="0" smtClean="0"/>
          </a:p>
          <a:p>
            <a:r>
              <a:rPr lang="en-GB" dirty="0">
                <a:latin typeface="Arial" panose="020B0604020202020204" pitchFamily="34" charset="0"/>
                <a:cs typeface="Arial" panose="020B0604020202020204" pitchFamily="34" charset="0"/>
              </a:rPr>
              <a:t>The 9% who are smoking less represent approximately </a:t>
            </a:r>
            <a:r>
              <a:rPr lang="en-GB" b="1" dirty="0">
                <a:solidFill>
                  <a:srgbClr val="65B22E"/>
                </a:solidFill>
                <a:latin typeface="Arial" panose="020B0604020202020204" pitchFamily="34" charset="0"/>
                <a:cs typeface="Arial" panose="020B0604020202020204" pitchFamily="34" charset="0"/>
              </a:rPr>
              <a:t>one half </a:t>
            </a:r>
            <a:r>
              <a:rPr lang="en-GB" dirty="0">
                <a:latin typeface="Arial" panose="020B0604020202020204" pitchFamily="34" charset="0"/>
                <a:cs typeface="Arial" panose="020B0604020202020204" pitchFamily="34" charset="0"/>
              </a:rPr>
              <a:t>of all smokers in our survey</a:t>
            </a:r>
            <a:endParaRPr lang="en-GB" dirty="0"/>
          </a:p>
          <a:p>
            <a:endParaRPr lang="en-GB" dirty="0" smtClean="0"/>
          </a:p>
          <a:p>
            <a:r>
              <a:rPr lang="en-GB" dirty="0"/>
              <a:t>People with long-term conditions are more likely to report decreased physical activity, management of weight and less likely to eat healthily</a:t>
            </a:r>
          </a:p>
          <a:p>
            <a:endParaRPr lang="en-GB" dirty="0"/>
          </a:p>
          <a:p>
            <a:r>
              <a:rPr lang="en-GB" dirty="0"/>
              <a:t>Males, people aged 25 – 44 years old and people currently not working are more likely to report drinking more alcohol in the past few </a:t>
            </a:r>
            <a:r>
              <a:rPr lang="en-GB" dirty="0" smtClean="0"/>
              <a:t>months</a:t>
            </a:r>
            <a:endParaRPr lang="en-GB" dirty="0"/>
          </a:p>
          <a:p>
            <a:endParaRPr lang="en-GB" dirty="0"/>
          </a:p>
        </p:txBody>
      </p:sp>
      <p:sp>
        <p:nvSpPr>
          <p:cNvPr id="8" name="Rectangle 7">
            <a:extLst>
              <a:ext uri="{FF2B5EF4-FFF2-40B4-BE49-F238E27FC236}">
                <a16:creationId xmlns:a16="http://schemas.microsoft.com/office/drawing/2014/main" xmlns="" id="{1ED708A6-4801-41E6-86C2-3FB1AD96019B}"/>
              </a:ext>
            </a:extLst>
          </p:cNvPr>
          <p:cNvSpPr/>
          <p:nvPr/>
        </p:nvSpPr>
        <p:spPr>
          <a:xfrm>
            <a:off x="0" y="0"/>
            <a:ext cx="3959441"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2 – Personal feelings, concerns and behaviours</a:t>
            </a:r>
          </a:p>
        </p:txBody>
      </p:sp>
      <p:sp>
        <p:nvSpPr>
          <p:cNvPr id="9" name="Rectangle 8">
            <a:extLst>
              <a:ext uri="{FF2B5EF4-FFF2-40B4-BE49-F238E27FC236}">
                <a16:creationId xmlns:a16="http://schemas.microsoft.com/office/drawing/2014/main" xmlns="" id="{10808180-6435-4B08-97A3-1A9ABCDD772B}"/>
              </a:ext>
            </a:extLst>
          </p:cNvPr>
          <p:cNvSpPr/>
          <p:nvPr/>
        </p:nvSpPr>
        <p:spPr>
          <a:xfrm>
            <a:off x="1133848" y="6640505"/>
            <a:ext cx="10114161" cy="246217"/>
          </a:xfrm>
          <a:prstGeom prst="rect">
            <a:avLst/>
          </a:prstGeom>
        </p:spPr>
        <p:txBody>
          <a:bodyPr wrap="square" lIns="91432" tIns="45718" rIns="91432" bIns="45718">
            <a:spAutoFit/>
          </a:bodyPr>
          <a:lstStyle/>
          <a:p>
            <a:r>
              <a:rPr lang="en-GB" sz="1000" i="1" dirty="0">
                <a:latin typeface="Arial"/>
              </a:rPr>
              <a:t>Q4.</a:t>
            </a:r>
            <a:r>
              <a:rPr lang="en-GB" sz="900" i="1" dirty="0">
                <a:latin typeface="Arial"/>
              </a:rPr>
              <a:t> </a:t>
            </a:r>
            <a:r>
              <a:rPr lang="en-GB" sz="1000" i="1" dirty="0">
                <a:effectLst/>
                <a:ea typeface="Times New Roman" panose="02020603050405020304" pitchFamily="18" charset="0"/>
                <a:cs typeface="Arial" panose="020B0604020202020204" pitchFamily="34" charset="0"/>
              </a:rPr>
              <a:t>Below is a list of common lifestyle and health-related behaviours. Please use the list below to indicate what, if anything, has changed in the past three months? </a:t>
            </a:r>
            <a:r>
              <a:rPr lang="en-GB" sz="1000" i="1" dirty="0">
                <a:solidFill>
                  <a:srgbClr val="669900"/>
                </a:solidFill>
                <a:latin typeface="Arial"/>
              </a:rPr>
              <a:t>Base: n=361</a:t>
            </a:r>
            <a:endParaRPr lang="en-GB" sz="900" i="1" dirty="0">
              <a:solidFill>
                <a:srgbClr val="669900"/>
              </a:solidFill>
              <a:latin typeface="Arial"/>
            </a:endParaRPr>
          </a:p>
        </p:txBody>
      </p:sp>
    </p:spTree>
    <p:extLst>
      <p:ext uri="{BB962C8B-B14F-4D97-AF65-F5344CB8AC3E}">
        <p14:creationId xmlns:p14="http://schemas.microsoft.com/office/powerpoint/2010/main" val="423317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41946"/>
            <a:ext cx="12192000" cy="750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One third of people report talking to others more about stress and anxiety, with one quarter of people reporting actively taking steps to manage their stress or anxiety</a:t>
            </a:r>
          </a:p>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Most other self-care behaviours have remained about the same, although about one quarter of people do report a decrease in the frequency of recording or monitoring their weight </a:t>
            </a:r>
            <a:endParaRPr lang="en-GB" sz="1200" dirty="0">
              <a:solidFill>
                <a:schemeClr val="tx1"/>
              </a:solidFill>
              <a:latin typeface="Arial" panose="020B06040202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2331177941"/>
              </p:ext>
            </p:extLst>
          </p:nvPr>
        </p:nvGraphicFramePr>
        <p:xfrm>
          <a:off x="13227" y="1992573"/>
          <a:ext cx="8803227" cy="41457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p:cNvSpPr>
            <a:spLocks noGrp="1"/>
          </p:cNvSpPr>
          <p:nvPr>
            <p:ph type="body" sz="quarter" idx="13"/>
          </p:nvPr>
        </p:nvSpPr>
        <p:spPr>
          <a:xfrm>
            <a:off x="223931" y="260648"/>
            <a:ext cx="11024078" cy="981298"/>
          </a:xfrm>
        </p:spPr>
        <p:txBody>
          <a:bodyPr anchor="ctr">
            <a:normAutofit/>
          </a:bodyPr>
          <a:lstStyle/>
          <a:p>
            <a:r>
              <a:rPr lang="en-GB" sz="2400" dirty="0" smtClean="0"/>
              <a:t>Several panellists also report taking active steps to manage stress or anxiety and opening more about these topics to others </a:t>
            </a:r>
            <a:endParaRPr lang="en-GB" sz="2400" dirty="0"/>
          </a:p>
        </p:txBody>
      </p:sp>
      <p:sp>
        <p:nvSpPr>
          <p:cNvPr id="8" name="Rectangle 7">
            <a:extLst>
              <a:ext uri="{FF2B5EF4-FFF2-40B4-BE49-F238E27FC236}">
                <a16:creationId xmlns:a16="http://schemas.microsoft.com/office/drawing/2014/main" xmlns="" id="{1ED708A6-4801-41E6-86C2-3FB1AD96019B}"/>
              </a:ext>
            </a:extLst>
          </p:cNvPr>
          <p:cNvSpPr/>
          <p:nvPr/>
        </p:nvSpPr>
        <p:spPr>
          <a:xfrm>
            <a:off x="0" y="0"/>
            <a:ext cx="3959441"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2 – Personal feelings, concerns and behaviours</a:t>
            </a:r>
          </a:p>
        </p:txBody>
      </p:sp>
      <p:sp>
        <p:nvSpPr>
          <p:cNvPr id="9" name="Rectangle 8">
            <a:extLst>
              <a:ext uri="{FF2B5EF4-FFF2-40B4-BE49-F238E27FC236}">
                <a16:creationId xmlns:a16="http://schemas.microsoft.com/office/drawing/2014/main" xmlns="" id="{10808180-6435-4B08-97A3-1A9ABCDD772B}"/>
              </a:ext>
            </a:extLst>
          </p:cNvPr>
          <p:cNvSpPr/>
          <p:nvPr/>
        </p:nvSpPr>
        <p:spPr>
          <a:xfrm>
            <a:off x="1133848" y="6640505"/>
            <a:ext cx="10114161" cy="246217"/>
          </a:xfrm>
          <a:prstGeom prst="rect">
            <a:avLst/>
          </a:prstGeom>
        </p:spPr>
        <p:txBody>
          <a:bodyPr wrap="square" lIns="91432" tIns="45718" rIns="91432" bIns="45718">
            <a:spAutoFit/>
          </a:bodyPr>
          <a:lstStyle/>
          <a:p>
            <a:r>
              <a:rPr lang="en-GB" sz="1000" i="1" dirty="0">
                <a:latin typeface="Arial"/>
              </a:rPr>
              <a:t>Q4.</a:t>
            </a:r>
            <a:r>
              <a:rPr lang="en-GB" sz="900" i="1" dirty="0">
                <a:latin typeface="Arial"/>
              </a:rPr>
              <a:t> </a:t>
            </a:r>
            <a:r>
              <a:rPr lang="en-GB" sz="1000" i="1" dirty="0">
                <a:effectLst/>
                <a:ea typeface="Times New Roman" panose="02020603050405020304" pitchFamily="18" charset="0"/>
                <a:cs typeface="Arial" panose="020B0604020202020204" pitchFamily="34" charset="0"/>
              </a:rPr>
              <a:t>Below is a list of common lifestyle and health-related behaviours. Please use the list below to indicate what, if anything, has changed in the past three months? </a:t>
            </a:r>
            <a:r>
              <a:rPr lang="en-GB" sz="1000" i="1" dirty="0">
                <a:solidFill>
                  <a:srgbClr val="669900"/>
                </a:solidFill>
                <a:latin typeface="Arial"/>
              </a:rPr>
              <a:t>Base: n=361</a:t>
            </a:r>
            <a:endParaRPr lang="en-GB" sz="900" i="1" dirty="0">
              <a:solidFill>
                <a:srgbClr val="669900"/>
              </a:solidFill>
              <a:latin typeface="Arial"/>
            </a:endParaRPr>
          </a:p>
        </p:txBody>
      </p:sp>
      <p:sp>
        <p:nvSpPr>
          <p:cNvPr id="7" name="TextBox 6">
            <a:extLst>
              <a:ext uri="{FF2B5EF4-FFF2-40B4-BE49-F238E27FC236}">
                <a16:creationId xmlns:a16="http://schemas.microsoft.com/office/drawing/2014/main" xmlns="" id="{9B4FE5E3-C64C-4291-A517-BA526FC83907}"/>
              </a:ext>
            </a:extLst>
          </p:cNvPr>
          <p:cNvSpPr txBox="1"/>
          <p:nvPr/>
        </p:nvSpPr>
        <p:spPr>
          <a:xfrm>
            <a:off x="9021169" y="2511188"/>
            <a:ext cx="3170829" cy="3439820"/>
          </a:xfrm>
          <a:prstGeom prst="rect">
            <a:avLst/>
          </a:prstGeom>
          <a:solidFill>
            <a:schemeClr val="bg2">
              <a:lumMod val="20000"/>
              <a:lumOff val="80000"/>
              <a:alpha val="40000"/>
            </a:schemeClr>
          </a:solidFill>
          <a:ln w="57150">
            <a:solidFill>
              <a:schemeClr val="accent1"/>
            </a:solidFill>
          </a:ln>
        </p:spPr>
        <p:txBody>
          <a:bodyPr wrap="square" rtlCol="0" anchor="ctr">
            <a:noAutofit/>
          </a:bodyPr>
          <a:lstStyle>
            <a:defPPr>
              <a:defRPr lang="en-US"/>
            </a:defPPr>
            <a:lvl1pPr marL="285750" indent="-285750">
              <a:buFont typeface="Wingdings" panose="05000000000000000000" pitchFamily="2" charset="2"/>
              <a:buChar char="§"/>
              <a:defRPr sz="1200"/>
            </a:lvl1pPr>
          </a:lstStyle>
          <a:p>
            <a:pPr marL="0" indent="0">
              <a:buNone/>
            </a:pPr>
            <a:endParaRPr lang="en-GB" dirty="0"/>
          </a:p>
          <a:p>
            <a:r>
              <a:rPr lang="en-GB" dirty="0" smtClean="0"/>
              <a:t>People living in Inner City &amp; East and Weston &amp; </a:t>
            </a:r>
            <a:r>
              <a:rPr lang="en-GB" dirty="0" err="1" smtClean="0"/>
              <a:t>Worle</a:t>
            </a:r>
            <a:r>
              <a:rPr lang="en-GB" dirty="0" smtClean="0"/>
              <a:t> are most likely to report talking to others more about stress or anxiety </a:t>
            </a:r>
            <a:endParaRPr lang="en-GB" dirty="0"/>
          </a:p>
          <a:p>
            <a:endParaRPr lang="en-GB" dirty="0" smtClean="0"/>
          </a:p>
          <a:p>
            <a:r>
              <a:rPr lang="en-GB" dirty="0" smtClean="0"/>
              <a:t>Younger age groups are more likely to report talking to others more about stress and anxiety than people aged 65 or older</a:t>
            </a:r>
          </a:p>
          <a:p>
            <a:endParaRPr lang="en-GB" dirty="0"/>
          </a:p>
          <a:p>
            <a:r>
              <a:rPr lang="en-GB" dirty="0" smtClean="0"/>
              <a:t>Although there is a small sample, people from a BAME community are </a:t>
            </a:r>
            <a:r>
              <a:rPr lang="en-GB" u="sng" dirty="0" smtClean="0"/>
              <a:t>directionally</a:t>
            </a:r>
            <a:r>
              <a:rPr lang="en-GB" dirty="0" smtClean="0"/>
              <a:t> more likely to report talking to others about stress and anxiety less, rather than more</a:t>
            </a:r>
            <a:endParaRPr lang="en-GB" dirty="0"/>
          </a:p>
          <a:p>
            <a:endParaRPr lang="en-GB" dirty="0"/>
          </a:p>
        </p:txBody>
      </p:sp>
    </p:spTree>
    <p:extLst>
      <p:ext uri="{BB962C8B-B14F-4D97-AF65-F5344CB8AC3E}">
        <p14:creationId xmlns:p14="http://schemas.microsoft.com/office/powerpoint/2010/main" val="320814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41946"/>
            <a:ext cx="12192000" cy="750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Overall most health-seeking behaviours were not applicable to the panellists, with contact with GPs showing the greatest decline and the use of the NHS app showing the greatest positive change, with 1 in 10 people reporting using this and / or other apps to help manage their health</a:t>
            </a:r>
            <a:endParaRPr lang="en-GB" sz="1200" dirty="0">
              <a:solidFill>
                <a:schemeClr val="tx1"/>
              </a:solidFill>
              <a:latin typeface="Arial" panose="020B06040202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2874321083"/>
              </p:ext>
            </p:extLst>
          </p:nvPr>
        </p:nvGraphicFramePr>
        <p:xfrm>
          <a:off x="13227" y="1992573"/>
          <a:ext cx="8803227" cy="41457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9B4FE5E3-C64C-4291-A517-BA526FC83907}"/>
              </a:ext>
            </a:extLst>
          </p:cNvPr>
          <p:cNvSpPr txBox="1"/>
          <p:nvPr/>
        </p:nvSpPr>
        <p:spPr>
          <a:xfrm>
            <a:off x="9021169" y="2511188"/>
            <a:ext cx="3170829" cy="3439820"/>
          </a:xfrm>
          <a:prstGeom prst="rect">
            <a:avLst/>
          </a:prstGeom>
          <a:solidFill>
            <a:schemeClr val="bg2">
              <a:lumMod val="20000"/>
              <a:lumOff val="80000"/>
              <a:alpha val="40000"/>
            </a:schemeClr>
          </a:solidFill>
          <a:ln w="57150">
            <a:solidFill>
              <a:schemeClr val="accent1"/>
            </a:solidFill>
          </a:ln>
        </p:spPr>
        <p:txBody>
          <a:bodyPr wrap="square" rtlCol="0" anchor="ctr">
            <a:noAutofit/>
          </a:bodyPr>
          <a:lstStyle>
            <a:defPPr>
              <a:defRPr lang="en-US"/>
            </a:defPPr>
            <a:lvl1pPr marL="285750" indent="-285750">
              <a:buFont typeface="Wingdings" panose="05000000000000000000" pitchFamily="2" charset="2"/>
              <a:buChar char="§"/>
              <a:defRPr sz="1200"/>
            </a:lvl1pPr>
          </a:lstStyle>
          <a:p>
            <a:pPr marL="0" indent="0">
              <a:buNone/>
            </a:pPr>
            <a:endParaRPr lang="en-GB" dirty="0"/>
          </a:p>
          <a:p>
            <a:r>
              <a:rPr lang="en-GB" dirty="0" smtClean="0"/>
              <a:t>People living in Inner City &amp; East, South Gloucestershire and Weston &amp; </a:t>
            </a:r>
            <a:r>
              <a:rPr lang="en-GB" dirty="0" err="1" smtClean="0"/>
              <a:t>Worle</a:t>
            </a:r>
            <a:r>
              <a:rPr lang="en-GB" dirty="0" smtClean="0"/>
              <a:t> are most likely to report having contacted their GP less </a:t>
            </a:r>
            <a:endParaRPr lang="en-GB" dirty="0"/>
          </a:p>
          <a:p>
            <a:endParaRPr lang="en-GB" dirty="0" smtClean="0"/>
          </a:p>
          <a:p>
            <a:r>
              <a:rPr lang="en-GB" dirty="0" smtClean="0"/>
              <a:t>People with a serious long-term condition are also more likely to report using their GP less than usual </a:t>
            </a:r>
          </a:p>
          <a:p>
            <a:endParaRPr lang="en-GB" dirty="0"/>
          </a:p>
          <a:p>
            <a:r>
              <a:rPr lang="en-GB" dirty="0" smtClean="0"/>
              <a:t>People currently not working are also significantly more likely to report contacting their GP less in the past few months </a:t>
            </a:r>
            <a:endParaRPr lang="en-GB" dirty="0"/>
          </a:p>
          <a:p>
            <a:endParaRPr lang="en-GB" dirty="0"/>
          </a:p>
        </p:txBody>
      </p:sp>
      <p:sp>
        <p:nvSpPr>
          <p:cNvPr id="8" name="Text Placeholder 1"/>
          <p:cNvSpPr>
            <a:spLocks noGrp="1"/>
          </p:cNvSpPr>
          <p:nvPr>
            <p:ph type="body" sz="quarter" idx="13"/>
          </p:nvPr>
        </p:nvSpPr>
        <p:spPr>
          <a:xfrm>
            <a:off x="151002" y="369889"/>
            <a:ext cx="11744136" cy="872057"/>
          </a:xfrm>
        </p:spPr>
        <p:txBody>
          <a:bodyPr>
            <a:normAutofit/>
          </a:bodyPr>
          <a:lstStyle/>
          <a:p>
            <a:r>
              <a:rPr lang="en-GB" sz="2400" dirty="0" smtClean="0"/>
              <a:t>In terms of health-seeking behaviours, around one-quarter of people report contacting their GP less in the past three months</a:t>
            </a:r>
            <a:endParaRPr lang="en-GB" sz="2400" dirty="0"/>
          </a:p>
        </p:txBody>
      </p:sp>
      <p:sp>
        <p:nvSpPr>
          <p:cNvPr id="9" name="Rectangle 8">
            <a:extLst>
              <a:ext uri="{FF2B5EF4-FFF2-40B4-BE49-F238E27FC236}">
                <a16:creationId xmlns:a16="http://schemas.microsoft.com/office/drawing/2014/main" xmlns="" id="{1ED708A6-4801-41E6-86C2-3FB1AD96019B}"/>
              </a:ext>
            </a:extLst>
          </p:cNvPr>
          <p:cNvSpPr/>
          <p:nvPr/>
        </p:nvSpPr>
        <p:spPr>
          <a:xfrm>
            <a:off x="0" y="0"/>
            <a:ext cx="3959441"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2 – Personal feelings, concerns and behaviours</a:t>
            </a:r>
          </a:p>
        </p:txBody>
      </p:sp>
      <p:sp>
        <p:nvSpPr>
          <p:cNvPr id="10" name="Rectangle 9">
            <a:extLst>
              <a:ext uri="{FF2B5EF4-FFF2-40B4-BE49-F238E27FC236}">
                <a16:creationId xmlns:a16="http://schemas.microsoft.com/office/drawing/2014/main" xmlns="" id="{10808180-6435-4B08-97A3-1A9ABCDD772B}"/>
              </a:ext>
            </a:extLst>
          </p:cNvPr>
          <p:cNvSpPr/>
          <p:nvPr/>
        </p:nvSpPr>
        <p:spPr>
          <a:xfrm>
            <a:off x="1133848" y="6640505"/>
            <a:ext cx="10114161" cy="246217"/>
          </a:xfrm>
          <a:prstGeom prst="rect">
            <a:avLst/>
          </a:prstGeom>
        </p:spPr>
        <p:txBody>
          <a:bodyPr wrap="square" lIns="91432" tIns="45718" rIns="91432" bIns="45718">
            <a:spAutoFit/>
          </a:bodyPr>
          <a:lstStyle/>
          <a:p>
            <a:r>
              <a:rPr lang="en-GB" sz="1000" i="1" dirty="0">
                <a:latin typeface="Arial"/>
              </a:rPr>
              <a:t>Q4.</a:t>
            </a:r>
            <a:r>
              <a:rPr lang="en-GB" sz="900" i="1" dirty="0">
                <a:latin typeface="Arial"/>
              </a:rPr>
              <a:t> </a:t>
            </a:r>
            <a:r>
              <a:rPr lang="en-GB" sz="1000" i="1" dirty="0">
                <a:effectLst/>
                <a:ea typeface="Times New Roman" panose="02020603050405020304" pitchFamily="18" charset="0"/>
                <a:cs typeface="Arial" panose="020B0604020202020204" pitchFamily="34" charset="0"/>
              </a:rPr>
              <a:t>Below is a list of common lifestyle and health-related behaviours. Please use the list below to indicate what, if anything, has changed in the past three months? </a:t>
            </a:r>
            <a:r>
              <a:rPr lang="en-GB" sz="1000" i="1" dirty="0">
                <a:solidFill>
                  <a:srgbClr val="669900"/>
                </a:solidFill>
                <a:latin typeface="Arial"/>
              </a:rPr>
              <a:t>Base: n=361</a:t>
            </a:r>
            <a:endParaRPr lang="en-GB" sz="900" i="1" dirty="0">
              <a:solidFill>
                <a:srgbClr val="669900"/>
              </a:solidFill>
              <a:latin typeface="Arial"/>
            </a:endParaRPr>
          </a:p>
        </p:txBody>
      </p:sp>
    </p:spTree>
    <p:extLst>
      <p:ext uri="{BB962C8B-B14F-4D97-AF65-F5344CB8AC3E}">
        <p14:creationId xmlns:p14="http://schemas.microsoft.com/office/powerpoint/2010/main" val="126947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8103" y="394137"/>
            <a:ext cx="12163068" cy="901856"/>
          </a:xfrm>
        </p:spPr>
        <p:txBody>
          <a:bodyPr>
            <a:noAutofit/>
          </a:bodyPr>
          <a:lstStyle/>
          <a:p>
            <a:r>
              <a:rPr lang="en-GB" sz="2400" dirty="0"/>
              <a:t>There are </a:t>
            </a:r>
            <a:r>
              <a:rPr lang="en-GB" sz="2400" dirty="0" smtClean="0"/>
              <a:t>several changes </a:t>
            </a:r>
            <a:r>
              <a:rPr lang="en-GB" sz="2400" dirty="0"/>
              <a:t>or barriers that </a:t>
            </a:r>
            <a:r>
              <a:rPr lang="en-GB" sz="2400" dirty="0" smtClean="0"/>
              <a:t>may stop </a:t>
            </a:r>
            <a:r>
              <a:rPr lang="en-GB" sz="2400" dirty="0"/>
              <a:t>people from maintaining the positive </a:t>
            </a:r>
            <a:r>
              <a:rPr lang="en-GB" sz="2400" dirty="0" smtClean="0"/>
              <a:t>lifestyle and health-related changes </a:t>
            </a:r>
            <a:r>
              <a:rPr lang="en-GB" sz="2400" dirty="0"/>
              <a:t>they have </a:t>
            </a:r>
            <a:r>
              <a:rPr lang="en-GB" sz="2400" dirty="0" smtClean="0"/>
              <a:t>made</a:t>
            </a:r>
            <a:endParaRPr lang="en-GB" sz="2400" dirty="0"/>
          </a:p>
        </p:txBody>
      </p:sp>
      <p:sp>
        <p:nvSpPr>
          <p:cNvPr id="6" name="Rectangle 5">
            <a:extLst>
              <a:ext uri="{FF2B5EF4-FFF2-40B4-BE49-F238E27FC236}">
                <a16:creationId xmlns:a16="http://schemas.microsoft.com/office/drawing/2014/main" xmlns="" id="{10808180-6435-4B08-97A3-1A9ABCDD772B}"/>
              </a:ext>
            </a:extLst>
          </p:cNvPr>
          <p:cNvSpPr/>
          <p:nvPr/>
        </p:nvSpPr>
        <p:spPr>
          <a:xfrm>
            <a:off x="1283444" y="6612832"/>
            <a:ext cx="9816292" cy="246217"/>
          </a:xfrm>
          <a:prstGeom prst="rect">
            <a:avLst/>
          </a:prstGeom>
        </p:spPr>
        <p:txBody>
          <a:bodyPr wrap="square" lIns="91432" tIns="45718" rIns="91432" bIns="45718">
            <a:spAutoFit/>
          </a:bodyPr>
          <a:lstStyle/>
          <a:p>
            <a:r>
              <a:rPr lang="en-GB" sz="1000" i="1" dirty="0">
                <a:latin typeface="Arial"/>
              </a:rPr>
              <a:t>Q4b. </a:t>
            </a:r>
            <a:r>
              <a:rPr lang="en-GB" sz="1000" i="1" dirty="0">
                <a:effectLst/>
                <a:ea typeface="Times New Roman" panose="02020603050405020304" pitchFamily="18" charset="0"/>
                <a:cs typeface="Times New Roman" panose="02020603050405020304" pitchFamily="18" charset="0"/>
              </a:rPr>
              <a:t>Reflecting on these changes that you would hope to maintain, what might </a:t>
            </a:r>
            <a:r>
              <a:rPr lang="en-GB" sz="1000" i="1" u="sng" dirty="0">
                <a:effectLst/>
                <a:ea typeface="Times New Roman" panose="02020603050405020304" pitchFamily="18" charset="0"/>
                <a:cs typeface="Times New Roman" panose="02020603050405020304" pitchFamily="18" charset="0"/>
              </a:rPr>
              <a:t>stop</a:t>
            </a:r>
            <a:r>
              <a:rPr lang="en-GB" sz="1000" i="1" dirty="0">
                <a:effectLst/>
                <a:ea typeface="Times New Roman" panose="02020603050405020304" pitchFamily="18" charset="0"/>
                <a:cs typeface="Times New Roman" panose="02020603050405020304" pitchFamily="18" charset="0"/>
              </a:rPr>
              <a:t> you from maintaining these changes as we move back into ‘normality’</a:t>
            </a:r>
            <a:r>
              <a:rPr lang="en-GB" sz="1000" i="1" dirty="0"/>
              <a:t>? </a:t>
            </a:r>
            <a:r>
              <a:rPr lang="en-GB" sz="1000" i="1" dirty="0">
                <a:solidFill>
                  <a:srgbClr val="669900"/>
                </a:solidFill>
                <a:latin typeface="Arial"/>
              </a:rPr>
              <a:t>Base: n=361</a:t>
            </a:r>
          </a:p>
        </p:txBody>
      </p:sp>
      <p:sp>
        <p:nvSpPr>
          <p:cNvPr id="16" name="Oval Callout 7">
            <a:extLst>
              <a:ext uri="{FF2B5EF4-FFF2-40B4-BE49-F238E27FC236}">
                <a16:creationId xmlns:a16="http://schemas.microsoft.com/office/drawing/2014/main" xmlns="" id="{69F6A70A-C8AA-4DBA-83F6-125FB9DF62AC}"/>
              </a:ext>
            </a:extLst>
          </p:cNvPr>
          <p:cNvSpPr/>
          <p:nvPr/>
        </p:nvSpPr>
        <p:spPr>
          <a:xfrm>
            <a:off x="4148442" y="1776059"/>
            <a:ext cx="2698447" cy="2219065"/>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endParaRPr lang="en-GB" sz="1000" i="1" dirty="0">
              <a:solidFill>
                <a:schemeClr val="tx1"/>
              </a:solidFill>
            </a:endParaRPr>
          </a:p>
          <a:p>
            <a:pPr algn="ctr"/>
            <a:r>
              <a:rPr lang="en-GB" sz="1000" i="1" dirty="0">
                <a:solidFill>
                  <a:schemeClr val="tx1"/>
                </a:solidFill>
              </a:rPr>
              <a:t>‘’Rushing around after children. Less time to do exercise as taking kids to school’’</a:t>
            </a:r>
          </a:p>
          <a:p>
            <a:pPr algn="ctr"/>
            <a:endParaRPr lang="en-GB" sz="1000" i="1" dirty="0">
              <a:solidFill>
                <a:schemeClr val="tx1"/>
              </a:solidFill>
            </a:endParaRPr>
          </a:p>
          <a:p>
            <a:pPr algn="ctr"/>
            <a:r>
              <a:rPr lang="en-GB" sz="1000" i="1" dirty="0">
                <a:solidFill>
                  <a:schemeClr val="tx1"/>
                </a:solidFill>
              </a:rPr>
              <a:t>‘’I have been taking lots of long walks but am less inclined to do them now that there are more vehicles on the roads’’</a:t>
            </a:r>
          </a:p>
          <a:p>
            <a:pPr algn="ctr"/>
            <a:endParaRPr lang="en-GB" sz="1000" i="1" dirty="0">
              <a:solidFill>
                <a:schemeClr val="tx1"/>
              </a:solidFill>
            </a:endParaRPr>
          </a:p>
          <a:p>
            <a:pPr algn="ctr"/>
            <a:r>
              <a:rPr lang="en-GB" sz="1000" i="1" dirty="0">
                <a:solidFill>
                  <a:schemeClr val="tx1"/>
                </a:solidFill>
              </a:rPr>
              <a:t>‘’Worried about safety</a:t>
            </a:r>
          </a:p>
          <a:p>
            <a:pPr algn="ctr"/>
            <a:r>
              <a:rPr lang="en-GB" sz="1000" i="1" dirty="0">
                <a:solidFill>
                  <a:schemeClr val="tx1"/>
                </a:solidFill>
              </a:rPr>
              <a:t> at the gym’’</a:t>
            </a:r>
          </a:p>
        </p:txBody>
      </p:sp>
      <p:sp>
        <p:nvSpPr>
          <p:cNvPr id="4" name="TextBox 3">
            <a:extLst>
              <a:ext uri="{FF2B5EF4-FFF2-40B4-BE49-F238E27FC236}">
                <a16:creationId xmlns:a16="http://schemas.microsoft.com/office/drawing/2014/main" xmlns="" id="{4F3AEF57-6121-44B1-972F-F1DD41E2C18D}"/>
              </a:ext>
            </a:extLst>
          </p:cNvPr>
          <p:cNvSpPr txBox="1"/>
          <p:nvPr/>
        </p:nvSpPr>
        <p:spPr>
          <a:xfrm>
            <a:off x="3636880" y="3702179"/>
            <a:ext cx="629211" cy="369332"/>
          </a:xfrm>
          <a:prstGeom prst="rect">
            <a:avLst/>
          </a:prstGeom>
          <a:noFill/>
        </p:spPr>
        <p:txBody>
          <a:bodyPr wrap="none" rtlCol="0">
            <a:spAutoFit/>
          </a:bodyPr>
          <a:lstStyle/>
          <a:p>
            <a:r>
              <a:rPr lang="en-GB" dirty="0"/>
              <a:t>11%</a:t>
            </a:r>
          </a:p>
        </p:txBody>
      </p:sp>
      <p:sp>
        <p:nvSpPr>
          <p:cNvPr id="19" name="TextBox 18">
            <a:extLst>
              <a:ext uri="{FF2B5EF4-FFF2-40B4-BE49-F238E27FC236}">
                <a16:creationId xmlns:a16="http://schemas.microsoft.com/office/drawing/2014/main" xmlns="" id="{3F3ECAB0-D9FA-4B00-ABD5-940D09C3A1F0}"/>
              </a:ext>
            </a:extLst>
          </p:cNvPr>
          <p:cNvSpPr txBox="1"/>
          <p:nvPr/>
        </p:nvSpPr>
        <p:spPr>
          <a:xfrm>
            <a:off x="32380" y="3980574"/>
            <a:ext cx="646331" cy="369332"/>
          </a:xfrm>
          <a:prstGeom prst="rect">
            <a:avLst/>
          </a:prstGeom>
          <a:noFill/>
        </p:spPr>
        <p:txBody>
          <a:bodyPr wrap="none" rtlCol="0">
            <a:spAutoFit/>
          </a:bodyPr>
          <a:lstStyle/>
          <a:p>
            <a:r>
              <a:rPr lang="en-GB" dirty="0"/>
              <a:t>22%</a:t>
            </a:r>
          </a:p>
        </p:txBody>
      </p:sp>
      <p:sp>
        <p:nvSpPr>
          <p:cNvPr id="21" name="TextBox 20">
            <a:extLst>
              <a:ext uri="{FF2B5EF4-FFF2-40B4-BE49-F238E27FC236}">
                <a16:creationId xmlns:a16="http://schemas.microsoft.com/office/drawing/2014/main" xmlns="" id="{E00C6E08-B080-49B1-B9C4-06D8FE58C868}"/>
              </a:ext>
            </a:extLst>
          </p:cNvPr>
          <p:cNvSpPr txBox="1"/>
          <p:nvPr/>
        </p:nvSpPr>
        <p:spPr>
          <a:xfrm>
            <a:off x="7384411" y="3242956"/>
            <a:ext cx="518091" cy="369332"/>
          </a:xfrm>
          <a:prstGeom prst="rect">
            <a:avLst/>
          </a:prstGeom>
          <a:noFill/>
        </p:spPr>
        <p:txBody>
          <a:bodyPr wrap="none" rtlCol="0">
            <a:spAutoFit/>
          </a:bodyPr>
          <a:lstStyle/>
          <a:p>
            <a:r>
              <a:rPr lang="en-GB" dirty="0"/>
              <a:t>9%</a:t>
            </a:r>
          </a:p>
        </p:txBody>
      </p:sp>
      <p:sp>
        <p:nvSpPr>
          <p:cNvPr id="23" name="TextBox 22">
            <a:extLst>
              <a:ext uri="{FF2B5EF4-FFF2-40B4-BE49-F238E27FC236}">
                <a16:creationId xmlns:a16="http://schemas.microsoft.com/office/drawing/2014/main" xmlns="" id="{DB44A469-1363-4890-8821-BE19956CBF83}"/>
              </a:ext>
            </a:extLst>
          </p:cNvPr>
          <p:cNvSpPr txBox="1"/>
          <p:nvPr/>
        </p:nvSpPr>
        <p:spPr>
          <a:xfrm>
            <a:off x="272412" y="5664029"/>
            <a:ext cx="444352" cy="307777"/>
          </a:xfrm>
          <a:prstGeom prst="rect">
            <a:avLst/>
          </a:prstGeom>
          <a:noFill/>
        </p:spPr>
        <p:txBody>
          <a:bodyPr wrap="none" rtlCol="0">
            <a:spAutoFit/>
          </a:bodyPr>
          <a:lstStyle/>
          <a:p>
            <a:r>
              <a:rPr lang="en-GB" sz="1400" dirty="0"/>
              <a:t>6%</a:t>
            </a:r>
          </a:p>
        </p:txBody>
      </p:sp>
      <p:sp>
        <p:nvSpPr>
          <p:cNvPr id="33" name="TextBox 32">
            <a:extLst>
              <a:ext uri="{FF2B5EF4-FFF2-40B4-BE49-F238E27FC236}">
                <a16:creationId xmlns:a16="http://schemas.microsoft.com/office/drawing/2014/main" xmlns="" id="{C2DB3547-ECB5-4753-A724-C3188FCD3862}"/>
              </a:ext>
            </a:extLst>
          </p:cNvPr>
          <p:cNvSpPr txBox="1"/>
          <p:nvPr/>
        </p:nvSpPr>
        <p:spPr>
          <a:xfrm>
            <a:off x="3973128" y="6129471"/>
            <a:ext cx="511563" cy="307777"/>
          </a:xfrm>
          <a:prstGeom prst="rect">
            <a:avLst/>
          </a:prstGeom>
          <a:noFill/>
        </p:spPr>
        <p:txBody>
          <a:bodyPr wrap="square" rtlCol="0">
            <a:spAutoFit/>
          </a:bodyPr>
          <a:lstStyle/>
          <a:p>
            <a:r>
              <a:rPr lang="en-GB" sz="1400" dirty="0"/>
              <a:t>5%</a:t>
            </a:r>
          </a:p>
        </p:txBody>
      </p:sp>
      <p:sp>
        <p:nvSpPr>
          <p:cNvPr id="34" name="TextBox 33">
            <a:extLst>
              <a:ext uri="{FF2B5EF4-FFF2-40B4-BE49-F238E27FC236}">
                <a16:creationId xmlns:a16="http://schemas.microsoft.com/office/drawing/2014/main" xmlns="" id="{E7FC2302-22F7-4B99-BA83-9DB674D8C6CF}"/>
              </a:ext>
            </a:extLst>
          </p:cNvPr>
          <p:cNvSpPr txBox="1"/>
          <p:nvPr/>
        </p:nvSpPr>
        <p:spPr>
          <a:xfrm>
            <a:off x="6223982" y="5830730"/>
            <a:ext cx="444352" cy="307777"/>
          </a:xfrm>
          <a:prstGeom prst="rect">
            <a:avLst/>
          </a:prstGeom>
          <a:noFill/>
        </p:spPr>
        <p:txBody>
          <a:bodyPr wrap="none" rtlCol="0">
            <a:spAutoFit/>
          </a:bodyPr>
          <a:lstStyle/>
          <a:p>
            <a:r>
              <a:rPr lang="en-GB" sz="1400" dirty="0"/>
              <a:t>4%</a:t>
            </a:r>
          </a:p>
        </p:txBody>
      </p:sp>
      <p:sp>
        <p:nvSpPr>
          <p:cNvPr id="36" name="Oval Callout 7">
            <a:extLst>
              <a:ext uri="{FF2B5EF4-FFF2-40B4-BE49-F238E27FC236}">
                <a16:creationId xmlns:a16="http://schemas.microsoft.com/office/drawing/2014/main" xmlns="" id="{41E2BC10-AF06-4867-9E97-DB6B6879333E}"/>
              </a:ext>
            </a:extLst>
          </p:cNvPr>
          <p:cNvSpPr/>
          <p:nvPr/>
        </p:nvSpPr>
        <p:spPr>
          <a:xfrm>
            <a:off x="10873315" y="3503890"/>
            <a:ext cx="1228779" cy="1475507"/>
          </a:xfrm>
          <a:prstGeom prst="wedgeEllipseCallout">
            <a:avLst>
              <a:gd name="adj1" fmla="val 33040"/>
              <a:gd name="adj2" fmla="val 56649"/>
            </a:avLst>
          </a:prstGeom>
          <a:noFill/>
          <a:ln w="98425">
            <a:solidFill>
              <a:schemeClr val="bg1">
                <a:lumMod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dirty="0">
                <a:solidFill>
                  <a:srgbClr val="004992"/>
                </a:solidFill>
              </a:rPr>
              <a:t>No reflections/ comments made</a:t>
            </a:r>
          </a:p>
        </p:txBody>
      </p:sp>
      <p:sp>
        <p:nvSpPr>
          <p:cNvPr id="37" name="TextBox 36">
            <a:extLst>
              <a:ext uri="{FF2B5EF4-FFF2-40B4-BE49-F238E27FC236}">
                <a16:creationId xmlns:a16="http://schemas.microsoft.com/office/drawing/2014/main" xmlns="" id="{2C1D038B-F4FB-4B74-8372-547135FB2BD1}"/>
              </a:ext>
            </a:extLst>
          </p:cNvPr>
          <p:cNvSpPr txBox="1"/>
          <p:nvPr/>
        </p:nvSpPr>
        <p:spPr>
          <a:xfrm>
            <a:off x="10503509" y="5268223"/>
            <a:ext cx="184731" cy="246221"/>
          </a:xfrm>
          <a:prstGeom prst="rect">
            <a:avLst/>
          </a:prstGeom>
          <a:noFill/>
        </p:spPr>
        <p:txBody>
          <a:bodyPr wrap="none" rtlCol="0">
            <a:spAutoFit/>
          </a:bodyPr>
          <a:lstStyle/>
          <a:p>
            <a:endParaRPr lang="en-GB" sz="1000" i="1" dirty="0">
              <a:solidFill>
                <a:srgbClr val="FF0000"/>
              </a:solidFill>
            </a:endParaRPr>
          </a:p>
        </p:txBody>
      </p:sp>
      <p:sp>
        <p:nvSpPr>
          <p:cNvPr id="5" name="Rectangle 4">
            <a:extLst>
              <a:ext uri="{FF2B5EF4-FFF2-40B4-BE49-F238E27FC236}">
                <a16:creationId xmlns:a16="http://schemas.microsoft.com/office/drawing/2014/main" xmlns="" id="{A7119327-5A14-4500-A451-14AD81B353C7}"/>
              </a:ext>
            </a:extLst>
          </p:cNvPr>
          <p:cNvSpPr/>
          <p:nvPr/>
        </p:nvSpPr>
        <p:spPr>
          <a:xfrm>
            <a:off x="0" y="0"/>
            <a:ext cx="3959441"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2 – Personal feelings, concerns and behaviours</a:t>
            </a:r>
          </a:p>
        </p:txBody>
      </p:sp>
      <p:sp>
        <p:nvSpPr>
          <p:cNvPr id="8" name="TextBox 7">
            <a:extLst>
              <a:ext uri="{FF2B5EF4-FFF2-40B4-BE49-F238E27FC236}">
                <a16:creationId xmlns:a16="http://schemas.microsoft.com/office/drawing/2014/main" xmlns="" id="{94F22435-B99F-4BE7-A313-475F1E8C4A2F}"/>
              </a:ext>
            </a:extLst>
          </p:cNvPr>
          <p:cNvSpPr txBox="1"/>
          <p:nvPr/>
        </p:nvSpPr>
        <p:spPr>
          <a:xfrm>
            <a:off x="11487705" y="5145112"/>
            <a:ext cx="646331" cy="369332"/>
          </a:xfrm>
          <a:prstGeom prst="rect">
            <a:avLst/>
          </a:prstGeom>
          <a:noFill/>
        </p:spPr>
        <p:txBody>
          <a:bodyPr wrap="none" rtlCol="0">
            <a:spAutoFit/>
          </a:bodyPr>
          <a:lstStyle/>
          <a:p>
            <a:r>
              <a:rPr lang="en-GB" b="1" dirty="0">
                <a:solidFill>
                  <a:schemeClr val="bg1">
                    <a:lumMod val="50000"/>
                  </a:schemeClr>
                </a:solidFill>
              </a:rPr>
              <a:t>43%</a:t>
            </a:r>
          </a:p>
        </p:txBody>
      </p:sp>
      <p:sp>
        <p:nvSpPr>
          <p:cNvPr id="9" name="TextBox 8">
            <a:extLst>
              <a:ext uri="{FF2B5EF4-FFF2-40B4-BE49-F238E27FC236}">
                <a16:creationId xmlns:a16="http://schemas.microsoft.com/office/drawing/2014/main" xmlns="" id="{E55AA97B-BA4A-4929-9FB3-0D5961DD26A4}"/>
              </a:ext>
            </a:extLst>
          </p:cNvPr>
          <p:cNvSpPr txBox="1"/>
          <p:nvPr/>
        </p:nvSpPr>
        <p:spPr>
          <a:xfrm>
            <a:off x="4574175" y="1453595"/>
            <a:ext cx="1846980" cy="307777"/>
          </a:xfrm>
          <a:prstGeom prst="rect">
            <a:avLst/>
          </a:prstGeom>
          <a:noFill/>
        </p:spPr>
        <p:txBody>
          <a:bodyPr wrap="none" rtlCol="0">
            <a:spAutoFit/>
          </a:bodyPr>
          <a:lstStyle/>
          <a:p>
            <a:r>
              <a:rPr lang="en-GB" sz="1400" dirty="0">
                <a:solidFill>
                  <a:srgbClr val="C00000"/>
                </a:solidFill>
              </a:rPr>
              <a:t>Less exercise/fitness</a:t>
            </a:r>
          </a:p>
        </p:txBody>
      </p:sp>
      <p:sp>
        <p:nvSpPr>
          <p:cNvPr id="10" name="Oval Callout 7">
            <a:extLst>
              <a:ext uri="{FF2B5EF4-FFF2-40B4-BE49-F238E27FC236}">
                <a16:creationId xmlns:a16="http://schemas.microsoft.com/office/drawing/2014/main" xmlns="" id="{D62CC4DC-E297-4163-85AD-FF84D66910C5}"/>
              </a:ext>
            </a:extLst>
          </p:cNvPr>
          <p:cNvSpPr/>
          <p:nvPr/>
        </p:nvSpPr>
        <p:spPr>
          <a:xfrm>
            <a:off x="272412" y="1761372"/>
            <a:ext cx="3079462" cy="2267563"/>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00" i="1" dirty="0">
                <a:solidFill>
                  <a:schemeClr val="tx1"/>
                </a:solidFill>
              </a:rPr>
              <a:t>‘’Going back to work might </a:t>
            </a:r>
          </a:p>
          <a:p>
            <a:pPr algn="ctr"/>
            <a:r>
              <a:rPr lang="en-GB" sz="1000" i="1" dirty="0">
                <a:solidFill>
                  <a:schemeClr val="tx1"/>
                </a:solidFill>
              </a:rPr>
              <a:t>reduce time available in the morning to do exercise’’</a:t>
            </a:r>
          </a:p>
          <a:p>
            <a:pPr algn="ctr"/>
            <a:endParaRPr lang="en-GB" sz="1000" i="1" dirty="0">
              <a:solidFill>
                <a:schemeClr val="tx1"/>
              </a:solidFill>
            </a:endParaRPr>
          </a:p>
          <a:p>
            <a:pPr algn="ctr"/>
            <a:r>
              <a:rPr lang="en-GB" sz="1000" i="1" dirty="0">
                <a:solidFill>
                  <a:schemeClr val="tx1"/>
                </a:solidFill>
              </a:rPr>
              <a:t>‘’Working from home has been a real benefit since I avoid the morning and evening travel, thus allowing more time to focus on my, and my family's, wellbeing’’</a:t>
            </a:r>
          </a:p>
          <a:p>
            <a:pPr algn="ctr"/>
            <a:endParaRPr lang="en-GB" sz="1000" i="1" dirty="0">
              <a:solidFill>
                <a:schemeClr val="tx1"/>
              </a:solidFill>
            </a:endParaRPr>
          </a:p>
          <a:p>
            <a:pPr algn="ctr"/>
            <a:r>
              <a:rPr lang="en-GB" sz="1000" i="1" dirty="0">
                <a:solidFill>
                  <a:schemeClr val="tx1"/>
                </a:solidFill>
              </a:rPr>
              <a:t>‘’Working may have an impact on my daily exercise which I need for my mental health’’</a:t>
            </a:r>
          </a:p>
        </p:txBody>
      </p:sp>
      <p:sp>
        <p:nvSpPr>
          <p:cNvPr id="11" name="TextBox 10">
            <a:extLst>
              <a:ext uri="{FF2B5EF4-FFF2-40B4-BE49-F238E27FC236}">
                <a16:creationId xmlns:a16="http://schemas.microsoft.com/office/drawing/2014/main" xmlns="" id="{CF700F84-9CCE-4BA4-87BC-36CAB3E837DA}"/>
              </a:ext>
            </a:extLst>
          </p:cNvPr>
          <p:cNvSpPr txBox="1"/>
          <p:nvPr/>
        </p:nvSpPr>
        <p:spPr>
          <a:xfrm>
            <a:off x="26510" y="1377330"/>
            <a:ext cx="4009431" cy="461665"/>
          </a:xfrm>
          <a:prstGeom prst="rect">
            <a:avLst/>
          </a:prstGeom>
          <a:noFill/>
        </p:spPr>
        <p:txBody>
          <a:bodyPr wrap="none" rtlCol="0">
            <a:spAutoFit/>
          </a:bodyPr>
          <a:lstStyle/>
          <a:p>
            <a:r>
              <a:rPr lang="en-GB" sz="1200" dirty="0">
                <a:solidFill>
                  <a:srgbClr val="C00000"/>
                </a:solidFill>
              </a:rPr>
              <a:t>Normal routine/ return to work/ less time/ busier lifestyle/</a:t>
            </a:r>
          </a:p>
          <a:p>
            <a:r>
              <a:rPr lang="en-GB" sz="1200" dirty="0">
                <a:solidFill>
                  <a:srgbClr val="C00000"/>
                </a:solidFill>
              </a:rPr>
              <a:t>work life balance</a:t>
            </a:r>
          </a:p>
        </p:txBody>
      </p:sp>
      <p:sp>
        <p:nvSpPr>
          <p:cNvPr id="12" name="Oval Callout 7">
            <a:extLst>
              <a:ext uri="{FF2B5EF4-FFF2-40B4-BE49-F238E27FC236}">
                <a16:creationId xmlns:a16="http://schemas.microsoft.com/office/drawing/2014/main" xmlns="" id="{A6C9E282-300A-4333-BFF5-00A4099A348A}"/>
              </a:ext>
            </a:extLst>
          </p:cNvPr>
          <p:cNvSpPr/>
          <p:nvPr/>
        </p:nvSpPr>
        <p:spPr>
          <a:xfrm>
            <a:off x="7643457" y="1613989"/>
            <a:ext cx="3844248" cy="2219065"/>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endParaRPr lang="en-GB" sz="1000" dirty="0">
              <a:solidFill>
                <a:schemeClr val="tx1"/>
              </a:solidFill>
            </a:endParaRPr>
          </a:p>
          <a:p>
            <a:pPr algn="ctr"/>
            <a:r>
              <a:rPr lang="en-GB" sz="1000" i="1" dirty="0">
                <a:solidFill>
                  <a:schemeClr val="tx1"/>
                </a:solidFill>
              </a:rPr>
              <a:t>‘’Only bad weather or ill health would stop me from increased gardening which is the main change in my life’’</a:t>
            </a:r>
          </a:p>
          <a:p>
            <a:pPr algn="ctr"/>
            <a:endParaRPr lang="en-GB" sz="1000" i="1" dirty="0">
              <a:solidFill>
                <a:schemeClr val="tx1"/>
              </a:solidFill>
            </a:endParaRPr>
          </a:p>
          <a:p>
            <a:pPr algn="ctr"/>
            <a:r>
              <a:rPr lang="en-GB" sz="1000" i="1" dirty="0">
                <a:solidFill>
                  <a:schemeClr val="tx1"/>
                </a:solidFill>
              </a:rPr>
              <a:t>‘’Only illness would stop my usual routine’’</a:t>
            </a:r>
          </a:p>
          <a:p>
            <a:pPr algn="ctr"/>
            <a:endParaRPr lang="en-GB" sz="1000" i="1" dirty="0">
              <a:solidFill>
                <a:schemeClr val="tx1"/>
              </a:solidFill>
            </a:endParaRPr>
          </a:p>
          <a:p>
            <a:pPr algn="ctr"/>
            <a:r>
              <a:rPr lang="en-GB" sz="1000" i="1" dirty="0">
                <a:solidFill>
                  <a:schemeClr val="tx1"/>
                </a:solidFill>
              </a:rPr>
              <a:t>‘’Motivation, time, feeling mentally up for keeping on a healthier track’’</a:t>
            </a:r>
          </a:p>
          <a:p>
            <a:pPr algn="ctr"/>
            <a:endParaRPr lang="en-GB" sz="1000" i="1" dirty="0">
              <a:solidFill>
                <a:schemeClr val="tx1"/>
              </a:solidFill>
            </a:endParaRPr>
          </a:p>
          <a:p>
            <a:pPr algn="ctr"/>
            <a:r>
              <a:rPr lang="en-GB" sz="1000" i="1" dirty="0">
                <a:solidFill>
                  <a:schemeClr val="tx1"/>
                </a:solidFill>
              </a:rPr>
              <a:t>‘’Mental health staying positive seems to get harder’’</a:t>
            </a:r>
          </a:p>
        </p:txBody>
      </p:sp>
      <p:sp>
        <p:nvSpPr>
          <p:cNvPr id="28" name="TextBox 27">
            <a:extLst>
              <a:ext uri="{FF2B5EF4-FFF2-40B4-BE49-F238E27FC236}">
                <a16:creationId xmlns:a16="http://schemas.microsoft.com/office/drawing/2014/main" xmlns="" id="{9C94CB94-33C8-43A4-B1B5-BBD3ADBC658A}"/>
              </a:ext>
            </a:extLst>
          </p:cNvPr>
          <p:cNvSpPr txBox="1"/>
          <p:nvPr/>
        </p:nvSpPr>
        <p:spPr>
          <a:xfrm>
            <a:off x="7484385" y="1312044"/>
            <a:ext cx="2544286" cy="307777"/>
          </a:xfrm>
          <a:prstGeom prst="rect">
            <a:avLst/>
          </a:prstGeom>
          <a:noFill/>
        </p:spPr>
        <p:txBody>
          <a:bodyPr wrap="none" rtlCol="0">
            <a:spAutoFit/>
          </a:bodyPr>
          <a:lstStyle/>
          <a:p>
            <a:r>
              <a:rPr lang="en-GB" sz="1400" dirty="0">
                <a:solidFill>
                  <a:srgbClr val="C00000"/>
                </a:solidFill>
              </a:rPr>
              <a:t>Health/ illness/ anxiety/ stress</a:t>
            </a:r>
          </a:p>
        </p:txBody>
      </p:sp>
      <p:sp>
        <p:nvSpPr>
          <p:cNvPr id="29" name="Oval Callout 7">
            <a:extLst>
              <a:ext uri="{FF2B5EF4-FFF2-40B4-BE49-F238E27FC236}">
                <a16:creationId xmlns:a16="http://schemas.microsoft.com/office/drawing/2014/main" xmlns="" id="{054AE8E5-348D-4DB8-A9CC-0E3F127AC207}"/>
              </a:ext>
            </a:extLst>
          </p:cNvPr>
          <p:cNvSpPr/>
          <p:nvPr/>
        </p:nvSpPr>
        <p:spPr>
          <a:xfrm>
            <a:off x="643372" y="4165240"/>
            <a:ext cx="3647666" cy="1806566"/>
          </a:xfrm>
          <a:prstGeom prst="wedgeEllipseCallout">
            <a:avLst>
              <a:gd name="adj1" fmla="val -48216"/>
              <a:gd name="adj2" fmla="val 36372"/>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00" i="1" dirty="0">
                <a:solidFill>
                  <a:schemeClr val="tx1"/>
                </a:solidFill>
              </a:rPr>
              <a:t>‘’Ease of access to on line health queries (emailing my GP / practice rather than visiting in person), &amp; how it actually works’’</a:t>
            </a:r>
          </a:p>
          <a:p>
            <a:pPr algn="ctr"/>
            <a:endParaRPr lang="en-GB" sz="1000" i="1" dirty="0">
              <a:solidFill>
                <a:schemeClr val="tx1"/>
              </a:solidFill>
            </a:endParaRPr>
          </a:p>
          <a:p>
            <a:pPr algn="ctr"/>
            <a:r>
              <a:rPr lang="en-GB" sz="1000" i="1" dirty="0">
                <a:solidFill>
                  <a:schemeClr val="tx1"/>
                </a:solidFill>
              </a:rPr>
              <a:t>‘’Not being able to see a GP as easily’’</a:t>
            </a:r>
          </a:p>
          <a:p>
            <a:pPr algn="ctr"/>
            <a:endParaRPr lang="en-GB" sz="1000" i="1" dirty="0">
              <a:solidFill>
                <a:schemeClr val="tx1"/>
              </a:solidFill>
            </a:endParaRPr>
          </a:p>
          <a:p>
            <a:pPr algn="ctr"/>
            <a:r>
              <a:rPr lang="en-GB" sz="1000" i="1" dirty="0">
                <a:solidFill>
                  <a:schemeClr val="tx1"/>
                </a:solidFill>
              </a:rPr>
              <a:t>‘’You have done more harm than the Covid-19 would have ever, by refusing people other health services’’</a:t>
            </a:r>
          </a:p>
        </p:txBody>
      </p:sp>
      <p:sp>
        <p:nvSpPr>
          <p:cNvPr id="47" name="TextBox 46">
            <a:extLst>
              <a:ext uri="{FF2B5EF4-FFF2-40B4-BE49-F238E27FC236}">
                <a16:creationId xmlns:a16="http://schemas.microsoft.com/office/drawing/2014/main" xmlns="" id="{A18F7DDA-5A22-4629-AB29-00204A43493D}"/>
              </a:ext>
            </a:extLst>
          </p:cNvPr>
          <p:cNvSpPr txBox="1"/>
          <p:nvPr/>
        </p:nvSpPr>
        <p:spPr>
          <a:xfrm>
            <a:off x="35585" y="5186277"/>
            <a:ext cx="639919" cy="430887"/>
          </a:xfrm>
          <a:prstGeom prst="rect">
            <a:avLst/>
          </a:prstGeom>
          <a:noFill/>
        </p:spPr>
        <p:txBody>
          <a:bodyPr wrap="none" rtlCol="0">
            <a:spAutoFit/>
          </a:bodyPr>
          <a:lstStyle/>
          <a:p>
            <a:r>
              <a:rPr lang="en-GB" sz="1100" dirty="0">
                <a:solidFill>
                  <a:srgbClr val="C00000"/>
                </a:solidFill>
              </a:rPr>
              <a:t>Access</a:t>
            </a:r>
          </a:p>
          <a:p>
            <a:r>
              <a:rPr lang="en-GB" sz="1100" dirty="0">
                <a:solidFill>
                  <a:srgbClr val="C00000"/>
                </a:solidFill>
              </a:rPr>
              <a:t> to GP</a:t>
            </a:r>
          </a:p>
        </p:txBody>
      </p:sp>
      <p:sp>
        <p:nvSpPr>
          <p:cNvPr id="49" name="Oval Callout 7">
            <a:extLst>
              <a:ext uri="{FF2B5EF4-FFF2-40B4-BE49-F238E27FC236}">
                <a16:creationId xmlns:a16="http://schemas.microsoft.com/office/drawing/2014/main" xmlns="" id="{9754E1A9-DBCA-4E38-A732-107A5E215CA9}"/>
              </a:ext>
            </a:extLst>
          </p:cNvPr>
          <p:cNvSpPr/>
          <p:nvPr/>
        </p:nvSpPr>
        <p:spPr>
          <a:xfrm>
            <a:off x="4397783" y="4657185"/>
            <a:ext cx="1530655" cy="1806566"/>
          </a:xfrm>
          <a:prstGeom prst="wedgeEllipseCallout">
            <a:avLst>
              <a:gd name="adj1" fmla="val -48216"/>
              <a:gd name="adj2" fmla="val 36372"/>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00" i="1" dirty="0">
                <a:solidFill>
                  <a:schemeClr val="tx1"/>
                </a:solidFill>
              </a:rPr>
              <a:t>‘’Concern of winter return of virus’’</a:t>
            </a:r>
          </a:p>
          <a:p>
            <a:pPr algn="ctr"/>
            <a:endParaRPr lang="en-GB" sz="1000" i="1" dirty="0">
              <a:solidFill>
                <a:schemeClr val="tx1"/>
              </a:solidFill>
            </a:endParaRPr>
          </a:p>
          <a:p>
            <a:pPr algn="ctr"/>
            <a:r>
              <a:rPr lang="en-GB" sz="1000" i="1" dirty="0">
                <a:solidFill>
                  <a:schemeClr val="tx1"/>
                </a:solidFill>
              </a:rPr>
              <a:t>‘’Don’t really want to mix too much as frightened of second wave’’</a:t>
            </a:r>
            <a:endParaRPr lang="en-GB" sz="1000" dirty="0">
              <a:solidFill>
                <a:schemeClr val="tx1"/>
              </a:solidFill>
            </a:endParaRPr>
          </a:p>
        </p:txBody>
      </p:sp>
      <p:sp>
        <p:nvSpPr>
          <p:cNvPr id="51" name="TextBox 50">
            <a:extLst>
              <a:ext uri="{FF2B5EF4-FFF2-40B4-BE49-F238E27FC236}">
                <a16:creationId xmlns:a16="http://schemas.microsoft.com/office/drawing/2014/main" xmlns="" id="{7447F093-60A6-4C0D-A0EE-326A46CF4E61}"/>
              </a:ext>
            </a:extLst>
          </p:cNvPr>
          <p:cNvSpPr txBox="1"/>
          <p:nvPr/>
        </p:nvSpPr>
        <p:spPr>
          <a:xfrm>
            <a:off x="4532382" y="4148246"/>
            <a:ext cx="1191352" cy="461665"/>
          </a:xfrm>
          <a:prstGeom prst="rect">
            <a:avLst/>
          </a:prstGeom>
          <a:noFill/>
        </p:spPr>
        <p:txBody>
          <a:bodyPr wrap="none" rtlCol="0">
            <a:spAutoFit/>
          </a:bodyPr>
          <a:lstStyle/>
          <a:p>
            <a:r>
              <a:rPr lang="en-GB" sz="1200" dirty="0">
                <a:solidFill>
                  <a:srgbClr val="C00000"/>
                </a:solidFill>
              </a:rPr>
              <a:t>Second spike, </a:t>
            </a:r>
          </a:p>
          <a:p>
            <a:r>
              <a:rPr lang="en-GB" sz="1200" dirty="0">
                <a:solidFill>
                  <a:srgbClr val="C00000"/>
                </a:solidFill>
              </a:rPr>
              <a:t>lockdown</a:t>
            </a:r>
          </a:p>
        </p:txBody>
      </p:sp>
      <p:sp>
        <p:nvSpPr>
          <p:cNvPr id="53" name="TextBox 52">
            <a:extLst>
              <a:ext uri="{FF2B5EF4-FFF2-40B4-BE49-F238E27FC236}">
                <a16:creationId xmlns:a16="http://schemas.microsoft.com/office/drawing/2014/main" xmlns="" id="{3C73CC3F-61B8-4135-A06D-E635A761AB8E}"/>
              </a:ext>
            </a:extLst>
          </p:cNvPr>
          <p:cNvSpPr txBox="1"/>
          <p:nvPr/>
        </p:nvSpPr>
        <p:spPr>
          <a:xfrm>
            <a:off x="6092447" y="4165240"/>
            <a:ext cx="1090363" cy="461665"/>
          </a:xfrm>
          <a:prstGeom prst="rect">
            <a:avLst/>
          </a:prstGeom>
          <a:noFill/>
        </p:spPr>
        <p:txBody>
          <a:bodyPr wrap="none" rtlCol="0">
            <a:spAutoFit/>
          </a:bodyPr>
          <a:lstStyle/>
          <a:p>
            <a:r>
              <a:rPr lang="en-GB" sz="1200" dirty="0">
                <a:solidFill>
                  <a:srgbClr val="C00000"/>
                </a:solidFill>
              </a:rPr>
              <a:t>Job security/ </a:t>
            </a:r>
          </a:p>
          <a:p>
            <a:r>
              <a:rPr lang="en-GB" sz="1200" dirty="0">
                <a:solidFill>
                  <a:srgbClr val="C00000"/>
                </a:solidFill>
              </a:rPr>
              <a:t>finances</a:t>
            </a:r>
          </a:p>
        </p:txBody>
      </p:sp>
      <p:sp>
        <p:nvSpPr>
          <p:cNvPr id="55" name="Oval Callout 7">
            <a:extLst>
              <a:ext uri="{FF2B5EF4-FFF2-40B4-BE49-F238E27FC236}">
                <a16:creationId xmlns:a16="http://schemas.microsoft.com/office/drawing/2014/main" xmlns="" id="{CFF2F79C-9D4F-4175-87C7-691E319BB569}"/>
              </a:ext>
            </a:extLst>
          </p:cNvPr>
          <p:cNvSpPr/>
          <p:nvPr/>
        </p:nvSpPr>
        <p:spPr>
          <a:xfrm>
            <a:off x="6563194" y="4253937"/>
            <a:ext cx="2077571" cy="2219064"/>
          </a:xfrm>
          <a:prstGeom prst="wedgeEllipseCallout">
            <a:avLst>
              <a:gd name="adj1" fmla="val -48216"/>
              <a:gd name="adj2" fmla="val 36372"/>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00" i="1" dirty="0">
                <a:solidFill>
                  <a:schemeClr val="tx1"/>
                </a:solidFill>
              </a:rPr>
              <a:t>‘’Anxiety about my employment status (I'm self employed) and worry if there is a 2nd wave’’</a:t>
            </a:r>
          </a:p>
          <a:p>
            <a:pPr algn="ctr"/>
            <a:endParaRPr lang="en-GB" sz="1000" i="1" dirty="0">
              <a:solidFill>
                <a:schemeClr val="tx1"/>
              </a:solidFill>
            </a:endParaRPr>
          </a:p>
          <a:p>
            <a:pPr algn="ctr"/>
            <a:r>
              <a:rPr lang="en-GB" sz="1000" i="1" dirty="0">
                <a:solidFill>
                  <a:schemeClr val="tx1"/>
                </a:solidFill>
              </a:rPr>
              <a:t>‘’Financial pressure if lose job.</a:t>
            </a:r>
          </a:p>
          <a:p>
            <a:pPr algn="ctr"/>
            <a:r>
              <a:rPr lang="en-GB" sz="1000" i="1" dirty="0">
                <a:solidFill>
                  <a:schemeClr val="tx1"/>
                </a:solidFill>
              </a:rPr>
              <a:t>Impact if made redundant on lifestyle’’</a:t>
            </a:r>
          </a:p>
          <a:p>
            <a:pPr algn="ctr"/>
            <a:endParaRPr lang="en-GB" sz="1000" i="1" dirty="0">
              <a:solidFill>
                <a:schemeClr val="tx1"/>
              </a:solidFill>
            </a:endParaRPr>
          </a:p>
          <a:p>
            <a:pPr algn="ctr"/>
            <a:r>
              <a:rPr lang="en-GB" sz="1000" i="1" dirty="0">
                <a:solidFill>
                  <a:schemeClr val="tx1"/>
                </a:solidFill>
              </a:rPr>
              <a:t>‘’Losing my job’’</a:t>
            </a:r>
          </a:p>
        </p:txBody>
      </p:sp>
      <p:sp>
        <p:nvSpPr>
          <p:cNvPr id="57" name="Oval Callout 7">
            <a:extLst>
              <a:ext uri="{FF2B5EF4-FFF2-40B4-BE49-F238E27FC236}">
                <a16:creationId xmlns:a16="http://schemas.microsoft.com/office/drawing/2014/main" xmlns="" id="{E26756EF-0F8F-4A9A-917C-7779990E777B}"/>
              </a:ext>
            </a:extLst>
          </p:cNvPr>
          <p:cNvSpPr/>
          <p:nvPr/>
        </p:nvSpPr>
        <p:spPr>
          <a:xfrm>
            <a:off x="8975128" y="4031157"/>
            <a:ext cx="1719633" cy="2441844"/>
          </a:xfrm>
          <a:prstGeom prst="wedgeEllipseCallout">
            <a:avLst>
              <a:gd name="adj1" fmla="val -48216"/>
              <a:gd name="adj2" fmla="val 36372"/>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00" i="1" dirty="0">
                <a:solidFill>
                  <a:schemeClr val="tx1"/>
                </a:solidFill>
              </a:rPr>
              <a:t>‘’Would like to </a:t>
            </a:r>
          </a:p>
          <a:p>
            <a:pPr algn="ctr"/>
            <a:r>
              <a:rPr lang="en-GB" sz="1000" i="1" dirty="0">
                <a:solidFill>
                  <a:schemeClr val="tx1"/>
                </a:solidFill>
              </a:rPr>
              <a:t>cook meals from scratch but returning to the office environment will make that more difficult’’</a:t>
            </a:r>
          </a:p>
          <a:p>
            <a:pPr algn="ctr"/>
            <a:endParaRPr lang="en-GB" sz="500" i="1" dirty="0">
              <a:solidFill>
                <a:schemeClr val="tx1"/>
              </a:solidFill>
            </a:endParaRPr>
          </a:p>
          <a:p>
            <a:pPr algn="ctr"/>
            <a:r>
              <a:rPr lang="en-GB" sz="1000" i="1" dirty="0">
                <a:solidFill>
                  <a:schemeClr val="tx1"/>
                </a:solidFill>
              </a:rPr>
              <a:t>‘’Will eat out more again’’</a:t>
            </a:r>
          </a:p>
          <a:p>
            <a:pPr algn="ctr"/>
            <a:endParaRPr lang="en-GB" sz="500" i="1" dirty="0">
              <a:solidFill>
                <a:schemeClr val="tx1"/>
              </a:solidFill>
            </a:endParaRPr>
          </a:p>
          <a:p>
            <a:pPr algn="ctr"/>
            <a:r>
              <a:rPr lang="en-GB" sz="1000" i="1" dirty="0">
                <a:solidFill>
                  <a:schemeClr val="tx1"/>
                </a:solidFill>
              </a:rPr>
              <a:t>‘’The time I have at home to prepare healthy meals’’</a:t>
            </a:r>
          </a:p>
        </p:txBody>
      </p:sp>
      <p:sp>
        <p:nvSpPr>
          <p:cNvPr id="59" name="TextBox 58">
            <a:extLst>
              <a:ext uri="{FF2B5EF4-FFF2-40B4-BE49-F238E27FC236}">
                <a16:creationId xmlns:a16="http://schemas.microsoft.com/office/drawing/2014/main" xmlns="" id="{AC8BDA3F-32FD-4B7E-9FAD-78630372C77D}"/>
              </a:ext>
            </a:extLst>
          </p:cNvPr>
          <p:cNvSpPr txBox="1"/>
          <p:nvPr/>
        </p:nvSpPr>
        <p:spPr>
          <a:xfrm>
            <a:off x="8857254" y="6174031"/>
            <a:ext cx="444352" cy="307777"/>
          </a:xfrm>
          <a:prstGeom prst="rect">
            <a:avLst/>
          </a:prstGeom>
          <a:noFill/>
        </p:spPr>
        <p:txBody>
          <a:bodyPr wrap="none" rtlCol="0">
            <a:spAutoFit/>
          </a:bodyPr>
          <a:lstStyle/>
          <a:p>
            <a:r>
              <a:rPr lang="en-GB" sz="1400" dirty="0"/>
              <a:t>6%</a:t>
            </a:r>
          </a:p>
        </p:txBody>
      </p:sp>
      <p:sp>
        <p:nvSpPr>
          <p:cNvPr id="61" name="TextBox 60">
            <a:extLst>
              <a:ext uri="{FF2B5EF4-FFF2-40B4-BE49-F238E27FC236}">
                <a16:creationId xmlns:a16="http://schemas.microsoft.com/office/drawing/2014/main" xmlns="" id="{6B1A9E85-EF89-4500-8BB1-51816692B426}"/>
              </a:ext>
            </a:extLst>
          </p:cNvPr>
          <p:cNvSpPr txBox="1"/>
          <p:nvPr/>
        </p:nvSpPr>
        <p:spPr>
          <a:xfrm>
            <a:off x="8640765" y="3995297"/>
            <a:ext cx="735201" cy="830997"/>
          </a:xfrm>
          <a:prstGeom prst="rect">
            <a:avLst/>
          </a:prstGeom>
          <a:noFill/>
        </p:spPr>
        <p:txBody>
          <a:bodyPr wrap="none" rtlCol="0">
            <a:spAutoFit/>
          </a:bodyPr>
          <a:lstStyle/>
          <a:p>
            <a:r>
              <a:rPr lang="en-GB" sz="1200" dirty="0">
                <a:solidFill>
                  <a:srgbClr val="C00000"/>
                </a:solidFill>
              </a:rPr>
              <a:t>Time to </a:t>
            </a:r>
          </a:p>
          <a:p>
            <a:r>
              <a:rPr lang="en-GB" sz="1200" dirty="0">
                <a:solidFill>
                  <a:srgbClr val="C00000"/>
                </a:solidFill>
              </a:rPr>
              <a:t>cook/</a:t>
            </a:r>
          </a:p>
          <a:p>
            <a:r>
              <a:rPr lang="en-GB" sz="1200" dirty="0">
                <a:solidFill>
                  <a:srgbClr val="C00000"/>
                </a:solidFill>
              </a:rPr>
              <a:t>eat </a:t>
            </a:r>
          </a:p>
          <a:p>
            <a:r>
              <a:rPr lang="en-GB" sz="1200" dirty="0">
                <a:solidFill>
                  <a:srgbClr val="C00000"/>
                </a:solidFill>
              </a:rPr>
              <a:t>well</a:t>
            </a:r>
          </a:p>
        </p:txBody>
      </p:sp>
    </p:spTree>
    <p:extLst>
      <p:ext uri="{BB962C8B-B14F-4D97-AF65-F5344CB8AC3E}">
        <p14:creationId xmlns:p14="http://schemas.microsoft.com/office/powerpoint/2010/main" val="69963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6E39E37-6BC0-A248-806A-337B0CEF6126}" type="slidenum">
              <a:rPr lang="en-US" smtClean="0"/>
              <a:t>14</a:t>
            </a:fld>
            <a:endParaRPr lang="en-US"/>
          </a:p>
        </p:txBody>
      </p:sp>
      <p:sp>
        <p:nvSpPr>
          <p:cNvPr id="8" name="Text Placeholder 7"/>
          <p:cNvSpPr>
            <a:spLocks noGrp="1"/>
          </p:cNvSpPr>
          <p:nvPr>
            <p:ph type="body" sz="quarter" idx="17"/>
          </p:nvPr>
        </p:nvSpPr>
        <p:spPr>
          <a:xfrm>
            <a:off x="467646" y="2471987"/>
            <a:ext cx="5897850" cy="733028"/>
          </a:xfrm>
        </p:spPr>
        <p:txBody>
          <a:bodyPr/>
          <a:lstStyle/>
          <a:p>
            <a:r>
              <a:rPr lang="en-GB" dirty="0"/>
              <a:t>Section 3</a:t>
            </a:r>
          </a:p>
        </p:txBody>
      </p:sp>
      <p:sp>
        <p:nvSpPr>
          <p:cNvPr id="9" name="Text Placeholder 8"/>
          <p:cNvSpPr>
            <a:spLocks noGrp="1"/>
          </p:cNvSpPr>
          <p:nvPr>
            <p:ph type="body" sz="quarter" idx="18"/>
          </p:nvPr>
        </p:nvSpPr>
        <p:spPr>
          <a:xfrm>
            <a:off x="467645" y="3324855"/>
            <a:ext cx="6776534" cy="511175"/>
          </a:xfrm>
        </p:spPr>
        <p:txBody>
          <a:bodyPr>
            <a:noAutofit/>
          </a:bodyPr>
          <a:lstStyle/>
          <a:p>
            <a:r>
              <a:rPr lang="en-GB" sz="2400" dirty="0"/>
              <a:t>Opinions on and use of health and care services during the pandemic </a:t>
            </a:r>
          </a:p>
        </p:txBody>
      </p:sp>
      <p:pic>
        <p:nvPicPr>
          <p:cNvPr id="7" name="Picture 6">
            <a:extLst>
              <a:ext uri="{FF2B5EF4-FFF2-40B4-BE49-F238E27FC236}">
                <a16:creationId xmlns:a16="http://schemas.microsoft.com/office/drawing/2014/main" xmlns="" id="{92048C30-F02C-407E-B1E8-28950C957400}"/>
              </a:ext>
            </a:extLst>
          </p:cNvPr>
          <p:cNvPicPr>
            <a:picLocks noChangeAspect="1"/>
          </p:cNvPicPr>
          <p:nvPr/>
        </p:nvPicPr>
        <p:blipFill>
          <a:blip r:embed="rId2"/>
          <a:stretch>
            <a:fillRect/>
          </a:stretch>
        </p:blipFill>
        <p:spPr>
          <a:xfrm>
            <a:off x="7412582" y="1752452"/>
            <a:ext cx="4429125" cy="2905125"/>
          </a:xfrm>
          <a:prstGeom prst="rect">
            <a:avLst/>
          </a:prstGeom>
          <a:effectLst>
            <a:softEdge rad="114300"/>
          </a:effectLst>
        </p:spPr>
      </p:pic>
    </p:spTree>
    <p:extLst>
      <p:ext uri="{BB962C8B-B14F-4D97-AF65-F5344CB8AC3E}">
        <p14:creationId xmlns:p14="http://schemas.microsoft.com/office/powerpoint/2010/main" val="303966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1002" y="260649"/>
            <a:ext cx="12177632" cy="668364"/>
          </a:xfrm>
        </p:spPr>
        <p:txBody>
          <a:bodyPr anchor="t">
            <a:noAutofit/>
          </a:bodyPr>
          <a:lstStyle/>
          <a:p>
            <a:r>
              <a:rPr lang="en-GB" sz="2400" dirty="0" smtClean="0"/>
              <a:t>Around 6 in 10 panellists have made </a:t>
            </a:r>
            <a:r>
              <a:rPr lang="en-GB" sz="2400" dirty="0"/>
              <a:t>use of at least one health and care service in the past three months</a:t>
            </a:r>
          </a:p>
        </p:txBody>
      </p:sp>
      <p:sp>
        <p:nvSpPr>
          <p:cNvPr id="11" name="Rectangle 10"/>
          <p:cNvSpPr/>
          <p:nvPr/>
        </p:nvSpPr>
        <p:spPr>
          <a:xfrm>
            <a:off x="-1" y="0"/>
            <a:ext cx="5734975"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a:endParaRPr>
          </a:p>
          <a:p>
            <a:pPr algn="ctr"/>
            <a:r>
              <a:rPr lang="en-GB" sz="1200" dirty="0">
                <a:latin typeface="Arial"/>
              </a:rPr>
              <a:t>Section 3 – </a:t>
            </a:r>
            <a:r>
              <a:rPr lang="en-GB" sz="1200" dirty="0"/>
              <a:t>Opinions on and use of health and care services during the pandemic </a:t>
            </a:r>
          </a:p>
          <a:p>
            <a:pPr algn="ctr"/>
            <a:endParaRPr lang="en-GB" sz="1200" dirty="0">
              <a:latin typeface="Arial"/>
            </a:endParaRPr>
          </a:p>
        </p:txBody>
      </p:sp>
      <p:sp>
        <p:nvSpPr>
          <p:cNvPr id="5" name="Rectangle 4">
            <a:extLst>
              <a:ext uri="{FF2B5EF4-FFF2-40B4-BE49-F238E27FC236}">
                <a16:creationId xmlns:a16="http://schemas.microsoft.com/office/drawing/2014/main" xmlns="" id="{634B2B0D-B8BC-4361-B987-C38F3621F98F}"/>
              </a:ext>
            </a:extLst>
          </p:cNvPr>
          <p:cNvSpPr/>
          <p:nvPr/>
        </p:nvSpPr>
        <p:spPr>
          <a:xfrm>
            <a:off x="1375952" y="6557919"/>
            <a:ext cx="9610121" cy="261606"/>
          </a:xfrm>
          <a:prstGeom prst="rect">
            <a:avLst/>
          </a:prstGeom>
        </p:spPr>
        <p:txBody>
          <a:bodyPr wrap="square" lIns="91432" tIns="45718" rIns="91432" bIns="45718">
            <a:spAutoFit/>
          </a:bodyPr>
          <a:lstStyle/>
          <a:p>
            <a:r>
              <a:rPr lang="en-GB" sz="1100" i="1" dirty="0">
                <a:latin typeface="Arial"/>
              </a:rPr>
              <a:t>Q6. </a:t>
            </a:r>
            <a:r>
              <a:rPr lang="en-GB" sz="1000" i="1" dirty="0">
                <a:effectLst/>
                <a:latin typeface="Arial" panose="020B0604020202020204" pitchFamily="34" charset="0"/>
                <a:ea typeface="Times New Roman" panose="02020603050405020304" pitchFamily="18" charset="0"/>
                <a:cs typeface="Arial" panose="020B0604020202020204" pitchFamily="34" charset="0"/>
              </a:rPr>
              <a:t>Have you (or someone you look after / are responsible for) used, or tried to use, the following health and care services in the </a:t>
            </a:r>
            <a:r>
              <a:rPr lang="en-GB" sz="1000" i="1" u="sng" dirty="0">
                <a:effectLst/>
                <a:latin typeface="Arial" panose="020B0604020202020204" pitchFamily="34" charset="0"/>
                <a:ea typeface="Times New Roman" panose="02020603050405020304" pitchFamily="18" charset="0"/>
                <a:cs typeface="Arial" panose="020B0604020202020204" pitchFamily="34" charset="0"/>
              </a:rPr>
              <a:t>past three months</a:t>
            </a:r>
            <a:r>
              <a:rPr lang="en-GB" sz="1000" i="1" dirty="0">
                <a:effectLst/>
                <a:latin typeface="Arial" panose="020B0604020202020204" pitchFamily="34" charset="0"/>
                <a:ea typeface="Times New Roman" panose="02020603050405020304" pitchFamily="18" charset="0"/>
                <a:cs typeface="Arial" panose="020B0604020202020204" pitchFamily="34" charset="0"/>
              </a:rPr>
              <a:t>?</a:t>
            </a:r>
            <a:r>
              <a:rPr lang="en-GB" sz="1100" dirty="0"/>
              <a:t> </a:t>
            </a:r>
            <a:r>
              <a:rPr lang="en-GB" sz="1100" i="1" dirty="0">
                <a:solidFill>
                  <a:srgbClr val="669900"/>
                </a:solidFill>
                <a:latin typeface="Arial"/>
              </a:rPr>
              <a:t>Base: n=361</a:t>
            </a:r>
          </a:p>
        </p:txBody>
      </p:sp>
      <p:sp>
        <p:nvSpPr>
          <p:cNvPr id="30" name="Rectangle 29">
            <a:extLst>
              <a:ext uri="{FF2B5EF4-FFF2-40B4-BE49-F238E27FC236}">
                <a16:creationId xmlns:a16="http://schemas.microsoft.com/office/drawing/2014/main" xmlns="" id="{47ECE014-A43D-4871-9ED5-F7F8D6790497}"/>
              </a:ext>
            </a:extLst>
          </p:cNvPr>
          <p:cNvSpPr/>
          <p:nvPr/>
        </p:nvSpPr>
        <p:spPr>
          <a:xfrm>
            <a:off x="-1" y="1007397"/>
            <a:ext cx="12191999" cy="950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Just under one half had used a GP practice, one in five had an outpatient hospital appointment and similar proportions had used another primary care service, mental health services and NHS 111 in each case.</a:t>
            </a:r>
          </a:p>
          <a:p>
            <a:pPr marL="285750" indent="-2857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Those in </a:t>
            </a:r>
            <a:r>
              <a:rPr lang="en-GB" sz="1100" b="1" dirty="0">
                <a:solidFill>
                  <a:schemeClr val="tx1"/>
                </a:solidFill>
                <a:latin typeface="Arial" panose="020B0604020202020204" pitchFamily="34" charset="0"/>
                <a:cs typeface="Arial" panose="020B0604020202020204" pitchFamily="34" charset="0"/>
              </a:rPr>
              <a:t>South </a:t>
            </a:r>
            <a:r>
              <a:rPr lang="en-GB" sz="1100" b="1" dirty="0" err="1">
                <a:solidFill>
                  <a:schemeClr val="tx1"/>
                </a:solidFill>
                <a:latin typeface="Arial" panose="020B0604020202020204" pitchFamily="34" charset="0"/>
                <a:cs typeface="Arial" panose="020B0604020202020204" pitchFamily="34" charset="0"/>
              </a:rPr>
              <a:t>Glos</a:t>
            </a:r>
            <a:r>
              <a:rPr lang="en-GB" sz="1100" b="1" dirty="0">
                <a:solidFill>
                  <a:schemeClr val="tx1"/>
                </a:solidFill>
                <a:latin typeface="Arial" panose="020B0604020202020204" pitchFamily="34" charset="0"/>
                <a:cs typeface="Arial" panose="020B0604020202020204" pitchFamily="34" charset="0"/>
              </a:rPr>
              <a:t> had made greater use </a:t>
            </a:r>
            <a:r>
              <a:rPr lang="en-GB" sz="1100" dirty="0">
                <a:solidFill>
                  <a:schemeClr val="tx1"/>
                </a:solidFill>
                <a:latin typeface="Arial" panose="020B0604020202020204" pitchFamily="34" charset="0"/>
                <a:cs typeface="Arial" panose="020B0604020202020204" pitchFamily="34" charset="0"/>
              </a:rPr>
              <a:t>of all the main services detailed on this chart. Those in </a:t>
            </a:r>
            <a:r>
              <a:rPr lang="en-GB" sz="1100" b="1" dirty="0">
                <a:solidFill>
                  <a:schemeClr val="tx1"/>
                </a:solidFill>
                <a:latin typeface="Arial" panose="020B0604020202020204" pitchFamily="34" charset="0"/>
                <a:cs typeface="Arial" panose="020B0604020202020204" pitchFamily="34" charset="0"/>
              </a:rPr>
              <a:t>IC&amp;E </a:t>
            </a:r>
            <a:r>
              <a:rPr lang="en-GB" sz="1100" b="1" dirty="0" smtClean="0">
                <a:solidFill>
                  <a:schemeClr val="tx1"/>
                </a:solidFill>
                <a:latin typeface="Arial" panose="020B0604020202020204" pitchFamily="34" charset="0"/>
                <a:cs typeface="Arial" panose="020B0604020202020204" pitchFamily="34" charset="0"/>
              </a:rPr>
              <a:t>had </a:t>
            </a:r>
            <a:r>
              <a:rPr lang="en-GB" sz="1100" b="1" dirty="0">
                <a:solidFill>
                  <a:schemeClr val="tx1"/>
                </a:solidFill>
                <a:latin typeface="Arial" panose="020B0604020202020204" pitchFamily="34" charset="0"/>
                <a:cs typeface="Arial" panose="020B0604020202020204" pitchFamily="34" charset="0"/>
              </a:rPr>
              <a:t>made greater use </a:t>
            </a:r>
            <a:r>
              <a:rPr lang="en-GB" sz="1100" dirty="0">
                <a:solidFill>
                  <a:schemeClr val="tx1"/>
                </a:solidFill>
                <a:latin typeface="Arial" panose="020B0604020202020204" pitchFamily="34" charset="0"/>
                <a:cs typeface="Arial" panose="020B0604020202020204" pitchFamily="34" charset="0"/>
              </a:rPr>
              <a:t>of outpatient hospital appointments and mental health services, compared to other groups. 22% of those in </a:t>
            </a:r>
            <a:r>
              <a:rPr lang="en-GB" sz="1100" b="1" dirty="0">
                <a:solidFill>
                  <a:schemeClr val="tx1"/>
                </a:solidFill>
                <a:latin typeface="Arial" panose="020B0604020202020204" pitchFamily="34" charset="0"/>
                <a:cs typeface="Arial" panose="020B0604020202020204" pitchFamily="34" charset="0"/>
              </a:rPr>
              <a:t>WWV</a:t>
            </a:r>
            <a:r>
              <a:rPr lang="en-GB" sz="1100" dirty="0">
                <a:solidFill>
                  <a:schemeClr val="tx1"/>
                </a:solidFill>
                <a:latin typeface="Arial" panose="020B0604020202020204" pitchFamily="34" charset="0"/>
                <a:cs typeface="Arial" panose="020B0604020202020204" pitchFamily="34" charset="0"/>
              </a:rPr>
              <a:t> reported having an online consultation.</a:t>
            </a:r>
          </a:p>
          <a:p>
            <a:pPr marL="285750" indent="-2857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Those with </a:t>
            </a:r>
            <a:r>
              <a:rPr lang="en-GB" sz="1100" b="1" dirty="0">
                <a:solidFill>
                  <a:schemeClr val="tx1"/>
                </a:solidFill>
                <a:latin typeface="Arial" panose="020B0604020202020204" pitchFamily="34" charset="0"/>
                <a:cs typeface="Arial" panose="020B0604020202020204" pitchFamily="34" charset="0"/>
              </a:rPr>
              <a:t>serious LTC’s </a:t>
            </a:r>
            <a:r>
              <a:rPr lang="en-GB" sz="1100" dirty="0">
                <a:solidFill>
                  <a:schemeClr val="tx1"/>
                </a:solidFill>
                <a:latin typeface="Arial" panose="020B0604020202020204" pitchFamily="34" charset="0"/>
                <a:cs typeface="Arial" panose="020B0604020202020204" pitchFamily="34" charset="0"/>
              </a:rPr>
              <a:t>had made greater use of NHS 111 than average.</a:t>
            </a:r>
          </a:p>
        </p:txBody>
      </p:sp>
      <p:graphicFrame>
        <p:nvGraphicFramePr>
          <p:cNvPr id="4" name="Chart 3"/>
          <p:cNvGraphicFramePr/>
          <p:nvPr>
            <p:extLst>
              <p:ext uri="{D42A27DB-BD31-4B8C-83A1-F6EECF244321}">
                <p14:modId xmlns:p14="http://schemas.microsoft.com/office/powerpoint/2010/main" val="1204122580"/>
              </p:ext>
            </p:extLst>
          </p:nvPr>
        </p:nvGraphicFramePr>
        <p:xfrm>
          <a:off x="151002" y="2014871"/>
          <a:ext cx="11793348" cy="4123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839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8599" y="369888"/>
            <a:ext cx="11963399" cy="1123081"/>
          </a:xfrm>
        </p:spPr>
        <p:txBody>
          <a:bodyPr vert="horz" lIns="216000" tIns="45720" rIns="216000" bIns="45720" rtlCol="0" anchor="t">
            <a:noAutofit/>
          </a:bodyPr>
          <a:lstStyle/>
          <a:p>
            <a:r>
              <a:rPr lang="en-GB" sz="2400" dirty="0" smtClean="0"/>
              <a:t>For those who haven’t used or tried to use healthcare services recently, around one in ten people report not seeking care due to concerns related to the capacity and safety of services due to Covid-19</a:t>
            </a:r>
            <a:endParaRPr lang="en-GB" sz="2400" dirty="0"/>
          </a:p>
        </p:txBody>
      </p:sp>
      <p:sp>
        <p:nvSpPr>
          <p:cNvPr id="6" name="Rectangle 5">
            <a:extLst>
              <a:ext uri="{FF2B5EF4-FFF2-40B4-BE49-F238E27FC236}">
                <a16:creationId xmlns:a16="http://schemas.microsoft.com/office/drawing/2014/main" xmlns="" id="{10808180-6435-4B08-97A3-1A9ABCDD772B}"/>
              </a:ext>
            </a:extLst>
          </p:cNvPr>
          <p:cNvSpPr/>
          <p:nvPr/>
        </p:nvSpPr>
        <p:spPr>
          <a:xfrm>
            <a:off x="2338370" y="6535935"/>
            <a:ext cx="7359588" cy="261606"/>
          </a:xfrm>
          <a:prstGeom prst="rect">
            <a:avLst/>
          </a:prstGeom>
        </p:spPr>
        <p:txBody>
          <a:bodyPr wrap="square" lIns="91432" tIns="45718" rIns="91432" bIns="45718">
            <a:spAutoFit/>
          </a:bodyPr>
          <a:lstStyle/>
          <a:p>
            <a:r>
              <a:rPr lang="en-GB" sz="1100" i="1" dirty="0">
                <a:latin typeface="Arial"/>
              </a:rPr>
              <a:t>Q7. </a:t>
            </a:r>
            <a:r>
              <a:rPr lang="en-GB" sz="1000" i="1" dirty="0">
                <a:effectLst/>
                <a:ea typeface="Times New Roman" panose="02020603050405020304" pitchFamily="18" charset="0"/>
                <a:cs typeface="Calibri" panose="020F0502020204030204" pitchFamily="34" charset="0"/>
              </a:rPr>
              <a:t>What are the reasons you haven’t used or tried to use health and care services in the </a:t>
            </a:r>
            <a:r>
              <a:rPr lang="en-GB" sz="1000" i="1" u="sng" dirty="0">
                <a:effectLst/>
                <a:ea typeface="Times New Roman" panose="02020603050405020304" pitchFamily="18" charset="0"/>
                <a:cs typeface="Calibri" panose="020F0502020204030204" pitchFamily="34" charset="0"/>
              </a:rPr>
              <a:t>past three months</a:t>
            </a:r>
            <a:r>
              <a:rPr lang="en-GB" sz="1000" i="1" dirty="0">
                <a:effectLst/>
                <a:ea typeface="Times New Roman" panose="02020603050405020304" pitchFamily="18" charset="0"/>
                <a:cs typeface="Calibri" panose="020F0502020204030204" pitchFamily="34" charset="0"/>
              </a:rPr>
              <a:t>?</a:t>
            </a:r>
            <a:r>
              <a:rPr lang="en-GB" sz="1100" dirty="0"/>
              <a:t>   </a:t>
            </a:r>
            <a:r>
              <a:rPr lang="en-GB" sz="1100" i="1" dirty="0">
                <a:solidFill>
                  <a:srgbClr val="669900"/>
                </a:solidFill>
                <a:latin typeface="Arial"/>
              </a:rPr>
              <a:t>Base: n=148</a:t>
            </a:r>
          </a:p>
        </p:txBody>
      </p:sp>
      <p:sp>
        <p:nvSpPr>
          <p:cNvPr id="3" name="Rectangle 2">
            <a:extLst>
              <a:ext uri="{FF2B5EF4-FFF2-40B4-BE49-F238E27FC236}">
                <a16:creationId xmlns:a16="http://schemas.microsoft.com/office/drawing/2014/main" xmlns="" id="{A34E6D4D-0D91-460D-AEE7-AEB255DA301C}"/>
              </a:ext>
            </a:extLst>
          </p:cNvPr>
          <p:cNvSpPr/>
          <p:nvPr/>
        </p:nvSpPr>
        <p:spPr>
          <a:xfrm>
            <a:off x="-1" y="0"/>
            <a:ext cx="5734975"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a:endParaRPr>
          </a:p>
          <a:p>
            <a:pPr algn="ctr"/>
            <a:r>
              <a:rPr lang="en-GB" sz="1200" dirty="0">
                <a:latin typeface="Arial"/>
              </a:rPr>
              <a:t>Section 3 – </a:t>
            </a:r>
            <a:r>
              <a:rPr lang="en-GB" sz="1200" dirty="0"/>
              <a:t>Opinions on and use of health and care services during the pandemic </a:t>
            </a:r>
          </a:p>
          <a:p>
            <a:pPr algn="ctr"/>
            <a:endParaRPr lang="en-GB" sz="1200" dirty="0">
              <a:latin typeface="Arial"/>
            </a:endParaRPr>
          </a:p>
        </p:txBody>
      </p:sp>
      <p:sp>
        <p:nvSpPr>
          <p:cNvPr id="5" name="Rounded Rectangle 4"/>
          <p:cNvSpPr/>
          <p:nvPr/>
        </p:nvSpPr>
        <p:spPr>
          <a:xfrm>
            <a:off x="514350" y="1905000"/>
            <a:ext cx="3390900" cy="3429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80% (n=118) of people had no need to access healthcare services </a:t>
            </a:r>
            <a:endParaRPr lang="en-GB" sz="1600" b="1" dirty="0"/>
          </a:p>
        </p:txBody>
      </p:sp>
      <p:sp>
        <p:nvSpPr>
          <p:cNvPr id="8" name="Rounded Rectangle 7"/>
          <p:cNvSpPr/>
          <p:nvPr/>
        </p:nvSpPr>
        <p:spPr>
          <a:xfrm>
            <a:off x="4342582" y="1905000"/>
            <a:ext cx="3390900" cy="15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12</a:t>
            </a:r>
            <a:r>
              <a:rPr lang="en-GB" sz="1600" b="1" dirty="0" smtClean="0"/>
              <a:t>% (N=18</a:t>
            </a:r>
            <a:r>
              <a:rPr lang="en-GB" sz="1600" b="1" dirty="0"/>
              <a:t>) </a:t>
            </a:r>
            <a:r>
              <a:rPr lang="en-GB" sz="1600" b="1" dirty="0" smtClean="0"/>
              <a:t>didn’t </a:t>
            </a:r>
            <a:r>
              <a:rPr lang="en-GB" sz="1600" b="1" dirty="0"/>
              <a:t>think my concern or issue was important enough to seek care</a:t>
            </a:r>
          </a:p>
        </p:txBody>
      </p:sp>
      <p:sp>
        <p:nvSpPr>
          <p:cNvPr id="9" name="Rounded Rectangle 8"/>
          <p:cNvSpPr/>
          <p:nvPr/>
        </p:nvSpPr>
        <p:spPr>
          <a:xfrm>
            <a:off x="8170814" y="1905000"/>
            <a:ext cx="3390900" cy="9525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7% (n=10) felt health and care services were too busy managing Covid-19</a:t>
            </a:r>
            <a:endParaRPr lang="en-GB" sz="1600" b="1" dirty="0"/>
          </a:p>
        </p:txBody>
      </p:sp>
      <p:sp>
        <p:nvSpPr>
          <p:cNvPr id="11" name="Rounded Rectangle 10"/>
          <p:cNvSpPr/>
          <p:nvPr/>
        </p:nvSpPr>
        <p:spPr>
          <a:xfrm>
            <a:off x="4342582" y="3810000"/>
            <a:ext cx="3390900" cy="15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10% </a:t>
            </a:r>
            <a:r>
              <a:rPr lang="en-GB" sz="1600" b="1" dirty="0"/>
              <a:t>(</a:t>
            </a:r>
            <a:r>
              <a:rPr lang="en-GB" sz="1600" b="1" dirty="0" smtClean="0"/>
              <a:t>N=15) self-managed </a:t>
            </a:r>
            <a:r>
              <a:rPr lang="en-GB" sz="1600" b="1" dirty="0"/>
              <a:t>their condition, concern or issue</a:t>
            </a:r>
          </a:p>
        </p:txBody>
      </p:sp>
      <p:sp>
        <p:nvSpPr>
          <p:cNvPr id="12" name="Rounded Rectangle 11"/>
          <p:cNvSpPr/>
          <p:nvPr/>
        </p:nvSpPr>
        <p:spPr>
          <a:xfrm>
            <a:off x="8170814" y="3171825"/>
            <a:ext cx="3390900" cy="9525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5% (n=7) did not feel it was responsible to use health and care services due to Covid-19</a:t>
            </a:r>
          </a:p>
        </p:txBody>
      </p:sp>
      <p:sp>
        <p:nvSpPr>
          <p:cNvPr id="13" name="Rounded Rectangle 12"/>
          <p:cNvSpPr/>
          <p:nvPr/>
        </p:nvSpPr>
        <p:spPr>
          <a:xfrm>
            <a:off x="8170814" y="4438650"/>
            <a:ext cx="3390900" cy="9525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5% (n=7) did not feel comfortable or safe using health and care services due to </a:t>
            </a:r>
            <a:r>
              <a:rPr lang="en-GB" sz="1600" b="1" dirty="0" smtClean="0"/>
              <a:t>Covid-19</a:t>
            </a:r>
            <a:endParaRPr lang="en-GB" sz="1600" b="1" dirty="0"/>
          </a:p>
        </p:txBody>
      </p:sp>
    </p:spTree>
    <p:extLst>
      <p:ext uri="{BB962C8B-B14F-4D97-AF65-F5344CB8AC3E}">
        <p14:creationId xmlns:p14="http://schemas.microsoft.com/office/powerpoint/2010/main" val="10861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0808180-6435-4B08-97A3-1A9ABCDD772B}"/>
              </a:ext>
            </a:extLst>
          </p:cNvPr>
          <p:cNvSpPr/>
          <p:nvPr/>
        </p:nvSpPr>
        <p:spPr>
          <a:xfrm>
            <a:off x="3110857" y="6406616"/>
            <a:ext cx="5740181" cy="407800"/>
          </a:xfrm>
          <a:prstGeom prst="rect">
            <a:avLst/>
          </a:prstGeom>
        </p:spPr>
        <p:txBody>
          <a:bodyPr wrap="square" lIns="91432" tIns="45718" rIns="91432" bIns="45718">
            <a:spAutoFit/>
          </a:bodyPr>
          <a:lstStyle/>
          <a:p>
            <a:r>
              <a:rPr lang="en-GB" sz="1000" i="1" dirty="0">
                <a:latin typeface="Arial"/>
              </a:rPr>
              <a:t>Q8.</a:t>
            </a:r>
            <a:r>
              <a:rPr lang="en-GB" sz="900" i="1" dirty="0">
                <a:latin typeface="Arial"/>
              </a:rPr>
              <a:t> </a:t>
            </a:r>
            <a:r>
              <a:rPr lang="en-GB" sz="1050" i="1" dirty="0">
                <a:latin typeface="Arial"/>
              </a:rPr>
              <a:t>If </a:t>
            </a:r>
            <a:r>
              <a:rPr lang="en-GB" sz="1000" i="1" dirty="0">
                <a:effectLst/>
                <a:latin typeface="Arial" panose="020B0604020202020204" pitchFamily="34" charset="0"/>
                <a:ea typeface="Times New Roman" panose="02020603050405020304" pitchFamily="18" charset="0"/>
                <a:cs typeface="Arial" panose="020B0604020202020204" pitchFamily="34" charset="0"/>
              </a:rPr>
              <a:t>you were offered an appointment, what type of appointment were you offered?</a:t>
            </a:r>
            <a:r>
              <a:rPr lang="en-GB" sz="1050" dirty="0"/>
              <a:t> </a:t>
            </a:r>
          </a:p>
          <a:p>
            <a:r>
              <a:rPr lang="en-GB" sz="1000" i="1" dirty="0">
                <a:solidFill>
                  <a:srgbClr val="669900"/>
                </a:solidFill>
                <a:latin typeface="Arial"/>
              </a:rPr>
              <a:t>(Base: n=199, those who had appointments)</a:t>
            </a:r>
            <a:endParaRPr lang="en-GB" sz="900" i="1" dirty="0">
              <a:solidFill>
                <a:srgbClr val="669900"/>
              </a:solidFill>
              <a:latin typeface="Arial"/>
            </a:endParaRPr>
          </a:p>
        </p:txBody>
      </p:sp>
      <p:graphicFrame>
        <p:nvGraphicFramePr>
          <p:cNvPr id="15" name="Content Placeholder 11">
            <a:extLst>
              <a:ext uri="{FF2B5EF4-FFF2-40B4-BE49-F238E27FC236}">
                <a16:creationId xmlns:a16="http://schemas.microsoft.com/office/drawing/2014/main" xmlns="" id="{BF1B88C9-7B6F-4C77-A320-91932BF7D0F7}"/>
              </a:ext>
            </a:extLst>
          </p:cNvPr>
          <p:cNvGraphicFramePr>
            <a:graphicFrameLocks/>
          </p:cNvGraphicFramePr>
          <p:nvPr>
            <p:extLst>
              <p:ext uri="{D42A27DB-BD31-4B8C-83A1-F6EECF244321}">
                <p14:modId xmlns:p14="http://schemas.microsoft.com/office/powerpoint/2010/main" val="3389961410"/>
              </p:ext>
            </p:extLst>
          </p:nvPr>
        </p:nvGraphicFramePr>
        <p:xfrm>
          <a:off x="73176" y="1524745"/>
          <a:ext cx="10327571" cy="477838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xmlns="" id="{8B6D60C9-519D-4C67-AF2D-AD257AB256EE}"/>
              </a:ext>
            </a:extLst>
          </p:cNvPr>
          <p:cNvSpPr txBox="1"/>
          <p:nvPr/>
        </p:nvSpPr>
        <p:spPr>
          <a:xfrm>
            <a:off x="4920173" y="3691838"/>
            <a:ext cx="3744433" cy="400110"/>
          </a:xfrm>
          <a:prstGeom prst="rect">
            <a:avLst/>
          </a:prstGeom>
          <a:noFill/>
        </p:spPr>
        <p:txBody>
          <a:bodyPr wrap="square" rtlCol="0">
            <a:spAutoFit/>
          </a:bodyPr>
          <a:lstStyle/>
          <a:p>
            <a:r>
              <a:rPr lang="en-GB" sz="1000" i="1" dirty="0"/>
              <a:t>(The majority of these video appointments were in IC&amp;E, with those aged </a:t>
            </a:r>
            <a:r>
              <a:rPr lang="en-GB" sz="1000" i="1" dirty="0" smtClean="0"/>
              <a:t>25-44</a:t>
            </a:r>
            <a:endParaRPr lang="en-GB" sz="1000" i="1" dirty="0"/>
          </a:p>
        </p:txBody>
      </p:sp>
      <p:sp>
        <p:nvSpPr>
          <p:cNvPr id="23" name="Text Placeholder 1"/>
          <p:cNvSpPr>
            <a:spLocks noGrp="1"/>
          </p:cNvSpPr>
          <p:nvPr>
            <p:ph type="body" sz="quarter" idx="13"/>
          </p:nvPr>
        </p:nvSpPr>
        <p:spPr>
          <a:xfrm>
            <a:off x="186777" y="308139"/>
            <a:ext cx="11624223" cy="1216606"/>
          </a:xfrm>
        </p:spPr>
        <p:txBody>
          <a:bodyPr vert="horz" lIns="216000" tIns="45720" rIns="216000" bIns="45720" rtlCol="0">
            <a:noAutofit/>
          </a:bodyPr>
          <a:lstStyle/>
          <a:p>
            <a:r>
              <a:rPr lang="en-GB" sz="2400" dirty="0" smtClean="0"/>
              <a:t>For those people who did use primary care, community care, mental health and outpatient services in </a:t>
            </a:r>
            <a:r>
              <a:rPr lang="en-GB" sz="2400" dirty="0"/>
              <a:t>the last three </a:t>
            </a:r>
            <a:r>
              <a:rPr lang="en-GB" sz="2400" dirty="0" smtClean="0"/>
              <a:t>months, the main format was via telephone with only 1 in 10 using video</a:t>
            </a:r>
            <a:endParaRPr lang="en-GB" sz="2400" dirty="0"/>
          </a:p>
        </p:txBody>
      </p:sp>
      <p:sp>
        <p:nvSpPr>
          <p:cNvPr id="2" name="Rectangle 1">
            <a:extLst>
              <a:ext uri="{FF2B5EF4-FFF2-40B4-BE49-F238E27FC236}">
                <a16:creationId xmlns:a16="http://schemas.microsoft.com/office/drawing/2014/main" xmlns="" id="{75D79DE2-2262-4EFE-A106-03C083B121B6}"/>
              </a:ext>
            </a:extLst>
          </p:cNvPr>
          <p:cNvSpPr/>
          <p:nvPr/>
        </p:nvSpPr>
        <p:spPr>
          <a:xfrm>
            <a:off x="-1" y="0"/>
            <a:ext cx="5734975"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a:endParaRPr>
          </a:p>
          <a:p>
            <a:pPr algn="ctr"/>
            <a:r>
              <a:rPr lang="en-GB" sz="1200" dirty="0">
                <a:latin typeface="Arial"/>
              </a:rPr>
              <a:t>Section 3 – </a:t>
            </a:r>
            <a:r>
              <a:rPr lang="en-GB" sz="1200" dirty="0"/>
              <a:t>Opinions on and use of health and care services during the pandemic </a:t>
            </a:r>
          </a:p>
          <a:p>
            <a:pPr algn="ctr"/>
            <a:endParaRPr lang="en-GB" sz="1200" dirty="0">
              <a:latin typeface="Arial"/>
            </a:endParaRPr>
          </a:p>
        </p:txBody>
      </p:sp>
      <p:sp>
        <p:nvSpPr>
          <p:cNvPr id="3" name="TextBox 2">
            <a:extLst>
              <a:ext uri="{FF2B5EF4-FFF2-40B4-BE49-F238E27FC236}">
                <a16:creationId xmlns:a16="http://schemas.microsoft.com/office/drawing/2014/main" xmlns="" id="{4371853D-EE9D-46F9-96C0-DC407FFEEBCA}"/>
              </a:ext>
            </a:extLst>
          </p:cNvPr>
          <p:cNvSpPr txBox="1"/>
          <p:nvPr/>
        </p:nvSpPr>
        <p:spPr>
          <a:xfrm>
            <a:off x="6200036" y="2804468"/>
            <a:ext cx="3744433" cy="400110"/>
          </a:xfrm>
          <a:prstGeom prst="rect">
            <a:avLst/>
          </a:prstGeom>
          <a:noFill/>
        </p:spPr>
        <p:txBody>
          <a:bodyPr wrap="square" rtlCol="0">
            <a:spAutoFit/>
          </a:bodyPr>
          <a:lstStyle/>
          <a:p>
            <a:r>
              <a:rPr lang="en-GB" sz="1000" i="1" dirty="0"/>
              <a:t>(Face to face appointments were more common in WWV, with unpaid carers and with those that have a long term condition)</a:t>
            </a:r>
          </a:p>
        </p:txBody>
      </p:sp>
    </p:spTree>
    <p:extLst>
      <p:ext uri="{BB962C8B-B14F-4D97-AF65-F5344CB8AC3E}">
        <p14:creationId xmlns:p14="http://schemas.microsoft.com/office/powerpoint/2010/main" val="267905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1002" y="322591"/>
            <a:ext cx="11744136" cy="907120"/>
          </a:xfrm>
        </p:spPr>
        <p:txBody>
          <a:bodyPr anchor="ctr">
            <a:normAutofit/>
          </a:bodyPr>
          <a:lstStyle/>
          <a:p>
            <a:r>
              <a:rPr lang="en-GB" sz="2400" dirty="0" smtClean="0"/>
              <a:t>For people who have had a remote consultation, levels </a:t>
            </a:r>
            <a:r>
              <a:rPr lang="en-GB" sz="2400" dirty="0"/>
              <a:t>of satisfaction </a:t>
            </a:r>
            <a:r>
              <a:rPr lang="en-GB" sz="2400" dirty="0" smtClean="0"/>
              <a:t>are high with 7 in 10 people likely to use a remote consultation again in the future</a:t>
            </a:r>
            <a:endParaRPr lang="en-GB" sz="2400" dirty="0"/>
          </a:p>
        </p:txBody>
      </p:sp>
      <p:sp>
        <p:nvSpPr>
          <p:cNvPr id="10" name="Rectangle 9">
            <a:extLst>
              <a:ext uri="{FF2B5EF4-FFF2-40B4-BE49-F238E27FC236}">
                <a16:creationId xmlns:a16="http://schemas.microsoft.com/office/drawing/2014/main" xmlns="" id="{EF40F17B-FD1E-40BB-82AA-ED84B90D9F24}"/>
              </a:ext>
            </a:extLst>
          </p:cNvPr>
          <p:cNvSpPr/>
          <p:nvPr/>
        </p:nvSpPr>
        <p:spPr>
          <a:xfrm>
            <a:off x="2695917" y="6444130"/>
            <a:ext cx="7118513" cy="430883"/>
          </a:xfrm>
          <a:prstGeom prst="rect">
            <a:avLst/>
          </a:prstGeom>
        </p:spPr>
        <p:txBody>
          <a:bodyPr wrap="square" lIns="91432" tIns="45718" rIns="91432" bIns="45718">
            <a:spAutoFit/>
          </a:bodyPr>
          <a:lstStyle/>
          <a:p>
            <a:r>
              <a:rPr lang="en-GB" sz="1100" i="1" dirty="0">
                <a:latin typeface="Arial"/>
              </a:rPr>
              <a:t>Q9. How </a:t>
            </a:r>
            <a:r>
              <a:rPr lang="en-GB" sz="1000" i="1" dirty="0">
                <a:effectLst/>
                <a:latin typeface="Arial" panose="020B0604020202020204" pitchFamily="34" charset="0"/>
                <a:ea typeface="Times New Roman" panose="02020603050405020304" pitchFamily="18" charset="0"/>
                <a:cs typeface="Arial" panose="020B0604020202020204" pitchFamily="34" charset="0"/>
              </a:rPr>
              <a:t>would you rate your overall experience of your remote (e.g. telephone or video) consultation</a:t>
            </a:r>
            <a:r>
              <a:rPr lang="en-GB" sz="1100" dirty="0"/>
              <a:t>? </a:t>
            </a:r>
          </a:p>
          <a:p>
            <a:r>
              <a:rPr lang="en-GB" sz="1100" i="1" dirty="0">
                <a:solidFill>
                  <a:srgbClr val="669900"/>
                </a:solidFill>
                <a:latin typeface="Arial"/>
              </a:rPr>
              <a:t>Base: n=169, those who have had a remote consultation in the last three months)</a:t>
            </a:r>
          </a:p>
        </p:txBody>
      </p:sp>
      <p:sp>
        <p:nvSpPr>
          <p:cNvPr id="3" name="Rectangle 2">
            <a:extLst>
              <a:ext uri="{FF2B5EF4-FFF2-40B4-BE49-F238E27FC236}">
                <a16:creationId xmlns:a16="http://schemas.microsoft.com/office/drawing/2014/main" xmlns="" id="{DC462E01-579A-4885-813C-CCC90FBF555F}"/>
              </a:ext>
            </a:extLst>
          </p:cNvPr>
          <p:cNvSpPr/>
          <p:nvPr/>
        </p:nvSpPr>
        <p:spPr>
          <a:xfrm>
            <a:off x="-1" y="0"/>
            <a:ext cx="5734975"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a:endParaRPr>
          </a:p>
          <a:p>
            <a:pPr algn="ctr"/>
            <a:r>
              <a:rPr lang="en-GB" sz="1200" dirty="0">
                <a:latin typeface="Arial"/>
              </a:rPr>
              <a:t>Section 3 – </a:t>
            </a:r>
            <a:r>
              <a:rPr lang="en-GB" sz="1200" dirty="0"/>
              <a:t>Opinions on and use of health and care services during the pandemic </a:t>
            </a:r>
          </a:p>
          <a:p>
            <a:pPr algn="ctr"/>
            <a:endParaRPr lang="en-GB" sz="1200" dirty="0">
              <a:latin typeface="Arial"/>
            </a:endParaRPr>
          </a:p>
        </p:txBody>
      </p:sp>
      <p:graphicFrame>
        <p:nvGraphicFramePr>
          <p:cNvPr id="15" name="Chart 14"/>
          <p:cNvGraphicFramePr/>
          <p:nvPr>
            <p:extLst>
              <p:ext uri="{D42A27DB-BD31-4B8C-83A1-F6EECF244321}">
                <p14:modId xmlns:p14="http://schemas.microsoft.com/office/powerpoint/2010/main" val="3622724941"/>
              </p:ext>
            </p:extLst>
          </p:nvPr>
        </p:nvGraphicFramePr>
        <p:xfrm>
          <a:off x="1962150" y="1591997"/>
          <a:ext cx="10134600" cy="24473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p:nvPr>
            <p:extLst>
              <p:ext uri="{D42A27DB-BD31-4B8C-83A1-F6EECF244321}">
                <p14:modId xmlns:p14="http://schemas.microsoft.com/office/powerpoint/2010/main" val="1467647988"/>
              </p:ext>
            </p:extLst>
          </p:nvPr>
        </p:nvGraphicFramePr>
        <p:xfrm>
          <a:off x="1962150" y="3912867"/>
          <a:ext cx="10134600" cy="241170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342899" y="2225652"/>
            <a:ext cx="1790700" cy="1200329"/>
          </a:xfrm>
          <a:prstGeom prst="rect">
            <a:avLst/>
          </a:prstGeom>
          <a:noFill/>
        </p:spPr>
        <p:txBody>
          <a:bodyPr wrap="square" rtlCol="0">
            <a:spAutoFit/>
          </a:bodyPr>
          <a:lstStyle/>
          <a:p>
            <a:r>
              <a:rPr lang="en-GB" dirty="0" smtClean="0"/>
              <a:t>Satisfaction with remote consultation experience </a:t>
            </a:r>
            <a:endParaRPr lang="en-GB" dirty="0"/>
          </a:p>
        </p:txBody>
      </p:sp>
      <p:sp>
        <p:nvSpPr>
          <p:cNvPr id="24" name="TextBox 23"/>
          <p:cNvSpPr txBox="1"/>
          <p:nvPr/>
        </p:nvSpPr>
        <p:spPr>
          <a:xfrm>
            <a:off x="342899" y="4563739"/>
            <a:ext cx="1790700" cy="1200329"/>
          </a:xfrm>
          <a:prstGeom prst="rect">
            <a:avLst/>
          </a:prstGeom>
          <a:noFill/>
        </p:spPr>
        <p:txBody>
          <a:bodyPr wrap="square" rtlCol="0">
            <a:spAutoFit/>
          </a:bodyPr>
          <a:lstStyle/>
          <a:p>
            <a:r>
              <a:rPr lang="en-GB" dirty="0" smtClean="0"/>
              <a:t>Likelihood to use remote consultation again </a:t>
            </a:r>
            <a:endParaRPr lang="en-GB" dirty="0"/>
          </a:p>
        </p:txBody>
      </p:sp>
      <p:sp>
        <p:nvSpPr>
          <p:cNvPr id="9" name="Rectangle 8">
            <a:extLst>
              <a:ext uri="{FF2B5EF4-FFF2-40B4-BE49-F238E27FC236}">
                <a16:creationId xmlns:a16="http://schemas.microsoft.com/office/drawing/2014/main" xmlns="" id="{47ECE014-A43D-4871-9ED5-F7F8D6790497}"/>
              </a:ext>
            </a:extLst>
          </p:cNvPr>
          <p:cNvSpPr/>
          <p:nvPr/>
        </p:nvSpPr>
        <p:spPr>
          <a:xfrm>
            <a:off x="-1" y="1229711"/>
            <a:ext cx="12191999" cy="7280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However the group of people who are worried about accessing health and care services were more likely to be neutral towards using remote services again, with 52% being neither likely nor unlikely to use remote access again </a:t>
            </a: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69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E39E37-6BC0-A248-806A-337B0CEF6126}" type="slidenum">
              <a:rPr lang="en-US" smtClean="0"/>
              <a:t>1</a:t>
            </a:fld>
            <a:endParaRPr lang="en-US"/>
          </a:p>
        </p:txBody>
      </p:sp>
      <p:sp>
        <p:nvSpPr>
          <p:cNvPr id="6" name="Rounded Rectangle 5">
            <a:hlinkClick r:id="rId2" action="ppaction://hlinksldjump" highlightClick="1"/>
          </p:cNvPr>
          <p:cNvSpPr/>
          <p:nvPr/>
        </p:nvSpPr>
        <p:spPr>
          <a:xfrm>
            <a:off x="1223452" y="4587943"/>
            <a:ext cx="10513168" cy="58564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Appendices – Detailed sample profile, project background and recruitment tracker</a:t>
            </a:r>
          </a:p>
        </p:txBody>
      </p:sp>
      <p:sp>
        <p:nvSpPr>
          <p:cNvPr id="11" name="TextBox 10"/>
          <p:cNvSpPr txBox="1"/>
          <p:nvPr/>
        </p:nvSpPr>
        <p:spPr>
          <a:xfrm>
            <a:off x="291183" y="1136063"/>
            <a:ext cx="792088" cy="523220"/>
          </a:xfrm>
          <a:prstGeom prst="rect">
            <a:avLst/>
          </a:prstGeom>
          <a:noFill/>
        </p:spPr>
        <p:txBody>
          <a:bodyPr wrap="square" rtlCol="0">
            <a:spAutoFit/>
          </a:bodyPr>
          <a:lstStyle/>
          <a:p>
            <a:pPr algn="ctr"/>
            <a:r>
              <a:rPr lang="en-GB" sz="2800" dirty="0"/>
              <a:t>1</a:t>
            </a:r>
          </a:p>
        </p:txBody>
      </p:sp>
      <p:sp>
        <p:nvSpPr>
          <p:cNvPr id="12" name="TextBox 11"/>
          <p:cNvSpPr txBox="1"/>
          <p:nvPr/>
        </p:nvSpPr>
        <p:spPr>
          <a:xfrm>
            <a:off x="291183" y="1815966"/>
            <a:ext cx="792088" cy="523220"/>
          </a:xfrm>
          <a:prstGeom prst="rect">
            <a:avLst/>
          </a:prstGeom>
          <a:noFill/>
        </p:spPr>
        <p:txBody>
          <a:bodyPr wrap="square" rtlCol="0">
            <a:spAutoFit/>
          </a:bodyPr>
          <a:lstStyle/>
          <a:p>
            <a:pPr algn="ctr"/>
            <a:r>
              <a:rPr lang="en-GB" sz="2800" dirty="0"/>
              <a:t>2</a:t>
            </a:r>
          </a:p>
        </p:txBody>
      </p:sp>
      <p:sp>
        <p:nvSpPr>
          <p:cNvPr id="16" name="Rounded Rectangle 15"/>
          <p:cNvSpPr/>
          <p:nvPr/>
        </p:nvSpPr>
        <p:spPr>
          <a:xfrm>
            <a:off x="1223452" y="1793820"/>
            <a:ext cx="10513168" cy="58564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Personal feelings, concerns and behaviours relating to Covid-19</a:t>
            </a:r>
          </a:p>
        </p:txBody>
      </p:sp>
      <p:sp>
        <p:nvSpPr>
          <p:cNvPr id="21" name="Text Placeholder 1"/>
          <p:cNvSpPr>
            <a:spLocks noGrp="1"/>
          </p:cNvSpPr>
          <p:nvPr>
            <p:ph type="body" sz="quarter" idx="13"/>
          </p:nvPr>
        </p:nvSpPr>
        <p:spPr>
          <a:xfrm>
            <a:off x="151002" y="163998"/>
            <a:ext cx="11744136" cy="1030287"/>
          </a:xfrm>
        </p:spPr>
        <p:txBody>
          <a:bodyPr>
            <a:normAutofit/>
          </a:bodyPr>
          <a:lstStyle/>
          <a:p>
            <a:r>
              <a:rPr lang="en-GB" sz="2800" dirty="0"/>
              <a:t>Report structure  </a:t>
            </a:r>
          </a:p>
        </p:txBody>
      </p:sp>
      <p:sp>
        <p:nvSpPr>
          <p:cNvPr id="8" name="Rounded Rectangle 5">
            <a:hlinkClick r:id="rId2" action="ppaction://hlinksldjump" highlightClick="1"/>
            <a:extLst>
              <a:ext uri="{FF2B5EF4-FFF2-40B4-BE49-F238E27FC236}">
                <a16:creationId xmlns:a16="http://schemas.microsoft.com/office/drawing/2014/main" xmlns="" id="{7A7A69A6-295D-4398-941D-AEBDEB5FA53E}"/>
              </a:ext>
            </a:extLst>
          </p:cNvPr>
          <p:cNvSpPr/>
          <p:nvPr/>
        </p:nvSpPr>
        <p:spPr>
          <a:xfrm>
            <a:off x="1223452" y="2482790"/>
            <a:ext cx="10513168" cy="58564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Opinions on and use of health and care services during the pandemic </a:t>
            </a:r>
          </a:p>
        </p:txBody>
      </p:sp>
      <p:sp>
        <p:nvSpPr>
          <p:cNvPr id="9" name="TextBox 8">
            <a:extLst>
              <a:ext uri="{FF2B5EF4-FFF2-40B4-BE49-F238E27FC236}">
                <a16:creationId xmlns:a16="http://schemas.microsoft.com/office/drawing/2014/main" xmlns="" id="{4E2E6F25-736E-4B3D-AA15-E026E68808BC}"/>
              </a:ext>
            </a:extLst>
          </p:cNvPr>
          <p:cNvSpPr txBox="1"/>
          <p:nvPr/>
        </p:nvSpPr>
        <p:spPr>
          <a:xfrm>
            <a:off x="291183" y="2495869"/>
            <a:ext cx="792088" cy="523220"/>
          </a:xfrm>
          <a:prstGeom prst="rect">
            <a:avLst/>
          </a:prstGeom>
          <a:noFill/>
        </p:spPr>
        <p:txBody>
          <a:bodyPr wrap="square" rtlCol="0">
            <a:spAutoFit/>
          </a:bodyPr>
          <a:lstStyle/>
          <a:p>
            <a:pPr algn="ctr"/>
            <a:r>
              <a:rPr lang="en-GB" sz="2800" dirty="0"/>
              <a:t>3</a:t>
            </a:r>
          </a:p>
        </p:txBody>
      </p:sp>
      <p:sp>
        <p:nvSpPr>
          <p:cNvPr id="10" name="Rounded Rectangle 15">
            <a:extLst>
              <a:ext uri="{FF2B5EF4-FFF2-40B4-BE49-F238E27FC236}">
                <a16:creationId xmlns:a16="http://schemas.microsoft.com/office/drawing/2014/main" xmlns="" id="{4D14593F-A234-47B5-A9B0-D20C84F6ED6C}"/>
              </a:ext>
            </a:extLst>
          </p:cNvPr>
          <p:cNvSpPr/>
          <p:nvPr/>
        </p:nvSpPr>
        <p:spPr>
          <a:xfrm>
            <a:off x="1223452" y="1104850"/>
            <a:ext cx="10513168" cy="58564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Introduction &amp; sample</a:t>
            </a:r>
            <a:endParaRPr lang="en-GB" dirty="0">
              <a:solidFill>
                <a:schemeClr val="tx1"/>
              </a:solidFill>
            </a:endParaRPr>
          </a:p>
        </p:txBody>
      </p:sp>
      <p:sp>
        <p:nvSpPr>
          <p:cNvPr id="13" name="TextBox 12">
            <a:extLst>
              <a:ext uri="{FF2B5EF4-FFF2-40B4-BE49-F238E27FC236}">
                <a16:creationId xmlns:a16="http://schemas.microsoft.com/office/drawing/2014/main" xmlns="" id="{1339362B-D20E-4435-BCCD-4A34F2352C52}"/>
              </a:ext>
            </a:extLst>
          </p:cNvPr>
          <p:cNvSpPr txBox="1"/>
          <p:nvPr/>
        </p:nvSpPr>
        <p:spPr>
          <a:xfrm>
            <a:off x="291183" y="3175772"/>
            <a:ext cx="792088" cy="523220"/>
          </a:xfrm>
          <a:prstGeom prst="rect">
            <a:avLst/>
          </a:prstGeom>
          <a:noFill/>
        </p:spPr>
        <p:txBody>
          <a:bodyPr wrap="square" rtlCol="0">
            <a:spAutoFit/>
          </a:bodyPr>
          <a:lstStyle/>
          <a:p>
            <a:pPr algn="ctr"/>
            <a:r>
              <a:rPr lang="en-GB" sz="2800" dirty="0"/>
              <a:t>4</a:t>
            </a:r>
          </a:p>
        </p:txBody>
      </p:sp>
      <p:sp>
        <p:nvSpPr>
          <p:cNvPr id="15" name="Rounded Rectangle 15">
            <a:extLst>
              <a:ext uri="{FF2B5EF4-FFF2-40B4-BE49-F238E27FC236}">
                <a16:creationId xmlns:a16="http://schemas.microsoft.com/office/drawing/2014/main" xmlns="" id="{326DE1AB-0CCE-4C22-9A60-C5289F9D7A63}"/>
              </a:ext>
            </a:extLst>
          </p:cNvPr>
          <p:cNvSpPr/>
          <p:nvPr/>
        </p:nvSpPr>
        <p:spPr>
          <a:xfrm>
            <a:off x="1223452" y="3898973"/>
            <a:ext cx="10513168" cy="58564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Expected uptake of flu vaccinations and preferred options for administration </a:t>
            </a:r>
          </a:p>
        </p:txBody>
      </p:sp>
      <p:sp>
        <p:nvSpPr>
          <p:cNvPr id="17" name="TextBox 16">
            <a:extLst>
              <a:ext uri="{FF2B5EF4-FFF2-40B4-BE49-F238E27FC236}">
                <a16:creationId xmlns:a16="http://schemas.microsoft.com/office/drawing/2014/main" xmlns="" id="{2E146071-BF79-4CA0-9272-CC4A881ED97D}"/>
              </a:ext>
            </a:extLst>
          </p:cNvPr>
          <p:cNvSpPr txBox="1"/>
          <p:nvPr/>
        </p:nvSpPr>
        <p:spPr>
          <a:xfrm>
            <a:off x="291183" y="4616687"/>
            <a:ext cx="792088" cy="523220"/>
          </a:xfrm>
          <a:prstGeom prst="rect">
            <a:avLst/>
          </a:prstGeom>
          <a:noFill/>
        </p:spPr>
        <p:txBody>
          <a:bodyPr wrap="square" rtlCol="0">
            <a:spAutoFit/>
          </a:bodyPr>
          <a:lstStyle/>
          <a:p>
            <a:pPr algn="ctr"/>
            <a:r>
              <a:rPr lang="en-GB" sz="2800" dirty="0"/>
              <a:t>6</a:t>
            </a:r>
          </a:p>
        </p:txBody>
      </p:sp>
      <p:sp>
        <p:nvSpPr>
          <p:cNvPr id="18" name="TextBox 17">
            <a:extLst>
              <a:ext uri="{FF2B5EF4-FFF2-40B4-BE49-F238E27FC236}">
                <a16:creationId xmlns:a16="http://schemas.microsoft.com/office/drawing/2014/main" xmlns="" id="{346E3AA8-FCCF-4900-AF55-F68FBF2E36D8}"/>
              </a:ext>
            </a:extLst>
          </p:cNvPr>
          <p:cNvSpPr txBox="1"/>
          <p:nvPr/>
        </p:nvSpPr>
        <p:spPr>
          <a:xfrm>
            <a:off x="291183" y="3913168"/>
            <a:ext cx="792088" cy="523220"/>
          </a:xfrm>
          <a:prstGeom prst="rect">
            <a:avLst/>
          </a:prstGeom>
          <a:noFill/>
        </p:spPr>
        <p:txBody>
          <a:bodyPr wrap="square" rtlCol="0">
            <a:spAutoFit/>
          </a:bodyPr>
          <a:lstStyle/>
          <a:p>
            <a:pPr algn="ctr"/>
            <a:r>
              <a:rPr lang="en-GB" sz="2800" dirty="0"/>
              <a:t>5</a:t>
            </a:r>
          </a:p>
        </p:txBody>
      </p:sp>
      <p:sp>
        <p:nvSpPr>
          <p:cNvPr id="20" name="Rounded Rectangle 5">
            <a:hlinkClick r:id="rId2" action="ppaction://hlinksldjump" highlightClick="1"/>
            <a:extLst>
              <a:ext uri="{FF2B5EF4-FFF2-40B4-BE49-F238E27FC236}">
                <a16:creationId xmlns:a16="http://schemas.microsoft.com/office/drawing/2014/main" xmlns="" id="{2430CD2E-5328-43C7-B257-6258BA9A3097}"/>
              </a:ext>
            </a:extLst>
          </p:cNvPr>
          <p:cNvSpPr/>
          <p:nvPr/>
        </p:nvSpPr>
        <p:spPr>
          <a:xfrm>
            <a:off x="1223452" y="3171760"/>
            <a:ext cx="10513168" cy="58564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Perceptions to proposed changes to health and care services over the next 6 months</a:t>
            </a:r>
          </a:p>
        </p:txBody>
      </p:sp>
    </p:spTree>
    <p:extLst>
      <p:ext uri="{BB962C8B-B14F-4D97-AF65-F5344CB8AC3E}">
        <p14:creationId xmlns:p14="http://schemas.microsoft.com/office/powerpoint/2010/main" val="924153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4557" y="369321"/>
            <a:ext cx="11744136" cy="1030287"/>
          </a:xfrm>
        </p:spPr>
        <p:txBody>
          <a:bodyPr>
            <a:normAutofit lnSpcReduction="10000"/>
          </a:bodyPr>
          <a:lstStyle/>
          <a:p>
            <a:r>
              <a:rPr lang="en-GB" sz="2400" dirty="0" smtClean="0"/>
              <a:t>For people less satisfied with remote consultations, the main concerns centred on limitations of the format and concerns that certain concerns or symptoms may be harder to explain and/or be diagnosed</a:t>
            </a:r>
            <a:endParaRPr lang="en-GB" sz="2400" dirty="0"/>
          </a:p>
        </p:txBody>
      </p:sp>
      <p:sp>
        <p:nvSpPr>
          <p:cNvPr id="10" name="Rectangle 9">
            <a:extLst>
              <a:ext uri="{FF2B5EF4-FFF2-40B4-BE49-F238E27FC236}">
                <a16:creationId xmlns:a16="http://schemas.microsoft.com/office/drawing/2014/main" xmlns="" id="{EF40F17B-FD1E-40BB-82AA-ED84B90D9F24}"/>
              </a:ext>
            </a:extLst>
          </p:cNvPr>
          <p:cNvSpPr/>
          <p:nvPr/>
        </p:nvSpPr>
        <p:spPr>
          <a:xfrm>
            <a:off x="1592825" y="6414481"/>
            <a:ext cx="10040608" cy="430883"/>
          </a:xfrm>
          <a:prstGeom prst="rect">
            <a:avLst/>
          </a:prstGeom>
        </p:spPr>
        <p:txBody>
          <a:bodyPr wrap="square" lIns="91432" tIns="45718" rIns="91432" bIns="45718">
            <a:spAutoFit/>
          </a:bodyPr>
          <a:lstStyle/>
          <a:p>
            <a:r>
              <a:rPr lang="en-GB" sz="1100" i="1" dirty="0">
                <a:latin typeface="Arial"/>
              </a:rPr>
              <a:t>Q10. How </a:t>
            </a:r>
            <a:r>
              <a:rPr lang="en-GB" sz="1000" i="1" dirty="0">
                <a:effectLst/>
                <a:latin typeface="Arial" panose="020B0604020202020204" pitchFamily="34" charset="0"/>
                <a:ea typeface="Times New Roman" panose="02020603050405020304" pitchFamily="18" charset="0"/>
                <a:cs typeface="Arial" panose="020B0604020202020204" pitchFamily="34" charset="0"/>
              </a:rPr>
              <a:t>likely would you be to use a remote consultation in the future, if a healthcare professional felt it was appropriate for your health and care needs</a:t>
            </a:r>
            <a:r>
              <a:rPr lang="en-GB" sz="1100" dirty="0"/>
              <a:t>? </a:t>
            </a:r>
          </a:p>
          <a:p>
            <a:r>
              <a:rPr lang="en-GB" sz="1100" i="1" dirty="0">
                <a:solidFill>
                  <a:srgbClr val="669900"/>
                </a:solidFill>
                <a:latin typeface="Arial"/>
              </a:rPr>
              <a:t>(Base: n=169, those who have had a remote consultation in the last three months)</a:t>
            </a:r>
          </a:p>
        </p:txBody>
      </p:sp>
      <p:sp>
        <p:nvSpPr>
          <p:cNvPr id="17" name="Rectangle 16"/>
          <p:cNvSpPr/>
          <p:nvPr/>
        </p:nvSpPr>
        <p:spPr>
          <a:xfrm>
            <a:off x="0" y="1443477"/>
            <a:ext cx="12192000" cy="532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Those </a:t>
            </a:r>
            <a:r>
              <a:rPr lang="en-GB" sz="1400" dirty="0">
                <a:solidFill>
                  <a:schemeClr val="tx1"/>
                </a:solidFill>
                <a:latin typeface="Arial" panose="020B0604020202020204" pitchFamily="34" charset="0"/>
                <a:cs typeface="Arial" panose="020B0604020202020204" pitchFamily="34" charset="0"/>
              </a:rPr>
              <a:t>in </a:t>
            </a:r>
            <a:r>
              <a:rPr lang="en-GB" sz="1400" dirty="0" err="1">
                <a:solidFill>
                  <a:srgbClr val="C00000"/>
                </a:solidFill>
                <a:latin typeface="Arial" panose="020B0604020202020204" pitchFamily="34" charset="0"/>
                <a:cs typeface="Arial" panose="020B0604020202020204" pitchFamily="34" charset="0"/>
              </a:rPr>
              <a:t>Worle</a:t>
            </a:r>
            <a:r>
              <a:rPr lang="en-GB" sz="1400" dirty="0">
                <a:solidFill>
                  <a:srgbClr val="C00000"/>
                </a:solidFill>
                <a:latin typeface="Arial" panose="020B0604020202020204" pitchFamily="34" charset="0"/>
                <a:cs typeface="Arial" panose="020B0604020202020204" pitchFamily="34" charset="0"/>
              </a:rPr>
              <a:t>, Weston and villages </a:t>
            </a:r>
            <a:r>
              <a:rPr lang="en-GB" sz="1400" dirty="0">
                <a:solidFill>
                  <a:schemeClr val="tx1"/>
                </a:solidFill>
                <a:latin typeface="Arial" panose="020B0604020202020204" pitchFamily="34" charset="0"/>
                <a:cs typeface="Arial" panose="020B0604020202020204" pitchFamily="34" charset="0"/>
              </a:rPr>
              <a:t>are the least inclined locality to use a remote consultation, with 39% saying </a:t>
            </a:r>
            <a:r>
              <a:rPr lang="en-GB" sz="1400" dirty="0">
                <a:solidFill>
                  <a:srgbClr val="C00000"/>
                </a:solidFill>
                <a:latin typeface="Arial" panose="020B0604020202020204" pitchFamily="34" charset="0"/>
                <a:cs typeface="Arial" panose="020B0604020202020204" pitchFamily="34" charset="0"/>
              </a:rPr>
              <a:t>unlikely</a:t>
            </a:r>
            <a:endParaRPr lang="en-GB" sz="1400" dirty="0">
              <a:solidFill>
                <a:srgbClr val="C00000"/>
              </a:solidFill>
            </a:endParaRPr>
          </a:p>
        </p:txBody>
      </p:sp>
      <p:sp>
        <p:nvSpPr>
          <p:cNvPr id="3" name="Oval Callout 7">
            <a:extLst>
              <a:ext uri="{FF2B5EF4-FFF2-40B4-BE49-F238E27FC236}">
                <a16:creationId xmlns:a16="http://schemas.microsoft.com/office/drawing/2014/main" xmlns="" id="{F1923670-808D-4C23-8B29-64185BB52F54}"/>
              </a:ext>
            </a:extLst>
          </p:cNvPr>
          <p:cNvSpPr/>
          <p:nvPr/>
        </p:nvSpPr>
        <p:spPr>
          <a:xfrm>
            <a:off x="4925824" y="2295156"/>
            <a:ext cx="2704686" cy="1327133"/>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200" i="1" dirty="0">
                <a:solidFill>
                  <a:schemeClr val="tx1"/>
                </a:solidFill>
              </a:rPr>
              <a:t>‘’Sometimes you need to be examined and verbal descriptions are harder . Less empathy’’</a:t>
            </a:r>
          </a:p>
        </p:txBody>
      </p:sp>
      <p:sp>
        <p:nvSpPr>
          <p:cNvPr id="15" name="Oval Callout 7">
            <a:extLst>
              <a:ext uri="{FF2B5EF4-FFF2-40B4-BE49-F238E27FC236}">
                <a16:creationId xmlns:a16="http://schemas.microsoft.com/office/drawing/2014/main" xmlns="" id="{FC0C532B-D999-44F0-AB79-31D924B3B815}"/>
              </a:ext>
            </a:extLst>
          </p:cNvPr>
          <p:cNvSpPr/>
          <p:nvPr/>
        </p:nvSpPr>
        <p:spPr>
          <a:xfrm>
            <a:off x="4254211" y="4370673"/>
            <a:ext cx="1697421" cy="879250"/>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200" i="1" dirty="0">
                <a:solidFill>
                  <a:schemeClr val="tx1"/>
                </a:solidFill>
              </a:rPr>
              <a:t>‘’Anxiety regarding calls and video calls’’</a:t>
            </a:r>
          </a:p>
        </p:txBody>
      </p:sp>
      <p:sp>
        <p:nvSpPr>
          <p:cNvPr id="19" name="Oval Callout 7">
            <a:extLst>
              <a:ext uri="{FF2B5EF4-FFF2-40B4-BE49-F238E27FC236}">
                <a16:creationId xmlns:a16="http://schemas.microsoft.com/office/drawing/2014/main" xmlns="" id="{949BB520-C956-402A-9A63-F07C8180A5AE}"/>
              </a:ext>
            </a:extLst>
          </p:cNvPr>
          <p:cNvSpPr/>
          <p:nvPr/>
        </p:nvSpPr>
        <p:spPr>
          <a:xfrm>
            <a:off x="6243145" y="3652533"/>
            <a:ext cx="1969117" cy="1157765"/>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200" i="1" dirty="0">
                <a:solidFill>
                  <a:schemeClr val="tx1"/>
                </a:solidFill>
              </a:rPr>
              <a:t>‘’Not to see the doctor face to face would feel impersonal’’</a:t>
            </a:r>
          </a:p>
        </p:txBody>
      </p:sp>
      <p:sp>
        <p:nvSpPr>
          <p:cNvPr id="27" name="Oval Callout 7">
            <a:extLst>
              <a:ext uri="{FF2B5EF4-FFF2-40B4-BE49-F238E27FC236}">
                <a16:creationId xmlns:a16="http://schemas.microsoft.com/office/drawing/2014/main" xmlns="" id="{A1131E04-ACC6-48A2-AB9E-4652EBEF5433}"/>
              </a:ext>
            </a:extLst>
          </p:cNvPr>
          <p:cNvSpPr/>
          <p:nvPr/>
        </p:nvSpPr>
        <p:spPr>
          <a:xfrm>
            <a:off x="8468799" y="2295156"/>
            <a:ext cx="3512994" cy="2264130"/>
          </a:xfrm>
          <a:prstGeom prst="wedgeEllipseCallout">
            <a:avLst>
              <a:gd name="adj1" fmla="val -45710"/>
              <a:gd name="adj2" fmla="val 45217"/>
            </a:avLst>
          </a:prstGeom>
          <a:noFill/>
          <a:ln w="98425">
            <a:solidFill>
              <a:schemeClr val="bg1">
                <a:lumMod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200" i="1" dirty="0">
                <a:solidFill>
                  <a:schemeClr val="tx1"/>
                </a:solidFill>
              </a:rPr>
              <a:t>‘’It is probably more difficult for less computer able people to communicate in this way.  I am not sure I am quite confident in being diagnosed by a nurse practitioner. The actual video link had unpleasant interference for some reason and wasn't easy to participate’’</a:t>
            </a:r>
          </a:p>
        </p:txBody>
      </p:sp>
      <p:sp>
        <p:nvSpPr>
          <p:cNvPr id="29" name="TextBox 28">
            <a:extLst>
              <a:ext uri="{FF2B5EF4-FFF2-40B4-BE49-F238E27FC236}">
                <a16:creationId xmlns:a16="http://schemas.microsoft.com/office/drawing/2014/main" xmlns="" id="{2220F31F-C4D8-4438-9C5C-BC5C8F602090}"/>
              </a:ext>
            </a:extLst>
          </p:cNvPr>
          <p:cNvSpPr txBox="1"/>
          <p:nvPr/>
        </p:nvSpPr>
        <p:spPr>
          <a:xfrm>
            <a:off x="8422946" y="6117150"/>
            <a:ext cx="694421" cy="215444"/>
          </a:xfrm>
          <a:prstGeom prst="rect">
            <a:avLst/>
          </a:prstGeom>
          <a:noFill/>
        </p:spPr>
        <p:txBody>
          <a:bodyPr wrap="none" rtlCol="0">
            <a:spAutoFit/>
          </a:bodyPr>
          <a:lstStyle/>
          <a:p>
            <a:r>
              <a:rPr lang="en-GB" sz="800" i="1" dirty="0">
                <a:solidFill>
                  <a:schemeClr val="bg1">
                    <a:lumMod val="50000"/>
                  </a:schemeClr>
                </a:solidFill>
              </a:rPr>
              <a:t>Neither/nor</a:t>
            </a:r>
          </a:p>
        </p:txBody>
      </p:sp>
      <p:sp>
        <p:nvSpPr>
          <p:cNvPr id="20" name="Rectangle 19">
            <a:extLst>
              <a:ext uri="{FF2B5EF4-FFF2-40B4-BE49-F238E27FC236}">
                <a16:creationId xmlns:a16="http://schemas.microsoft.com/office/drawing/2014/main" xmlns="" id="{DC462E01-579A-4885-813C-CCC90FBF555F}"/>
              </a:ext>
            </a:extLst>
          </p:cNvPr>
          <p:cNvSpPr/>
          <p:nvPr/>
        </p:nvSpPr>
        <p:spPr>
          <a:xfrm>
            <a:off x="-1" y="0"/>
            <a:ext cx="5734975"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a:endParaRPr>
          </a:p>
          <a:p>
            <a:pPr algn="ctr"/>
            <a:r>
              <a:rPr lang="en-GB" sz="1200" dirty="0">
                <a:latin typeface="Arial"/>
              </a:rPr>
              <a:t>Section 3 – </a:t>
            </a:r>
            <a:r>
              <a:rPr lang="en-GB" sz="1200" dirty="0"/>
              <a:t>Opinions on and use of health and care services during the pandemic </a:t>
            </a:r>
          </a:p>
          <a:p>
            <a:pPr algn="ctr"/>
            <a:endParaRPr lang="en-GB" sz="1200" dirty="0">
              <a:latin typeface="Arial"/>
            </a:endParaRPr>
          </a:p>
        </p:txBody>
      </p:sp>
      <p:sp>
        <p:nvSpPr>
          <p:cNvPr id="21" name="Oval Callout 7">
            <a:extLst>
              <a:ext uri="{FF2B5EF4-FFF2-40B4-BE49-F238E27FC236}">
                <a16:creationId xmlns:a16="http://schemas.microsoft.com/office/drawing/2014/main" xmlns="" id="{BA90C8EC-2563-4CDC-B801-D27439BD0FD7}"/>
              </a:ext>
            </a:extLst>
          </p:cNvPr>
          <p:cNvSpPr/>
          <p:nvPr/>
        </p:nvSpPr>
        <p:spPr>
          <a:xfrm>
            <a:off x="2133319" y="2295156"/>
            <a:ext cx="1754755" cy="976216"/>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200" i="1" dirty="0">
                <a:solidFill>
                  <a:schemeClr val="tx1"/>
                </a:solidFill>
              </a:rPr>
              <a:t>‘’Worried that things could get missed’’</a:t>
            </a:r>
          </a:p>
        </p:txBody>
      </p:sp>
      <p:sp>
        <p:nvSpPr>
          <p:cNvPr id="23" name="Oval Callout 7">
            <a:extLst>
              <a:ext uri="{FF2B5EF4-FFF2-40B4-BE49-F238E27FC236}">
                <a16:creationId xmlns:a16="http://schemas.microsoft.com/office/drawing/2014/main" xmlns="" id="{9A9A0D9B-3E3E-489B-885D-E87C4609E957}"/>
              </a:ext>
            </a:extLst>
          </p:cNvPr>
          <p:cNvSpPr/>
          <p:nvPr/>
        </p:nvSpPr>
        <p:spPr>
          <a:xfrm>
            <a:off x="3307556" y="3434312"/>
            <a:ext cx="1485161" cy="720576"/>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200" i="1" dirty="0">
                <a:solidFill>
                  <a:schemeClr val="tx1"/>
                </a:solidFill>
              </a:rPr>
              <a:t>‘’Covid-19 excuse’’</a:t>
            </a:r>
          </a:p>
        </p:txBody>
      </p:sp>
      <p:sp>
        <p:nvSpPr>
          <p:cNvPr id="24" name="Oval Callout 7">
            <a:extLst>
              <a:ext uri="{FF2B5EF4-FFF2-40B4-BE49-F238E27FC236}">
                <a16:creationId xmlns:a16="http://schemas.microsoft.com/office/drawing/2014/main" xmlns="" id="{6F298C36-2D3D-4199-9485-03CBB362A19B}"/>
              </a:ext>
            </a:extLst>
          </p:cNvPr>
          <p:cNvSpPr/>
          <p:nvPr/>
        </p:nvSpPr>
        <p:spPr>
          <a:xfrm>
            <a:off x="504497" y="3434312"/>
            <a:ext cx="2396269" cy="1124974"/>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200" i="1" dirty="0">
                <a:solidFill>
                  <a:schemeClr val="tx1"/>
                </a:solidFill>
              </a:rPr>
              <a:t>‘’Difficult to describe symptoms. Feeling that your situation is not solved’’</a:t>
            </a:r>
          </a:p>
        </p:txBody>
      </p:sp>
    </p:spTree>
    <p:extLst>
      <p:ext uri="{BB962C8B-B14F-4D97-AF65-F5344CB8AC3E}">
        <p14:creationId xmlns:p14="http://schemas.microsoft.com/office/powerpoint/2010/main" val="348801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6E39E37-6BC0-A248-806A-337B0CEF6126}" type="slidenum">
              <a:rPr lang="en-US" smtClean="0"/>
              <a:t>20</a:t>
            </a:fld>
            <a:endParaRPr lang="en-US"/>
          </a:p>
        </p:txBody>
      </p:sp>
      <p:sp>
        <p:nvSpPr>
          <p:cNvPr id="8" name="Text Placeholder 7"/>
          <p:cNvSpPr>
            <a:spLocks noGrp="1"/>
          </p:cNvSpPr>
          <p:nvPr>
            <p:ph type="body" sz="quarter" idx="17"/>
          </p:nvPr>
        </p:nvSpPr>
        <p:spPr>
          <a:xfrm>
            <a:off x="467646" y="2471987"/>
            <a:ext cx="5897850" cy="733028"/>
          </a:xfrm>
        </p:spPr>
        <p:txBody>
          <a:bodyPr/>
          <a:lstStyle/>
          <a:p>
            <a:r>
              <a:rPr lang="en-GB" dirty="0"/>
              <a:t>Section 4</a:t>
            </a:r>
          </a:p>
        </p:txBody>
      </p:sp>
      <p:sp>
        <p:nvSpPr>
          <p:cNvPr id="9" name="Text Placeholder 8"/>
          <p:cNvSpPr>
            <a:spLocks noGrp="1"/>
          </p:cNvSpPr>
          <p:nvPr>
            <p:ph type="body" sz="quarter" idx="18"/>
          </p:nvPr>
        </p:nvSpPr>
        <p:spPr>
          <a:xfrm>
            <a:off x="467645" y="3324855"/>
            <a:ext cx="6776534" cy="511175"/>
          </a:xfrm>
        </p:spPr>
        <p:txBody>
          <a:bodyPr>
            <a:noAutofit/>
          </a:bodyPr>
          <a:lstStyle/>
          <a:p>
            <a:r>
              <a:rPr lang="en-GB" sz="2400" dirty="0" smtClean="0"/>
              <a:t>Perceptions to proposed changes to health </a:t>
            </a:r>
            <a:r>
              <a:rPr lang="en-GB" sz="2400" dirty="0"/>
              <a:t>and care services over the next 6 </a:t>
            </a:r>
            <a:r>
              <a:rPr lang="en-GB" sz="2400" dirty="0" smtClean="0"/>
              <a:t>months</a:t>
            </a:r>
            <a:endParaRPr lang="en-GB" sz="2400" dirty="0"/>
          </a:p>
        </p:txBody>
      </p:sp>
      <p:pic>
        <p:nvPicPr>
          <p:cNvPr id="1026" name="Picture 2" descr="Are online GP services too good to be true? - He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195" y="2002221"/>
            <a:ext cx="4343046" cy="280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17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819CCD4-AF86-448F-B8DA-19D598F04861}"/>
              </a:ext>
            </a:extLst>
          </p:cNvPr>
          <p:cNvPicPr>
            <a:picLocks noChangeAspect="1"/>
          </p:cNvPicPr>
          <p:nvPr/>
        </p:nvPicPr>
        <p:blipFill>
          <a:blip r:embed="rId2"/>
          <a:stretch>
            <a:fillRect/>
          </a:stretch>
        </p:blipFill>
        <p:spPr>
          <a:xfrm>
            <a:off x="5241104" y="4129630"/>
            <a:ext cx="2028140" cy="1764642"/>
          </a:xfrm>
          <a:prstGeom prst="rect">
            <a:avLst/>
          </a:prstGeom>
        </p:spPr>
      </p:pic>
      <p:pic>
        <p:nvPicPr>
          <p:cNvPr id="14" name="Picture 13">
            <a:extLst>
              <a:ext uri="{FF2B5EF4-FFF2-40B4-BE49-F238E27FC236}">
                <a16:creationId xmlns:a16="http://schemas.microsoft.com/office/drawing/2014/main" xmlns="" id="{6622DE5C-A441-4901-BF56-1ABCA7432D86}"/>
              </a:ext>
            </a:extLst>
          </p:cNvPr>
          <p:cNvPicPr>
            <a:picLocks noChangeAspect="1"/>
          </p:cNvPicPr>
          <p:nvPr/>
        </p:nvPicPr>
        <p:blipFill>
          <a:blip r:embed="rId3"/>
          <a:stretch>
            <a:fillRect/>
          </a:stretch>
        </p:blipFill>
        <p:spPr>
          <a:xfrm>
            <a:off x="5584686" y="5484799"/>
            <a:ext cx="1362408" cy="266958"/>
          </a:xfrm>
          <a:prstGeom prst="rect">
            <a:avLst/>
          </a:prstGeom>
        </p:spPr>
      </p:pic>
      <p:pic>
        <p:nvPicPr>
          <p:cNvPr id="7" name="Picture 6">
            <a:extLst>
              <a:ext uri="{FF2B5EF4-FFF2-40B4-BE49-F238E27FC236}">
                <a16:creationId xmlns:a16="http://schemas.microsoft.com/office/drawing/2014/main" xmlns="" id="{B342E0E2-31C7-4CDD-838A-05D78357C0DB}"/>
              </a:ext>
            </a:extLst>
          </p:cNvPr>
          <p:cNvPicPr>
            <a:picLocks noChangeAspect="1"/>
          </p:cNvPicPr>
          <p:nvPr/>
        </p:nvPicPr>
        <p:blipFill>
          <a:blip r:embed="rId4"/>
          <a:stretch>
            <a:fillRect/>
          </a:stretch>
        </p:blipFill>
        <p:spPr>
          <a:xfrm>
            <a:off x="1509519" y="2830008"/>
            <a:ext cx="2398988" cy="2293538"/>
          </a:xfrm>
          <a:prstGeom prst="rect">
            <a:avLst/>
          </a:prstGeom>
        </p:spPr>
      </p:pic>
      <p:sp>
        <p:nvSpPr>
          <p:cNvPr id="2" name="Text Placeholder 1"/>
          <p:cNvSpPr>
            <a:spLocks noGrp="1"/>
          </p:cNvSpPr>
          <p:nvPr>
            <p:ph type="body" sz="quarter" idx="13"/>
          </p:nvPr>
        </p:nvSpPr>
        <p:spPr>
          <a:xfrm>
            <a:off x="0" y="288506"/>
            <a:ext cx="11996086" cy="1247839"/>
          </a:xfrm>
        </p:spPr>
        <p:txBody>
          <a:bodyPr vert="horz" lIns="216000" tIns="45720" rIns="216000" bIns="45720" rtlCol="0">
            <a:noAutofit/>
          </a:bodyPr>
          <a:lstStyle/>
          <a:p>
            <a:r>
              <a:rPr lang="en-GB" sz="2400" dirty="0"/>
              <a:t>Three quarters of </a:t>
            </a:r>
            <a:r>
              <a:rPr lang="en-GB" sz="2400" dirty="0" smtClean="0"/>
              <a:t>people </a:t>
            </a:r>
            <a:r>
              <a:rPr lang="en-GB" sz="2400" dirty="0" smtClean="0"/>
              <a:t>are </a:t>
            </a:r>
            <a:r>
              <a:rPr lang="en-GB" sz="2400" dirty="0"/>
              <a:t>in favour of a ‘remote by default’ approach that prioritises face to face appointments for those who need them most over the next 6 months</a:t>
            </a:r>
          </a:p>
        </p:txBody>
      </p:sp>
      <p:cxnSp>
        <p:nvCxnSpPr>
          <p:cNvPr id="5" name="Straight Connector 4">
            <a:extLst>
              <a:ext uri="{FF2B5EF4-FFF2-40B4-BE49-F238E27FC236}">
                <a16:creationId xmlns:a16="http://schemas.microsoft.com/office/drawing/2014/main" xmlns="" id="{2FB99DE8-BB49-4FBB-93A2-D247B3B3413B}"/>
              </a:ext>
            </a:extLst>
          </p:cNvPr>
          <p:cNvCxnSpPr>
            <a:cxnSpLocks/>
          </p:cNvCxnSpPr>
          <p:nvPr/>
        </p:nvCxnSpPr>
        <p:spPr>
          <a:xfrm flipV="1">
            <a:off x="2767478" y="2867401"/>
            <a:ext cx="6657044" cy="2475266"/>
          </a:xfrm>
          <a:prstGeom prst="line">
            <a:avLst/>
          </a:prstGeom>
          <a:ln w="10477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0A22BB92-6D4B-4721-A425-C75D1F208817}"/>
              </a:ext>
            </a:extLst>
          </p:cNvPr>
          <p:cNvSpPr txBox="1"/>
          <p:nvPr/>
        </p:nvSpPr>
        <p:spPr>
          <a:xfrm>
            <a:off x="2027809" y="3494856"/>
            <a:ext cx="1362408" cy="1200325"/>
          </a:xfrm>
          <a:prstGeom prst="rect">
            <a:avLst/>
          </a:prstGeom>
          <a:noFill/>
        </p:spPr>
        <p:txBody>
          <a:bodyPr wrap="square" lIns="91432" tIns="45718" rIns="91432" bIns="45718" rtlCol="0">
            <a:spAutoFit/>
          </a:bodyPr>
          <a:lstStyle/>
          <a:p>
            <a:pPr algn="ctr"/>
            <a:r>
              <a:rPr lang="en-GB" sz="2000" b="1" dirty="0">
                <a:solidFill>
                  <a:srgbClr val="65B22E"/>
                </a:solidFill>
              </a:rPr>
              <a:t>In favour</a:t>
            </a:r>
          </a:p>
          <a:p>
            <a:pPr algn="ctr"/>
            <a:r>
              <a:rPr lang="en-GB" sz="2800" b="1" dirty="0">
                <a:solidFill>
                  <a:srgbClr val="65B22E"/>
                </a:solidFill>
              </a:rPr>
              <a:t> 75%</a:t>
            </a:r>
          </a:p>
          <a:p>
            <a:pPr algn="ctr"/>
            <a:r>
              <a:rPr lang="en-GB" sz="800" b="1" i="1" dirty="0">
                <a:solidFill>
                  <a:srgbClr val="65B22E"/>
                </a:solidFill>
              </a:rPr>
              <a:t>(Strongly in favour 40%, moderately in favour 35%)</a:t>
            </a:r>
          </a:p>
        </p:txBody>
      </p:sp>
      <p:sp>
        <p:nvSpPr>
          <p:cNvPr id="10" name="Rectangle 9">
            <a:extLst>
              <a:ext uri="{FF2B5EF4-FFF2-40B4-BE49-F238E27FC236}">
                <a16:creationId xmlns:a16="http://schemas.microsoft.com/office/drawing/2014/main" xmlns="" id="{EF40F17B-FD1E-40BB-82AA-ED84B90D9F24}"/>
              </a:ext>
            </a:extLst>
          </p:cNvPr>
          <p:cNvSpPr/>
          <p:nvPr/>
        </p:nvSpPr>
        <p:spPr>
          <a:xfrm>
            <a:off x="1592825" y="6163809"/>
            <a:ext cx="9344464" cy="606124"/>
          </a:xfrm>
          <a:prstGeom prst="rect">
            <a:avLst/>
          </a:prstGeom>
        </p:spPr>
        <p:txBody>
          <a:bodyPr wrap="square" lIns="91432" tIns="45718" rIns="91432" bIns="45718">
            <a:spAutoFit/>
          </a:bodyPr>
          <a:lstStyle/>
          <a:p>
            <a:pPr>
              <a:lnSpc>
                <a:spcPct val="107000"/>
              </a:lnSpc>
              <a:spcAft>
                <a:spcPts val="800"/>
              </a:spcAft>
            </a:pPr>
            <a:r>
              <a:rPr lang="en-GB" sz="1100" i="1" dirty="0">
                <a:latin typeface="Arial"/>
              </a:rPr>
              <a:t>Q11. For t</a:t>
            </a:r>
            <a:r>
              <a:rPr lang="en-GB" sz="1000" i="1" dirty="0">
                <a:effectLst/>
                <a:ea typeface="Times New Roman" panose="02020603050405020304" pitchFamily="18" charset="0"/>
                <a:cs typeface="Arial" panose="020B0604020202020204" pitchFamily="34" charset="0"/>
              </a:rPr>
              <a:t>he next 6 months at least, GP appointments and outpatient appointments in our region will be ‘remote by default’ in an attempt to reduce the risk of Coronavirus transmission. Face-to-face appointments will be prioritised for those that need them, while the majority of appointments will be carried out over the phone or using video. To what extent would you be for or against this approach?  </a:t>
            </a:r>
            <a:r>
              <a:rPr lang="en-GB" sz="1100" i="1" dirty="0">
                <a:solidFill>
                  <a:srgbClr val="669900"/>
                </a:solidFill>
                <a:latin typeface="Arial"/>
              </a:rPr>
              <a:t>(Base: n=361)</a:t>
            </a:r>
          </a:p>
        </p:txBody>
      </p:sp>
      <p:sp>
        <p:nvSpPr>
          <p:cNvPr id="12" name="TextBox 11">
            <a:extLst>
              <a:ext uri="{FF2B5EF4-FFF2-40B4-BE49-F238E27FC236}">
                <a16:creationId xmlns:a16="http://schemas.microsoft.com/office/drawing/2014/main" xmlns="" id="{F0A026F3-5668-4B54-8615-3275697374C4}"/>
              </a:ext>
            </a:extLst>
          </p:cNvPr>
          <p:cNvSpPr txBox="1"/>
          <p:nvPr/>
        </p:nvSpPr>
        <p:spPr>
          <a:xfrm>
            <a:off x="5495909" y="3354808"/>
            <a:ext cx="1362408" cy="630938"/>
          </a:xfrm>
          <a:prstGeom prst="rect">
            <a:avLst/>
          </a:prstGeom>
          <a:noFill/>
        </p:spPr>
        <p:txBody>
          <a:bodyPr wrap="square" lIns="91432" tIns="45718" rIns="91432" bIns="45718" rtlCol="0">
            <a:spAutoFit/>
          </a:bodyPr>
          <a:lstStyle/>
          <a:p>
            <a:pPr algn="ctr"/>
            <a:r>
              <a:rPr lang="en-GB" sz="1100" b="1" dirty="0">
                <a:solidFill>
                  <a:schemeClr val="bg1">
                    <a:lumMod val="50000"/>
                  </a:schemeClr>
                </a:solidFill>
              </a:rPr>
              <a:t>Neither/nor</a:t>
            </a:r>
          </a:p>
          <a:p>
            <a:pPr algn="ctr"/>
            <a:r>
              <a:rPr lang="en-GB" sz="2400" b="1" dirty="0">
                <a:solidFill>
                  <a:schemeClr val="bg1">
                    <a:lumMod val="50000"/>
                  </a:schemeClr>
                </a:solidFill>
              </a:rPr>
              <a:t> 13%</a:t>
            </a:r>
          </a:p>
        </p:txBody>
      </p:sp>
      <p:sp>
        <p:nvSpPr>
          <p:cNvPr id="13" name="TextBox 12">
            <a:extLst>
              <a:ext uri="{FF2B5EF4-FFF2-40B4-BE49-F238E27FC236}">
                <a16:creationId xmlns:a16="http://schemas.microsoft.com/office/drawing/2014/main" xmlns="" id="{BD040736-7894-4493-8986-BC2C3064C702}"/>
              </a:ext>
            </a:extLst>
          </p:cNvPr>
          <p:cNvSpPr txBox="1"/>
          <p:nvPr/>
        </p:nvSpPr>
        <p:spPr>
          <a:xfrm>
            <a:off x="7714954" y="2084733"/>
            <a:ext cx="2029378" cy="907937"/>
          </a:xfrm>
          <a:prstGeom prst="rect">
            <a:avLst/>
          </a:prstGeom>
          <a:noFill/>
        </p:spPr>
        <p:txBody>
          <a:bodyPr wrap="square" lIns="91432" tIns="45718" rIns="91432" bIns="45718" rtlCol="0">
            <a:spAutoFit/>
          </a:bodyPr>
          <a:lstStyle/>
          <a:p>
            <a:pPr algn="ctr"/>
            <a:r>
              <a:rPr lang="en-GB" sz="1100" b="1" dirty="0">
                <a:solidFill>
                  <a:srgbClr val="C00000"/>
                </a:solidFill>
              </a:rPr>
              <a:t>Against</a:t>
            </a:r>
          </a:p>
          <a:p>
            <a:pPr algn="ctr"/>
            <a:r>
              <a:rPr lang="en-GB" sz="2400" b="1" dirty="0">
                <a:solidFill>
                  <a:srgbClr val="C00000"/>
                </a:solidFill>
              </a:rPr>
              <a:t> 13%</a:t>
            </a:r>
          </a:p>
          <a:p>
            <a:pPr algn="ctr"/>
            <a:r>
              <a:rPr lang="en-GB" sz="900" b="1" i="1" dirty="0">
                <a:solidFill>
                  <a:srgbClr val="C00000"/>
                </a:solidFill>
                <a:cs typeface="Arial" panose="020B0604020202020204" pitchFamily="34" charset="0"/>
              </a:rPr>
              <a:t>(Strongly against 7%, moderately against 6%)</a:t>
            </a:r>
          </a:p>
        </p:txBody>
      </p:sp>
      <p:sp>
        <p:nvSpPr>
          <p:cNvPr id="3" name="Rectangle 2">
            <a:extLst>
              <a:ext uri="{FF2B5EF4-FFF2-40B4-BE49-F238E27FC236}">
                <a16:creationId xmlns:a16="http://schemas.microsoft.com/office/drawing/2014/main" xmlns="" id="{DC462E01-579A-4885-813C-CCC90FBF555F}"/>
              </a:ext>
            </a:extLst>
          </p:cNvPr>
          <p:cNvSpPr/>
          <p:nvPr/>
        </p:nvSpPr>
        <p:spPr>
          <a:xfrm>
            <a:off x="0" y="0"/>
            <a:ext cx="4287916"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a:endParaRPr>
          </a:p>
          <a:p>
            <a:pPr algn="ctr"/>
            <a:r>
              <a:rPr lang="en-GB" sz="1200" dirty="0">
                <a:latin typeface="Arial"/>
              </a:rPr>
              <a:t>Section 4 – </a:t>
            </a:r>
            <a:r>
              <a:rPr lang="en-GB" sz="1200" dirty="0"/>
              <a:t>Health and care services over the next 6 months </a:t>
            </a:r>
          </a:p>
          <a:p>
            <a:pPr algn="ctr"/>
            <a:endParaRPr lang="en-GB" sz="1200" dirty="0">
              <a:latin typeface="Arial"/>
            </a:endParaRPr>
          </a:p>
        </p:txBody>
      </p:sp>
      <p:sp>
        <p:nvSpPr>
          <p:cNvPr id="4" name="Oval Callout 7">
            <a:extLst>
              <a:ext uri="{FF2B5EF4-FFF2-40B4-BE49-F238E27FC236}">
                <a16:creationId xmlns:a16="http://schemas.microsoft.com/office/drawing/2014/main" xmlns="" id="{E21CA9E5-174D-4742-A763-549D8222CF23}"/>
              </a:ext>
            </a:extLst>
          </p:cNvPr>
          <p:cNvSpPr/>
          <p:nvPr/>
        </p:nvSpPr>
        <p:spPr>
          <a:xfrm>
            <a:off x="9972730" y="1934849"/>
            <a:ext cx="1914470" cy="1395545"/>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i="1" dirty="0">
                <a:solidFill>
                  <a:schemeClr val="tx1"/>
                </a:solidFill>
              </a:rPr>
              <a:t>‘’As a long term policy this is very dangerous, as I believe things will be missed, and people will die’’</a:t>
            </a:r>
          </a:p>
        </p:txBody>
      </p:sp>
      <p:sp>
        <p:nvSpPr>
          <p:cNvPr id="9" name="Oval Callout 7">
            <a:extLst>
              <a:ext uri="{FF2B5EF4-FFF2-40B4-BE49-F238E27FC236}">
                <a16:creationId xmlns:a16="http://schemas.microsoft.com/office/drawing/2014/main" xmlns="" id="{366B73DF-C778-4791-8378-87A5755C6717}"/>
              </a:ext>
            </a:extLst>
          </p:cNvPr>
          <p:cNvSpPr/>
          <p:nvPr/>
        </p:nvSpPr>
        <p:spPr>
          <a:xfrm>
            <a:off x="8871291" y="3354808"/>
            <a:ext cx="1494562" cy="1081700"/>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i="1" dirty="0">
                <a:solidFill>
                  <a:schemeClr val="tx1"/>
                </a:solidFill>
              </a:rPr>
              <a:t>‘’I struggled to think of all I wanted to say on the phone’’</a:t>
            </a:r>
          </a:p>
        </p:txBody>
      </p:sp>
      <p:sp>
        <p:nvSpPr>
          <p:cNvPr id="11" name="Oval Callout 7">
            <a:extLst>
              <a:ext uri="{FF2B5EF4-FFF2-40B4-BE49-F238E27FC236}">
                <a16:creationId xmlns:a16="http://schemas.microsoft.com/office/drawing/2014/main" xmlns="" id="{6161C7CE-2B99-4ED5-9524-E322940DD2F5}"/>
              </a:ext>
            </a:extLst>
          </p:cNvPr>
          <p:cNvSpPr/>
          <p:nvPr/>
        </p:nvSpPr>
        <p:spPr>
          <a:xfrm>
            <a:off x="10501524" y="3487018"/>
            <a:ext cx="1494562" cy="1081700"/>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i="1" dirty="0">
                <a:solidFill>
                  <a:schemeClr val="tx1"/>
                </a:solidFill>
              </a:rPr>
              <a:t>‘’People may put off visiting and seeking health care advice’’</a:t>
            </a:r>
          </a:p>
        </p:txBody>
      </p:sp>
      <p:sp>
        <p:nvSpPr>
          <p:cNvPr id="20" name="Oval Callout 7">
            <a:extLst>
              <a:ext uri="{FF2B5EF4-FFF2-40B4-BE49-F238E27FC236}">
                <a16:creationId xmlns:a16="http://schemas.microsoft.com/office/drawing/2014/main" xmlns="" id="{2D31326D-00F2-4AA2-B517-9475FA90F118}"/>
              </a:ext>
            </a:extLst>
          </p:cNvPr>
          <p:cNvSpPr/>
          <p:nvPr/>
        </p:nvSpPr>
        <p:spPr>
          <a:xfrm>
            <a:off x="9012898" y="4568718"/>
            <a:ext cx="1739513" cy="1245661"/>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i="1" dirty="0">
                <a:solidFill>
                  <a:schemeClr val="tx1"/>
                </a:solidFill>
              </a:rPr>
              <a:t>‘’We oldies are not confident  to use video or phone to explain our problems’’</a:t>
            </a:r>
          </a:p>
        </p:txBody>
      </p:sp>
      <p:sp>
        <p:nvSpPr>
          <p:cNvPr id="22" name="Oval Callout 7">
            <a:extLst>
              <a:ext uri="{FF2B5EF4-FFF2-40B4-BE49-F238E27FC236}">
                <a16:creationId xmlns:a16="http://schemas.microsoft.com/office/drawing/2014/main" xmlns="" id="{C2DD8A9C-ED6C-4A2B-9359-B3B7C5C91645}"/>
              </a:ext>
            </a:extLst>
          </p:cNvPr>
          <p:cNvSpPr/>
          <p:nvPr/>
        </p:nvSpPr>
        <p:spPr>
          <a:xfrm>
            <a:off x="10858392" y="4782221"/>
            <a:ext cx="1242872" cy="1081700"/>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i="1" dirty="0">
                <a:solidFill>
                  <a:schemeClr val="tx1"/>
                </a:solidFill>
              </a:rPr>
              <a:t>‘’What about blood tests for diabetes?’’</a:t>
            </a:r>
          </a:p>
        </p:txBody>
      </p:sp>
      <p:sp>
        <p:nvSpPr>
          <p:cNvPr id="24" name="TextBox 23">
            <a:extLst>
              <a:ext uri="{FF2B5EF4-FFF2-40B4-BE49-F238E27FC236}">
                <a16:creationId xmlns:a16="http://schemas.microsoft.com/office/drawing/2014/main" xmlns="" id="{E2E40EA8-4274-498B-B52F-7FCD20091D76}"/>
              </a:ext>
            </a:extLst>
          </p:cNvPr>
          <p:cNvSpPr txBox="1"/>
          <p:nvPr/>
        </p:nvSpPr>
        <p:spPr>
          <a:xfrm>
            <a:off x="10236868" y="3379296"/>
            <a:ext cx="529312" cy="215444"/>
          </a:xfrm>
          <a:prstGeom prst="rect">
            <a:avLst/>
          </a:prstGeom>
          <a:noFill/>
        </p:spPr>
        <p:txBody>
          <a:bodyPr wrap="none" rtlCol="0">
            <a:spAutoFit/>
          </a:bodyPr>
          <a:lstStyle/>
          <a:p>
            <a:r>
              <a:rPr lang="en-GB" sz="800" i="1" dirty="0">
                <a:solidFill>
                  <a:srgbClr val="C00000"/>
                </a:solidFill>
              </a:rPr>
              <a:t>Against</a:t>
            </a:r>
          </a:p>
        </p:txBody>
      </p:sp>
      <p:sp>
        <p:nvSpPr>
          <p:cNvPr id="19" name="Rectangle 18"/>
          <p:cNvSpPr/>
          <p:nvPr/>
        </p:nvSpPr>
        <p:spPr>
          <a:xfrm>
            <a:off x="169889" y="1934849"/>
            <a:ext cx="6688427" cy="830997"/>
          </a:xfrm>
          <a:prstGeom prst="rect">
            <a:avLst/>
          </a:prstGeom>
        </p:spPr>
        <p:txBody>
          <a:bodyPr wrap="square">
            <a:spAutoFit/>
          </a:bodyPr>
          <a:lstStyle/>
          <a:p>
            <a:r>
              <a:rPr lang="en-GB" sz="1200" i="1" dirty="0"/>
              <a:t>For the next 6 months at least, GP appointments and outpatient appointments </a:t>
            </a:r>
            <a:r>
              <a:rPr lang="en-GB" sz="1200" i="1" dirty="0" smtClean="0"/>
              <a:t>will </a:t>
            </a:r>
            <a:r>
              <a:rPr lang="en-GB" sz="1200" i="1" dirty="0"/>
              <a:t>be ‘remote by default’ in an attempt to reduce the risk of Coronavirus transmission. Face-to-face appointments will be prioritised for those that need them</a:t>
            </a:r>
            <a:r>
              <a:rPr lang="en-GB" sz="1200" i="1" dirty="0" smtClean="0"/>
              <a:t>, while the majority of appointments will be carried out remotely. To </a:t>
            </a:r>
            <a:r>
              <a:rPr lang="en-GB" sz="1200" i="1" dirty="0"/>
              <a:t>what extent would you be for or against this approach?</a:t>
            </a:r>
          </a:p>
        </p:txBody>
      </p:sp>
      <p:sp>
        <p:nvSpPr>
          <p:cNvPr id="21" name="Rectangle 20"/>
          <p:cNvSpPr/>
          <p:nvPr/>
        </p:nvSpPr>
        <p:spPr>
          <a:xfrm>
            <a:off x="0" y="1333115"/>
            <a:ext cx="12192000" cy="532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People from Inner City &amp; East Bristol and Weston, </a:t>
            </a:r>
            <a:r>
              <a:rPr lang="en-GB" sz="1400" dirty="0" err="1" smtClean="0">
                <a:solidFill>
                  <a:schemeClr val="tx1"/>
                </a:solidFill>
                <a:latin typeface="Arial" panose="020B0604020202020204" pitchFamily="34" charset="0"/>
                <a:cs typeface="Arial" panose="020B0604020202020204" pitchFamily="34" charset="0"/>
              </a:rPr>
              <a:t>Worle</a:t>
            </a:r>
            <a:r>
              <a:rPr lang="en-GB" sz="1400" dirty="0" smtClean="0">
                <a:solidFill>
                  <a:schemeClr val="tx1"/>
                </a:solidFill>
                <a:latin typeface="Arial" panose="020B0604020202020204" pitchFamily="34" charset="0"/>
                <a:cs typeface="Arial" panose="020B0604020202020204" pitchFamily="34" charset="0"/>
              </a:rPr>
              <a:t> and villages are most likely to be against the ‘remote by default’ concept</a:t>
            </a:r>
          </a:p>
          <a:p>
            <a:pPr marL="285750" indent="-285750">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Directionally people who are concerned about access to services and have contacted their GP less are also more likely to be against this concept</a:t>
            </a:r>
            <a:endParaRPr lang="en-GB" sz="1400" dirty="0">
              <a:solidFill>
                <a:srgbClr val="C00000"/>
              </a:solidFill>
            </a:endParaRPr>
          </a:p>
        </p:txBody>
      </p:sp>
    </p:spTree>
    <p:extLst>
      <p:ext uri="{BB962C8B-B14F-4D97-AF65-F5344CB8AC3E}">
        <p14:creationId xmlns:p14="http://schemas.microsoft.com/office/powerpoint/2010/main" val="76183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3182" y="338182"/>
            <a:ext cx="12163068" cy="663943"/>
          </a:xfrm>
        </p:spPr>
        <p:txBody>
          <a:bodyPr>
            <a:noAutofit/>
          </a:bodyPr>
          <a:lstStyle/>
          <a:p>
            <a:r>
              <a:rPr lang="en-GB" sz="2400" dirty="0"/>
              <a:t>The main benefit of </a:t>
            </a:r>
            <a:r>
              <a:rPr lang="en-GB" sz="2400" dirty="0" smtClean="0"/>
              <a:t>the ‘remote by default’ concept, </a:t>
            </a:r>
            <a:r>
              <a:rPr lang="en-GB" sz="2400" dirty="0"/>
              <a:t>as cited by over one half of </a:t>
            </a:r>
            <a:r>
              <a:rPr lang="en-GB" sz="2400" dirty="0" smtClean="0"/>
              <a:t>panellists, </a:t>
            </a:r>
            <a:r>
              <a:rPr lang="en-GB" sz="2400" dirty="0"/>
              <a:t>is the reduction of the risk of spreading coronavirus</a:t>
            </a:r>
          </a:p>
        </p:txBody>
      </p:sp>
      <p:sp>
        <p:nvSpPr>
          <p:cNvPr id="6" name="Rectangle 5">
            <a:extLst>
              <a:ext uri="{FF2B5EF4-FFF2-40B4-BE49-F238E27FC236}">
                <a16:creationId xmlns:a16="http://schemas.microsoft.com/office/drawing/2014/main" xmlns="" id="{10808180-6435-4B08-97A3-1A9ABCDD772B}"/>
              </a:ext>
            </a:extLst>
          </p:cNvPr>
          <p:cNvSpPr/>
          <p:nvPr/>
        </p:nvSpPr>
        <p:spPr>
          <a:xfrm>
            <a:off x="1809128" y="6392784"/>
            <a:ext cx="9816292" cy="400105"/>
          </a:xfrm>
          <a:prstGeom prst="rect">
            <a:avLst/>
          </a:prstGeom>
        </p:spPr>
        <p:txBody>
          <a:bodyPr wrap="square" lIns="91432" tIns="45718" rIns="91432" bIns="45718">
            <a:spAutoFit/>
          </a:bodyPr>
          <a:lstStyle/>
          <a:p>
            <a:r>
              <a:rPr lang="en-GB" sz="1000" i="1" dirty="0">
                <a:latin typeface="Arial"/>
              </a:rPr>
              <a:t>Q11b. </a:t>
            </a:r>
            <a:r>
              <a:rPr lang="en-GB" sz="1000" i="1" dirty="0">
                <a:latin typeface="Arial"/>
                <a:cs typeface="Times New Roman" panose="02020603050405020304" pitchFamily="18" charset="0"/>
              </a:rPr>
              <a:t>For the next 6 months at least f</a:t>
            </a:r>
            <a:r>
              <a:rPr lang="en-GB" sz="1000" i="1" dirty="0">
                <a:effectLst/>
                <a:latin typeface="Arial" panose="020B0604020202020204" pitchFamily="34" charset="0"/>
                <a:ea typeface="Times New Roman" panose="02020603050405020304" pitchFamily="18" charset="0"/>
                <a:cs typeface="Arial" panose="020B0604020202020204" pitchFamily="34" charset="0"/>
              </a:rPr>
              <a:t>ace-to-face appointments will be prioritised for those that need them, while the majority of appointments will</a:t>
            </a:r>
          </a:p>
          <a:p>
            <a:r>
              <a:rPr lang="en-GB" sz="1000" i="1" dirty="0">
                <a:effectLst/>
                <a:latin typeface="Arial" panose="020B0604020202020204" pitchFamily="34" charset="0"/>
                <a:ea typeface="Times New Roman" panose="02020603050405020304" pitchFamily="18" charset="0"/>
                <a:cs typeface="Arial" panose="020B0604020202020204" pitchFamily="34" charset="0"/>
              </a:rPr>
              <a:t> be carried out over the phone or using </a:t>
            </a:r>
            <a:r>
              <a:rPr lang="en-GB" sz="1000" i="1" dirty="0">
                <a:effectLst/>
                <a:ea typeface="Times New Roman" panose="02020603050405020304" pitchFamily="18" charset="0"/>
                <a:cs typeface="Arial" panose="020B0604020202020204" pitchFamily="34" charset="0"/>
              </a:rPr>
              <a:t>video. </a:t>
            </a:r>
            <a:r>
              <a:rPr lang="en-GB" sz="1000" i="1" dirty="0">
                <a:effectLst/>
                <a:ea typeface="Times New Roman" panose="02020603050405020304" pitchFamily="18" charset="0"/>
                <a:cs typeface="Calibri" panose="020F0502020204030204" pitchFamily="34" charset="0"/>
              </a:rPr>
              <a:t>What do you think are the </a:t>
            </a:r>
            <a:r>
              <a:rPr lang="en-GB" sz="1000" b="1" i="1" dirty="0">
                <a:solidFill>
                  <a:srgbClr val="65B22E"/>
                </a:solidFill>
                <a:effectLst/>
                <a:ea typeface="Times New Roman" panose="02020603050405020304" pitchFamily="18" charset="0"/>
                <a:cs typeface="Calibri" panose="020F0502020204030204" pitchFamily="34" charset="0"/>
              </a:rPr>
              <a:t>benefits</a:t>
            </a:r>
            <a:r>
              <a:rPr lang="en-GB" sz="1000" i="1" dirty="0">
                <a:effectLst/>
                <a:ea typeface="Times New Roman" panose="02020603050405020304" pitchFamily="18" charset="0"/>
                <a:cs typeface="Calibri" panose="020F0502020204030204" pitchFamily="34" charset="0"/>
              </a:rPr>
              <a:t> of this approach</a:t>
            </a:r>
            <a:r>
              <a:rPr lang="en-GB" sz="1000" i="1" dirty="0">
                <a:effectLst/>
                <a:latin typeface="Arial" panose="020B0604020202020204" pitchFamily="34" charset="0"/>
                <a:ea typeface="Times New Roman" panose="02020603050405020304" pitchFamily="18" charset="0"/>
                <a:cs typeface="Arial" panose="020B0604020202020204" pitchFamily="34" charset="0"/>
              </a:rPr>
              <a:t>? </a:t>
            </a:r>
            <a:r>
              <a:rPr lang="en-GB" sz="1000" i="1" dirty="0">
                <a:solidFill>
                  <a:srgbClr val="669900"/>
                </a:solidFill>
                <a:latin typeface="Arial"/>
              </a:rPr>
              <a:t>Base: n=361</a:t>
            </a:r>
          </a:p>
        </p:txBody>
      </p:sp>
      <p:sp>
        <p:nvSpPr>
          <p:cNvPr id="4" name="TextBox 3">
            <a:extLst>
              <a:ext uri="{FF2B5EF4-FFF2-40B4-BE49-F238E27FC236}">
                <a16:creationId xmlns:a16="http://schemas.microsoft.com/office/drawing/2014/main" xmlns="" id="{4F3AEF57-6121-44B1-972F-F1DD41E2C18D}"/>
              </a:ext>
            </a:extLst>
          </p:cNvPr>
          <p:cNvSpPr txBox="1"/>
          <p:nvPr/>
        </p:nvSpPr>
        <p:spPr>
          <a:xfrm>
            <a:off x="3133712" y="3437942"/>
            <a:ext cx="595035" cy="338554"/>
          </a:xfrm>
          <a:prstGeom prst="rect">
            <a:avLst/>
          </a:prstGeom>
          <a:noFill/>
        </p:spPr>
        <p:txBody>
          <a:bodyPr wrap="none" rtlCol="0">
            <a:spAutoFit/>
          </a:bodyPr>
          <a:lstStyle/>
          <a:p>
            <a:r>
              <a:rPr lang="en-GB" sz="1600" dirty="0"/>
              <a:t>15%</a:t>
            </a:r>
          </a:p>
        </p:txBody>
      </p:sp>
      <p:sp>
        <p:nvSpPr>
          <p:cNvPr id="19" name="TextBox 18">
            <a:extLst>
              <a:ext uri="{FF2B5EF4-FFF2-40B4-BE49-F238E27FC236}">
                <a16:creationId xmlns:a16="http://schemas.microsoft.com/office/drawing/2014/main" xmlns="" id="{3F3ECAB0-D9FA-4B00-ABD5-940D09C3A1F0}"/>
              </a:ext>
            </a:extLst>
          </p:cNvPr>
          <p:cNvSpPr txBox="1"/>
          <p:nvPr/>
        </p:nvSpPr>
        <p:spPr>
          <a:xfrm>
            <a:off x="171422" y="3507268"/>
            <a:ext cx="646331" cy="369332"/>
          </a:xfrm>
          <a:prstGeom prst="rect">
            <a:avLst/>
          </a:prstGeom>
          <a:noFill/>
        </p:spPr>
        <p:txBody>
          <a:bodyPr wrap="none" rtlCol="0">
            <a:spAutoFit/>
          </a:bodyPr>
          <a:lstStyle/>
          <a:p>
            <a:r>
              <a:rPr lang="en-GB" dirty="0"/>
              <a:t>55%</a:t>
            </a:r>
          </a:p>
        </p:txBody>
      </p:sp>
      <p:sp>
        <p:nvSpPr>
          <p:cNvPr id="21" name="TextBox 20">
            <a:extLst>
              <a:ext uri="{FF2B5EF4-FFF2-40B4-BE49-F238E27FC236}">
                <a16:creationId xmlns:a16="http://schemas.microsoft.com/office/drawing/2014/main" xmlns="" id="{E00C6E08-B080-49B1-B9C4-06D8FE58C868}"/>
              </a:ext>
            </a:extLst>
          </p:cNvPr>
          <p:cNvSpPr txBox="1"/>
          <p:nvPr/>
        </p:nvSpPr>
        <p:spPr>
          <a:xfrm>
            <a:off x="5701916" y="3315934"/>
            <a:ext cx="444352" cy="307777"/>
          </a:xfrm>
          <a:prstGeom prst="rect">
            <a:avLst/>
          </a:prstGeom>
          <a:noFill/>
        </p:spPr>
        <p:txBody>
          <a:bodyPr wrap="none" rtlCol="0">
            <a:spAutoFit/>
          </a:bodyPr>
          <a:lstStyle/>
          <a:p>
            <a:r>
              <a:rPr lang="en-GB" sz="1400" dirty="0"/>
              <a:t>7%</a:t>
            </a:r>
          </a:p>
        </p:txBody>
      </p:sp>
      <p:sp>
        <p:nvSpPr>
          <p:cNvPr id="33" name="TextBox 32">
            <a:extLst>
              <a:ext uri="{FF2B5EF4-FFF2-40B4-BE49-F238E27FC236}">
                <a16:creationId xmlns:a16="http://schemas.microsoft.com/office/drawing/2014/main" xmlns="" id="{C2DB3547-ECB5-4753-A724-C3188FCD3862}"/>
              </a:ext>
            </a:extLst>
          </p:cNvPr>
          <p:cNvSpPr txBox="1"/>
          <p:nvPr/>
        </p:nvSpPr>
        <p:spPr>
          <a:xfrm>
            <a:off x="1459373" y="4974263"/>
            <a:ext cx="511563" cy="307777"/>
          </a:xfrm>
          <a:prstGeom prst="rect">
            <a:avLst/>
          </a:prstGeom>
          <a:noFill/>
        </p:spPr>
        <p:txBody>
          <a:bodyPr wrap="square" rtlCol="0">
            <a:spAutoFit/>
          </a:bodyPr>
          <a:lstStyle/>
          <a:p>
            <a:r>
              <a:rPr lang="en-GB" sz="1400" dirty="0"/>
              <a:t>5%</a:t>
            </a:r>
          </a:p>
        </p:txBody>
      </p:sp>
      <p:sp>
        <p:nvSpPr>
          <p:cNvPr id="34" name="TextBox 33">
            <a:extLst>
              <a:ext uri="{FF2B5EF4-FFF2-40B4-BE49-F238E27FC236}">
                <a16:creationId xmlns:a16="http://schemas.microsoft.com/office/drawing/2014/main" xmlns="" id="{E7FC2302-22F7-4B99-BA83-9DB674D8C6CF}"/>
              </a:ext>
            </a:extLst>
          </p:cNvPr>
          <p:cNvSpPr txBox="1"/>
          <p:nvPr/>
        </p:nvSpPr>
        <p:spPr>
          <a:xfrm>
            <a:off x="6495098" y="5010382"/>
            <a:ext cx="444352" cy="307777"/>
          </a:xfrm>
          <a:prstGeom prst="rect">
            <a:avLst/>
          </a:prstGeom>
          <a:noFill/>
        </p:spPr>
        <p:txBody>
          <a:bodyPr wrap="none" rtlCol="0">
            <a:spAutoFit/>
          </a:bodyPr>
          <a:lstStyle/>
          <a:p>
            <a:r>
              <a:rPr lang="en-GB" sz="1400" dirty="0"/>
              <a:t>4%</a:t>
            </a:r>
          </a:p>
        </p:txBody>
      </p:sp>
      <p:sp>
        <p:nvSpPr>
          <p:cNvPr id="36" name="Oval Callout 7">
            <a:extLst>
              <a:ext uri="{FF2B5EF4-FFF2-40B4-BE49-F238E27FC236}">
                <a16:creationId xmlns:a16="http://schemas.microsoft.com/office/drawing/2014/main" xmlns="" id="{41E2BC10-AF06-4867-9E97-DB6B6879333E}"/>
              </a:ext>
            </a:extLst>
          </p:cNvPr>
          <p:cNvSpPr/>
          <p:nvPr/>
        </p:nvSpPr>
        <p:spPr>
          <a:xfrm>
            <a:off x="10535450" y="4712947"/>
            <a:ext cx="1228779" cy="1110551"/>
          </a:xfrm>
          <a:prstGeom prst="wedgeEllipseCallout">
            <a:avLst>
              <a:gd name="adj1" fmla="val -42820"/>
              <a:gd name="adj2" fmla="val 43446"/>
            </a:avLst>
          </a:prstGeom>
          <a:noFill/>
          <a:ln w="98425">
            <a:solidFill>
              <a:schemeClr val="bg1">
                <a:lumMod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dirty="0">
                <a:solidFill>
                  <a:srgbClr val="004992"/>
                </a:solidFill>
              </a:rPr>
              <a:t>No comments made</a:t>
            </a:r>
          </a:p>
        </p:txBody>
      </p:sp>
      <p:sp>
        <p:nvSpPr>
          <p:cNvPr id="37" name="TextBox 36">
            <a:extLst>
              <a:ext uri="{FF2B5EF4-FFF2-40B4-BE49-F238E27FC236}">
                <a16:creationId xmlns:a16="http://schemas.microsoft.com/office/drawing/2014/main" xmlns="" id="{2C1D038B-F4FB-4B74-8372-547135FB2BD1}"/>
              </a:ext>
            </a:extLst>
          </p:cNvPr>
          <p:cNvSpPr txBox="1"/>
          <p:nvPr/>
        </p:nvSpPr>
        <p:spPr>
          <a:xfrm>
            <a:off x="10503509" y="5268223"/>
            <a:ext cx="184731" cy="246221"/>
          </a:xfrm>
          <a:prstGeom prst="rect">
            <a:avLst/>
          </a:prstGeom>
          <a:noFill/>
        </p:spPr>
        <p:txBody>
          <a:bodyPr wrap="none" rtlCol="0">
            <a:spAutoFit/>
          </a:bodyPr>
          <a:lstStyle/>
          <a:p>
            <a:endParaRPr lang="en-GB" sz="1000" i="1" dirty="0">
              <a:solidFill>
                <a:srgbClr val="FF0000"/>
              </a:solidFill>
            </a:endParaRPr>
          </a:p>
        </p:txBody>
      </p:sp>
      <p:sp>
        <p:nvSpPr>
          <p:cNvPr id="8" name="TextBox 7">
            <a:extLst>
              <a:ext uri="{FF2B5EF4-FFF2-40B4-BE49-F238E27FC236}">
                <a16:creationId xmlns:a16="http://schemas.microsoft.com/office/drawing/2014/main" xmlns="" id="{94F22435-B99F-4BE7-A313-475F1E8C4A2F}"/>
              </a:ext>
            </a:extLst>
          </p:cNvPr>
          <p:cNvSpPr txBox="1"/>
          <p:nvPr/>
        </p:nvSpPr>
        <p:spPr>
          <a:xfrm>
            <a:off x="9965481" y="5638832"/>
            <a:ext cx="646331" cy="369332"/>
          </a:xfrm>
          <a:prstGeom prst="rect">
            <a:avLst/>
          </a:prstGeom>
          <a:noFill/>
        </p:spPr>
        <p:txBody>
          <a:bodyPr wrap="none" rtlCol="0">
            <a:spAutoFit/>
          </a:bodyPr>
          <a:lstStyle/>
          <a:p>
            <a:r>
              <a:rPr lang="en-GB" b="1" dirty="0">
                <a:solidFill>
                  <a:schemeClr val="bg1">
                    <a:lumMod val="50000"/>
                  </a:schemeClr>
                </a:solidFill>
              </a:rPr>
              <a:t>16%</a:t>
            </a:r>
          </a:p>
        </p:txBody>
      </p:sp>
      <p:sp>
        <p:nvSpPr>
          <p:cNvPr id="10" name="Oval Callout 7">
            <a:extLst>
              <a:ext uri="{FF2B5EF4-FFF2-40B4-BE49-F238E27FC236}">
                <a16:creationId xmlns:a16="http://schemas.microsoft.com/office/drawing/2014/main" xmlns="" id="{D62CC4DC-E297-4163-85AD-FF84D66910C5}"/>
              </a:ext>
            </a:extLst>
          </p:cNvPr>
          <p:cNvSpPr/>
          <p:nvPr/>
        </p:nvSpPr>
        <p:spPr>
          <a:xfrm>
            <a:off x="382178" y="1659625"/>
            <a:ext cx="2737118" cy="1836151"/>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800" b="0" i="0" u="none" strike="noStrike" baseline="0" dirty="0">
                <a:solidFill>
                  <a:srgbClr val="004992"/>
                </a:solidFill>
                <a:latin typeface="Arial" panose="020B0604020202020204" pitchFamily="34" charset="0"/>
                <a:cs typeface="Arial" panose="020B0604020202020204" pitchFamily="34" charset="0"/>
              </a:rPr>
              <a:t>To help stop the spread of the virus, </a:t>
            </a:r>
            <a:r>
              <a:rPr lang="en-GB" sz="1800" b="1" i="0" u="none" strike="noStrike" baseline="0" dirty="0">
                <a:solidFill>
                  <a:srgbClr val="65B22E"/>
                </a:solidFill>
                <a:latin typeface="Arial" panose="020B0604020202020204" pitchFamily="34" charset="0"/>
                <a:cs typeface="Arial" panose="020B0604020202020204" pitchFamily="34" charset="0"/>
              </a:rPr>
              <a:t>reduce the risk</a:t>
            </a:r>
            <a:r>
              <a:rPr lang="en-GB" sz="1800" b="0" i="0" u="none" strike="noStrike" baseline="0" dirty="0">
                <a:solidFill>
                  <a:srgbClr val="004992"/>
                </a:solidFill>
                <a:latin typeface="Arial" panose="020B0604020202020204" pitchFamily="34" charset="0"/>
                <a:cs typeface="Arial" panose="020B0604020202020204" pitchFamily="34" charset="0"/>
              </a:rPr>
              <a:t>, keep safe</a:t>
            </a:r>
            <a:endParaRPr lang="en-GB" sz="1200" dirty="0">
              <a:solidFill>
                <a:srgbClr val="00499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0F5A1552-693E-4F56-9EE4-F4BA8E714042}"/>
              </a:ext>
            </a:extLst>
          </p:cNvPr>
          <p:cNvSpPr/>
          <p:nvPr/>
        </p:nvSpPr>
        <p:spPr>
          <a:xfrm>
            <a:off x="0" y="0"/>
            <a:ext cx="4287916"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a:endParaRPr>
          </a:p>
          <a:p>
            <a:pPr algn="ctr"/>
            <a:r>
              <a:rPr lang="en-GB" sz="1200" dirty="0">
                <a:latin typeface="Arial"/>
              </a:rPr>
              <a:t>Section 4 – </a:t>
            </a:r>
            <a:r>
              <a:rPr lang="en-GB" sz="1200" dirty="0"/>
              <a:t>Health and care services over the next 6 months </a:t>
            </a:r>
          </a:p>
          <a:p>
            <a:pPr algn="ctr"/>
            <a:endParaRPr lang="en-GB" sz="1200" dirty="0">
              <a:latin typeface="Arial"/>
            </a:endParaRPr>
          </a:p>
        </p:txBody>
      </p:sp>
      <p:sp>
        <p:nvSpPr>
          <p:cNvPr id="7" name="Oval Callout 7">
            <a:extLst>
              <a:ext uri="{FF2B5EF4-FFF2-40B4-BE49-F238E27FC236}">
                <a16:creationId xmlns:a16="http://schemas.microsoft.com/office/drawing/2014/main" xmlns="" id="{AA5BF5D9-E6F1-4ED7-99F2-3D9E64B8A0E8}"/>
              </a:ext>
            </a:extLst>
          </p:cNvPr>
          <p:cNvSpPr/>
          <p:nvPr/>
        </p:nvSpPr>
        <p:spPr>
          <a:xfrm>
            <a:off x="5809544" y="2170861"/>
            <a:ext cx="1700129" cy="1145164"/>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00" b="0" i="0" u="none" strike="noStrike" baseline="0" dirty="0">
                <a:solidFill>
                  <a:srgbClr val="004992"/>
                </a:solidFill>
              </a:rPr>
              <a:t>Appointments - </a:t>
            </a:r>
            <a:r>
              <a:rPr lang="en-GB" sz="1000" b="1" i="0" u="none" strike="noStrike" baseline="0" dirty="0">
                <a:solidFill>
                  <a:srgbClr val="65B22E"/>
                </a:solidFill>
              </a:rPr>
              <a:t>easier to</a:t>
            </a:r>
          </a:p>
          <a:p>
            <a:pPr algn="ctr"/>
            <a:r>
              <a:rPr lang="en-GB" sz="1000" b="1" i="0" u="none" strike="noStrike" baseline="0" dirty="0">
                <a:solidFill>
                  <a:srgbClr val="65B22E"/>
                </a:solidFill>
              </a:rPr>
              <a:t>access, quicker, </a:t>
            </a:r>
            <a:r>
              <a:rPr lang="en-GB" sz="1000" b="0" i="0" u="none" strike="noStrike" baseline="0" dirty="0">
                <a:solidFill>
                  <a:srgbClr val="004992"/>
                </a:solidFill>
              </a:rPr>
              <a:t>more available, treat more people</a:t>
            </a:r>
            <a:endParaRPr lang="en-GB" sz="1000" dirty="0">
              <a:solidFill>
                <a:srgbClr val="004992"/>
              </a:solidFill>
              <a:cs typeface="Arial" panose="020B0604020202020204" pitchFamily="34" charset="0"/>
            </a:endParaRPr>
          </a:p>
        </p:txBody>
      </p:sp>
      <p:sp>
        <p:nvSpPr>
          <p:cNvPr id="13" name="Oval Callout 7">
            <a:extLst>
              <a:ext uri="{FF2B5EF4-FFF2-40B4-BE49-F238E27FC236}">
                <a16:creationId xmlns:a16="http://schemas.microsoft.com/office/drawing/2014/main" xmlns="" id="{0F90935F-F4D7-45DE-931B-06FC6E277A6B}"/>
              </a:ext>
            </a:extLst>
          </p:cNvPr>
          <p:cNvSpPr/>
          <p:nvPr/>
        </p:nvSpPr>
        <p:spPr>
          <a:xfrm>
            <a:off x="3548167" y="2071925"/>
            <a:ext cx="1874288" cy="1423354"/>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400" b="0" i="0" u="none" strike="noStrike" baseline="0" dirty="0">
                <a:solidFill>
                  <a:srgbClr val="004992"/>
                </a:solidFill>
                <a:latin typeface="Arial" panose="020B0604020202020204" pitchFamily="34" charset="0"/>
                <a:cs typeface="Arial" panose="020B0604020202020204" pitchFamily="34" charset="0"/>
              </a:rPr>
              <a:t>GP and surgery time</a:t>
            </a:r>
          </a:p>
          <a:p>
            <a:pPr algn="ctr"/>
            <a:r>
              <a:rPr lang="en-GB" sz="1400" b="0" i="0" u="none" strike="noStrike" baseline="0" dirty="0">
                <a:solidFill>
                  <a:srgbClr val="004992"/>
                </a:solidFill>
                <a:latin typeface="Arial" panose="020B0604020202020204" pitchFamily="34" charset="0"/>
                <a:cs typeface="Arial" panose="020B0604020202020204" pitchFamily="34" charset="0"/>
              </a:rPr>
              <a:t>management, </a:t>
            </a:r>
            <a:r>
              <a:rPr lang="en-GB" sz="1400" b="1" i="0" u="none" strike="noStrike" baseline="0" dirty="0">
                <a:solidFill>
                  <a:srgbClr val="65B22E"/>
                </a:solidFill>
                <a:latin typeface="Arial" panose="020B0604020202020204" pitchFamily="34" charset="0"/>
                <a:cs typeface="Arial" panose="020B0604020202020204" pitchFamily="34" charset="0"/>
              </a:rPr>
              <a:t>efficiency</a:t>
            </a:r>
            <a:endParaRPr lang="en-GB" sz="1400" b="1" dirty="0">
              <a:solidFill>
                <a:srgbClr val="65B22E"/>
              </a:solidFill>
              <a:latin typeface="Arial" panose="020B0604020202020204" pitchFamily="34" charset="0"/>
              <a:cs typeface="Arial" panose="020B0604020202020204" pitchFamily="34" charset="0"/>
            </a:endParaRPr>
          </a:p>
        </p:txBody>
      </p:sp>
      <p:sp>
        <p:nvSpPr>
          <p:cNvPr id="14" name="Oval Callout 7">
            <a:extLst>
              <a:ext uri="{FF2B5EF4-FFF2-40B4-BE49-F238E27FC236}">
                <a16:creationId xmlns:a16="http://schemas.microsoft.com/office/drawing/2014/main" xmlns="" id="{B9BC83CC-6059-4C99-B3E3-F3F5262308C2}"/>
              </a:ext>
            </a:extLst>
          </p:cNvPr>
          <p:cNvSpPr/>
          <p:nvPr/>
        </p:nvSpPr>
        <p:spPr>
          <a:xfrm>
            <a:off x="9638222" y="2316119"/>
            <a:ext cx="1300850" cy="969524"/>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00" b="1" i="0" u="none" strike="noStrike" baseline="0" dirty="0">
                <a:solidFill>
                  <a:srgbClr val="65B22E"/>
                </a:solidFill>
                <a:latin typeface="Arial" panose="020B0604020202020204" pitchFamily="34" charset="0"/>
                <a:cs typeface="Arial" panose="020B0604020202020204" pitchFamily="34" charset="0"/>
              </a:rPr>
              <a:t>Saves time &amp; money </a:t>
            </a:r>
            <a:r>
              <a:rPr lang="en-GB" sz="1000" b="0" i="0" u="none" strike="noStrike" baseline="0" dirty="0">
                <a:solidFill>
                  <a:srgbClr val="004992"/>
                </a:solidFill>
                <a:latin typeface="Arial" panose="020B0604020202020204" pitchFamily="34" charset="0"/>
                <a:cs typeface="Arial" panose="020B0604020202020204" pitchFamily="34" charset="0"/>
              </a:rPr>
              <a:t>not having to travel</a:t>
            </a:r>
          </a:p>
          <a:p>
            <a:pPr algn="ctr"/>
            <a:r>
              <a:rPr lang="en-GB" sz="1000" b="0" i="0" u="none" strike="noStrike" baseline="0" dirty="0">
                <a:solidFill>
                  <a:srgbClr val="004992"/>
                </a:solidFill>
                <a:latin typeface="Arial" panose="020B0604020202020204" pitchFamily="34" charset="0"/>
                <a:cs typeface="Arial" panose="020B0604020202020204" pitchFamily="34" charset="0"/>
              </a:rPr>
              <a:t>to surgery</a:t>
            </a:r>
            <a:endParaRPr lang="en-GB" sz="1000" dirty="0">
              <a:solidFill>
                <a:srgbClr val="004992"/>
              </a:solidFill>
              <a:latin typeface="Arial" panose="020B0604020202020204" pitchFamily="34" charset="0"/>
              <a:cs typeface="Arial" panose="020B0604020202020204" pitchFamily="34" charset="0"/>
            </a:endParaRPr>
          </a:p>
        </p:txBody>
      </p:sp>
      <p:sp>
        <p:nvSpPr>
          <p:cNvPr id="20" name="Oval Callout 7">
            <a:extLst>
              <a:ext uri="{FF2B5EF4-FFF2-40B4-BE49-F238E27FC236}">
                <a16:creationId xmlns:a16="http://schemas.microsoft.com/office/drawing/2014/main" xmlns="" id="{78CE1549-673B-4A5C-85A8-58E07ADA5FF4}"/>
              </a:ext>
            </a:extLst>
          </p:cNvPr>
          <p:cNvSpPr/>
          <p:nvPr/>
        </p:nvSpPr>
        <p:spPr>
          <a:xfrm>
            <a:off x="3416192" y="4125479"/>
            <a:ext cx="1300850" cy="900644"/>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900" b="0" i="0" u="none" strike="noStrike" baseline="0" dirty="0">
                <a:solidFill>
                  <a:srgbClr val="004992"/>
                </a:solidFill>
                <a:latin typeface="Arial" panose="020B0604020202020204" pitchFamily="34" charset="0"/>
                <a:cs typeface="Arial" panose="020B0604020202020204" pitchFamily="34" charset="0"/>
              </a:rPr>
              <a:t>Prioritise those with health issues, most in need</a:t>
            </a:r>
            <a:endParaRPr lang="en-GB" sz="900" dirty="0">
              <a:solidFill>
                <a:srgbClr val="004992"/>
              </a:solidFill>
              <a:latin typeface="Arial" panose="020B0604020202020204" pitchFamily="34" charset="0"/>
              <a:cs typeface="Arial" panose="020B0604020202020204" pitchFamily="34" charset="0"/>
            </a:endParaRPr>
          </a:p>
        </p:txBody>
      </p:sp>
      <p:sp>
        <p:nvSpPr>
          <p:cNvPr id="22" name="Oval Callout 7">
            <a:extLst>
              <a:ext uri="{FF2B5EF4-FFF2-40B4-BE49-F238E27FC236}">
                <a16:creationId xmlns:a16="http://schemas.microsoft.com/office/drawing/2014/main" xmlns="" id="{23FCCB63-43C0-4F3A-B28D-6E5ADDAED26B}"/>
              </a:ext>
            </a:extLst>
          </p:cNvPr>
          <p:cNvSpPr/>
          <p:nvPr/>
        </p:nvSpPr>
        <p:spPr>
          <a:xfrm>
            <a:off x="5171256" y="4125478"/>
            <a:ext cx="1103460" cy="839826"/>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50" b="1" i="0" u="none" strike="noStrike" baseline="0" dirty="0">
                <a:solidFill>
                  <a:srgbClr val="65B22E"/>
                </a:solidFill>
                <a:latin typeface="Arial" panose="020B0604020202020204" pitchFamily="34" charset="0"/>
                <a:cs typeface="Arial" panose="020B0604020202020204" pitchFamily="34" charset="0"/>
              </a:rPr>
              <a:t>Less time wasters</a:t>
            </a:r>
            <a:endParaRPr lang="en-GB" sz="1050" b="1" dirty="0">
              <a:solidFill>
                <a:srgbClr val="65B22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A21CA9BD-6060-41E2-BEDE-55F29B007601}"/>
              </a:ext>
            </a:extLst>
          </p:cNvPr>
          <p:cNvSpPr txBox="1"/>
          <p:nvPr/>
        </p:nvSpPr>
        <p:spPr>
          <a:xfrm>
            <a:off x="3133712" y="4980456"/>
            <a:ext cx="511563" cy="307777"/>
          </a:xfrm>
          <a:prstGeom prst="rect">
            <a:avLst/>
          </a:prstGeom>
          <a:noFill/>
        </p:spPr>
        <p:txBody>
          <a:bodyPr wrap="square" rtlCol="0">
            <a:spAutoFit/>
          </a:bodyPr>
          <a:lstStyle/>
          <a:p>
            <a:r>
              <a:rPr lang="en-GB" sz="1400" dirty="0"/>
              <a:t>5%</a:t>
            </a:r>
          </a:p>
        </p:txBody>
      </p:sp>
      <p:sp>
        <p:nvSpPr>
          <p:cNvPr id="25" name="Oval Callout 7">
            <a:extLst>
              <a:ext uri="{FF2B5EF4-FFF2-40B4-BE49-F238E27FC236}">
                <a16:creationId xmlns:a16="http://schemas.microsoft.com/office/drawing/2014/main" xmlns="" id="{6218C86E-F9E5-4742-B4C9-6DAD3CB18760}"/>
              </a:ext>
            </a:extLst>
          </p:cNvPr>
          <p:cNvSpPr/>
          <p:nvPr/>
        </p:nvSpPr>
        <p:spPr>
          <a:xfrm>
            <a:off x="7896116" y="2312678"/>
            <a:ext cx="1401436" cy="1009680"/>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900" b="1" i="0" u="none" strike="noStrike" baseline="0" dirty="0">
                <a:solidFill>
                  <a:srgbClr val="65B22E"/>
                </a:solidFill>
                <a:latin typeface="Arial" panose="020B0604020202020204" pitchFamily="34" charset="0"/>
                <a:cs typeface="Arial" panose="020B0604020202020204" pitchFamily="34" charset="0"/>
              </a:rPr>
              <a:t>Easy and convenient </a:t>
            </a:r>
            <a:r>
              <a:rPr lang="en-GB" sz="900" b="0" i="0" u="none" strike="noStrike" baseline="0" dirty="0">
                <a:solidFill>
                  <a:srgbClr val="004992"/>
                </a:solidFill>
                <a:latin typeface="Arial" panose="020B0604020202020204" pitchFamily="34" charset="0"/>
                <a:cs typeface="Arial" panose="020B0604020202020204" pitchFamily="34" charset="0"/>
              </a:rPr>
              <a:t>for patients, no waiting in a crowded surgery</a:t>
            </a:r>
            <a:endParaRPr lang="en-GB" sz="900" dirty="0">
              <a:solidFill>
                <a:srgbClr val="004992"/>
              </a:solidFill>
              <a:latin typeface="Arial" panose="020B0604020202020204" pitchFamily="34" charset="0"/>
              <a:cs typeface="Arial" panose="020B0604020202020204" pitchFamily="34" charset="0"/>
            </a:endParaRPr>
          </a:p>
        </p:txBody>
      </p:sp>
      <p:sp>
        <p:nvSpPr>
          <p:cNvPr id="26" name="Oval Callout 7">
            <a:extLst>
              <a:ext uri="{FF2B5EF4-FFF2-40B4-BE49-F238E27FC236}">
                <a16:creationId xmlns:a16="http://schemas.microsoft.com/office/drawing/2014/main" xmlns="" id="{1F665AF1-2394-4413-8D2A-AAC53E1D5DB9}"/>
              </a:ext>
            </a:extLst>
          </p:cNvPr>
          <p:cNvSpPr/>
          <p:nvPr/>
        </p:nvSpPr>
        <p:spPr>
          <a:xfrm>
            <a:off x="6717274" y="4125478"/>
            <a:ext cx="1228779" cy="866201"/>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900" b="0" i="0" u="none" strike="noStrike" baseline="0" dirty="0">
                <a:solidFill>
                  <a:srgbClr val="004992"/>
                </a:solidFill>
                <a:latin typeface="Arial" panose="020B0604020202020204" pitchFamily="34" charset="0"/>
                <a:cs typeface="Arial" panose="020B0604020202020204" pitchFamily="34" charset="0"/>
              </a:rPr>
              <a:t>Good if not an emergency, minor complaint</a:t>
            </a:r>
            <a:endParaRPr lang="en-GB" sz="900" dirty="0">
              <a:solidFill>
                <a:srgbClr val="004992"/>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99F4470E-D893-46B3-A911-3449462BB74E}"/>
              </a:ext>
            </a:extLst>
          </p:cNvPr>
          <p:cNvSpPr txBox="1"/>
          <p:nvPr/>
        </p:nvSpPr>
        <p:spPr>
          <a:xfrm>
            <a:off x="4820759" y="5010381"/>
            <a:ext cx="511563" cy="307777"/>
          </a:xfrm>
          <a:prstGeom prst="rect">
            <a:avLst/>
          </a:prstGeom>
          <a:noFill/>
        </p:spPr>
        <p:txBody>
          <a:bodyPr wrap="square" rtlCol="0">
            <a:spAutoFit/>
          </a:bodyPr>
          <a:lstStyle/>
          <a:p>
            <a:r>
              <a:rPr lang="en-GB" sz="1400" dirty="0"/>
              <a:t>4%</a:t>
            </a:r>
          </a:p>
        </p:txBody>
      </p:sp>
      <p:sp>
        <p:nvSpPr>
          <p:cNvPr id="5" name="TextBox 4">
            <a:extLst>
              <a:ext uri="{FF2B5EF4-FFF2-40B4-BE49-F238E27FC236}">
                <a16:creationId xmlns:a16="http://schemas.microsoft.com/office/drawing/2014/main" xmlns="" id="{96DDA56D-CB65-4FBE-8DB2-1A1692A3EFF1}"/>
              </a:ext>
            </a:extLst>
          </p:cNvPr>
          <p:cNvSpPr txBox="1"/>
          <p:nvPr/>
        </p:nvSpPr>
        <p:spPr>
          <a:xfrm>
            <a:off x="7546297" y="3273276"/>
            <a:ext cx="444352" cy="307777"/>
          </a:xfrm>
          <a:prstGeom prst="rect">
            <a:avLst/>
          </a:prstGeom>
          <a:noFill/>
        </p:spPr>
        <p:txBody>
          <a:bodyPr wrap="none" rtlCol="0">
            <a:spAutoFit/>
          </a:bodyPr>
          <a:lstStyle/>
          <a:p>
            <a:r>
              <a:rPr lang="en-GB" sz="1400" dirty="0"/>
              <a:t>6%</a:t>
            </a:r>
          </a:p>
        </p:txBody>
      </p:sp>
      <p:sp>
        <p:nvSpPr>
          <p:cNvPr id="9" name="Oval Callout 7">
            <a:extLst>
              <a:ext uri="{FF2B5EF4-FFF2-40B4-BE49-F238E27FC236}">
                <a16:creationId xmlns:a16="http://schemas.microsoft.com/office/drawing/2014/main" xmlns="" id="{FD504F63-6BF6-441E-BD1C-5B7442BBC95A}"/>
              </a:ext>
            </a:extLst>
          </p:cNvPr>
          <p:cNvSpPr/>
          <p:nvPr/>
        </p:nvSpPr>
        <p:spPr>
          <a:xfrm>
            <a:off x="1716880" y="4040858"/>
            <a:ext cx="1300850" cy="969524"/>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00" b="0" i="0" u="none" strike="noStrike" baseline="0" dirty="0">
                <a:solidFill>
                  <a:srgbClr val="004992"/>
                </a:solidFill>
                <a:latin typeface="Arial" panose="020B0604020202020204" pitchFamily="34" charset="0"/>
                <a:cs typeface="Arial" panose="020B0604020202020204" pitchFamily="34" charset="0"/>
              </a:rPr>
              <a:t>Focus on </a:t>
            </a:r>
            <a:r>
              <a:rPr lang="en-GB" sz="1000" b="1" i="0" u="none" strike="noStrike" baseline="0" dirty="0">
                <a:solidFill>
                  <a:srgbClr val="65B22E"/>
                </a:solidFill>
                <a:latin typeface="Arial" panose="020B0604020202020204" pitchFamily="34" charset="0"/>
                <a:cs typeface="Arial" panose="020B0604020202020204" pitchFamily="34" charset="0"/>
              </a:rPr>
              <a:t>self-care </a:t>
            </a:r>
            <a:r>
              <a:rPr lang="en-GB" sz="1000" b="0" i="0" u="none" strike="noStrike" baseline="0" dirty="0">
                <a:solidFill>
                  <a:srgbClr val="004992"/>
                </a:solidFill>
                <a:latin typeface="Arial" panose="020B0604020202020204" pitchFamily="34" charset="0"/>
                <a:cs typeface="Arial" panose="020B0604020202020204" pitchFamily="34" charset="0"/>
              </a:rPr>
              <a:t>approach</a:t>
            </a:r>
            <a:endParaRPr lang="en-GB" sz="1000" dirty="0">
              <a:solidFill>
                <a:srgbClr val="00499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0A9BA0EA-C2CF-4A0C-A3EE-03938A74A09F}"/>
              </a:ext>
            </a:extLst>
          </p:cNvPr>
          <p:cNvSpPr txBox="1"/>
          <p:nvPr/>
        </p:nvSpPr>
        <p:spPr>
          <a:xfrm>
            <a:off x="9347540" y="3265905"/>
            <a:ext cx="444352" cy="307777"/>
          </a:xfrm>
          <a:prstGeom prst="rect">
            <a:avLst/>
          </a:prstGeom>
          <a:noFill/>
        </p:spPr>
        <p:txBody>
          <a:bodyPr wrap="none" rtlCol="0">
            <a:spAutoFit/>
          </a:bodyPr>
          <a:lstStyle/>
          <a:p>
            <a:r>
              <a:rPr lang="en-GB" sz="1400" dirty="0"/>
              <a:t>5%</a:t>
            </a:r>
          </a:p>
        </p:txBody>
      </p:sp>
      <p:sp>
        <p:nvSpPr>
          <p:cNvPr id="12" name="Oval Callout 7">
            <a:extLst>
              <a:ext uri="{FF2B5EF4-FFF2-40B4-BE49-F238E27FC236}">
                <a16:creationId xmlns:a16="http://schemas.microsoft.com/office/drawing/2014/main" xmlns="" id="{21087296-912E-4B11-BD84-802D8D17C329}"/>
              </a:ext>
            </a:extLst>
          </p:cNvPr>
          <p:cNvSpPr/>
          <p:nvPr/>
        </p:nvSpPr>
        <p:spPr>
          <a:xfrm>
            <a:off x="8342955" y="4144181"/>
            <a:ext cx="1955142" cy="866201"/>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900" b="0" i="0" u="none" strike="noStrike" baseline="0" dirty="0">
                <a:solidFill>
                  <a:srgbClr val="004992"/>
                </a:solidFill>
                <a:latin typeface="Arial" panose="020B0604020202020204" pitchFamily="34" charset="0"/>
                <a:cs typeface="Arial" panose="020B0604020202020204" pitchFamily="34" charset="0"/>
              </a:rPr>
              <a:t>Good for those shielding</a:t>
            </a:r>
            <a:r>
              <a:rPr lang="en-GB" sz="900" dirty="0">
                <a:solidFill>
                  <a:srgbClr val="004992"/>
                </a:solidFill>
                <a:latin typeface="Arial" panose="020B0604020202020204" pitchFamily="34" charset="0"/>
                <a:cs typeface="Arial" panose="020B0604020202020204" pitchFamily="34" charset="0"/>
              </a:rPr>
              <a:t>/</a:t>
            </a:r>
            <a:r>
              <a:rPr lang="en-GB" sz="900" b="0" i="0" u="none" strike="noStrike" baseline="0" dirty="0">
                <a:solidFill>
                  <a:srgbClr val="004992"/>
                </a:solidFill>
                <a:latin typeface="Arial" panose="020B0604020202020204" pitchFamily="34" charset="0"/>
                <a:cs typeface="Arial" panose="020B0604020202020204" pitchFamily="34" charset="0"/>
              </a:rPr>
              <a:t> disabled/ elderly, comfort/ease of own home. Deaf can’t lip read with masks</a:t>
            </a:r>
            <a:endParaRPr lang="en-GB" sz="900" dirty="0">
              <a:solidFill>
                <a:srgbClr val="00499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F602A768-49B6-49DF-9525-12EF1DD8DA49}"/>
              </a:ext>
            </a:extLst>
          </p:cNvPr>
          <p:cNvSpPr txBox="1"/>
          <p:nvPr/>
        </p:nvSpPr>
        <p:spPr>
          <a:xfrm>
            <a:off x="8152482" y="4974263"/>
            <a:ext cx="444352" cy="307777"/>
          </a:xfrm>
          <a:prstGeom prst="rect">
            <a:avLst/>
          </a:prstGeom>
          <a:noFill/>
        </p:spPr>
        <p:txBody>
          <a:bodyPr wrap="none" rtlCol="0">
            <a:spAutoFit/>
          </a:bodyPr>
          <a:lstStyle/>
          <a:p>
            <a:r>
              <a:rPr lang="en-GB" sz="1400" dirty="0"/>
              <a:t>2%</a:t>
            </a:r>
          </a:p>
        </p:txBody>
      </p:sp>
      <p:sp>
        <p:nvSpPr>
          <p:cNvPr id="23" name="Rectangle 22">
            <a:extLst>
              <a:ext uri="{FF2B5EF4-FFF2-40B4-BE49-F238E27FC236}">
                <a16:creationId xmlns:a16="http://schemas.microsoft.com/office/drawing/2014/main" xmlns="" id="{7BBC9A88-78AF-48A6-A08E-972010B3ECB6}"/>
              </a:ext>
            </a:extLst>
          </p:cNvPr>
          <p:cNvSpPr/>
          <p:nvPr/>
        </p:nvSpPr>
        <p:spPr>
          <a:xfrm>
            <a:off x="1" y="1178578"/>
            <a:ext cx="12192000" cy="400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There are also mentions of </a:t>
            </a:r>
            <a:r>
              <a:rPr lang="en-GB" sz="1400" dirty="0" smtClean="0">
                <a:solidFill>
                  <a:schemeClr val="tx1"/>
                </a:solidFill>
                <a:latin typeface="Arial" panose="020B0604020202020204" pitchFamily="34" charset="0"/>
                <a:cs typeface="Arial" panose="020B0604020202020204" pitchFamily="34" charset="0"/>
              </a:rPr>
              <a:t>convenience and ease of access benefits for </a:t>
            </a:r>
            <a:r>
              <a:rPr lang="en-GB" sz="1400" dirty="0">
                <a:solidFill>
                  <a:schemeClr val="tx1"/>
                </a:solidFill>
                <a:latin typeface="Arial" panose="020B0604020202020204" pitchFamily="34" charset="0"/>
                <a:cs typeface="Arial" panose="020B0604020202020204" pitchFamily="34" charset="0"/>
              </a:rPr>
              <a:t>both HCPs and </a:t>
            </a:r>
            <a:r>
              <a:rPr lang="en-GB" sz="1400" dirty="0" smtClean="0">
                <a:solidFill>
                  <a:schemeClr val="tx1"/>
                </a:solidFill>
                <a:latin typeface="Arial" panose="020B0604020202020204" pitchFamily="34" charset="0"/>
                <a:cs typeface="Arial" panose="020B0604020202020204" pitchFamily="34" charset="0"/>
              </a:rPr>
              <a:t>patients, saving time and money</a:t>
            </a:r>
            <a:endParaRPr lang="en-GB" sz="1400" dirty="0">
              <a:solidFill>
                <a:schemeClr val="tx1"/>
              </a:solidFill>
            </a:endParaRPr>
          </a:p>
        </p:txBody>
      </p:sp>
    </p:spTree>
    <p:extLst>
      <p:ext uri="{BB962C8B-B14F-4D97-AF65-F5344CB8AC3E}">
        <p14:creationId xmlns:p14="http://schemas.microsoft.com/office/powerpoint/2010/main" val="2381145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305" y="319370"/>
            <a:ext cx="12246680" cy="663943"/>
          </a:xfrm>
        </p:spPr>
        <p:txBody>
          <a:bodyPr>
            <a:noAutofit/>
          </a:bodyPr>
          <a:lstStyle/>
          <a:p>
            <a:r>
              <a:rPr lang="en-GB" sz="2400" dirty="0"/>
              <a:t>The main challenge of </a:t>
            </a:r>
            <a:r>
              <a:rPr lang="en-GB" sz="2400" dirty="0" smtClean="0"/>
              <a:t>‘remote by default’, </a:t>
            </a:r>
            <a:r>
              <a:rPr lang="en-GB" sz="2400" dirty="0"/>
              <a:t>as cited by </a:t>
            </a:r>
            <a:r>
              <a:rPr lang="en-GB" sz="2400" dirty="0" smtClean="0"/>
              <a:t>panellists, </a:t>
            </a:r>
            <a:r>
              <a:rPr lang="en-GB" sz="2400" dirty="0"/>
              <a:t>is the risk of the HCP missing </a:t>
            </a:r>
            <a:r>
              <a:rPr lang="en-GB" sz="2400" dirty="0" smtClean="0"/>
              <a:t>symptoms/misdiagnosing, the lack </a:t>
            </a:r>
            <a:r>
              <a:rPr lang="en-GB" sz="2400" dirty="0"/>
              <a:t>of a physical </a:t>
            </a:r>
            <a:r>
              <a:rPr lang="en-GB" sz="2400" dirty="0" smtClean="0"/>
              <a:t>examination and also the risk of digital exclusion</a:t>
            </a:r>
            <a:endParaRPr lang="en-GB" sz="2400" dirty="0"/>
          </a:p>
        </p:txBody>
      </p:sp>
      <p:sp>
        <p:nvSpPr>
          <p:cNvPr id="6" name="Rectangle 5">
            <a:extLst>
              <a:ext uri="{FF2B5EF4-FFF2-40B4-BE49-F238E27FC236}">
                <a16:creationId xmlns:a16="http://schemas.microsoft.com/office/drawing/2014/main" xmlns="" id="{10808180-6435-4B08-97A3-1A9ABCDD772B}"/>
              </a:ext>
            </a:extLst>
          </p:cNvPr>
          <p:cNvSpPr/>
          <p:nvPr/>
        </p:nvSpPr>
        <p:spPr>
          <a:xfrm>
            <a:off x="1809128" y="6392784"/>
            <a:ext cx="9816292" cy="400105"/>
          </a:xfrm>
          <a:prstGeom prst="rect">
            <a:avLst/>
          </a:prstGeom>
        </p:spPr>
        <p:txBody>
          <a:bodyPr wrap="square" lIns="91432" tIns="45718" rIns="91432" bIns="45718">
            <a:spAutoFit/>
          </a:bodyPr>
          <a:lstStyle/>
          <a:p>
            <a:r>
              <a:rPr lang="en-GB" sz="1000" i="1" dirty="0">
                <a:latin typeface="Arial"/>
              </a:rPr>
              <a:t>Q11b. </a:t>
            </a:r>
            <a:r>
              <a:rPr lang="en-GB" sz="1000" i="1" dirty="0">
                <a:latin typeface="Arial"/>
                <a:cs typeface="Times New Roman" panose="02020603050405020304" pitchFamily="18" charset="0"/>
              </a:rPr>
              <a:t>For the next 6 months at least f</a:t>
            </a:r>
            <a:r>
              <a:rPr lang="en-GB" sz="1000" i="1" dirty="0">
                <a:effectLst/>
                <a:latin typeface="Arial" panose="020B0604020202020204" pitchFamily="34" charset="0"/>
                <a:ea typeface="Times New Roman" panose="02020603050405020304" pitchFamily="18" charset="0"/>
                <a:cs typeface="Arial" panose="020B0604020202020204" pitchFamily="34" charset="0"/>
              </a:rPr>
              <a:t>ace-to-face appointments will be prioritised for those that need them, while the majority of appointments will</a:t>
            </a:r>
          </a:p>
          <a:p>
            <a:r>
              <a:rPr lang="en-GB" sz="1000" i="1" dirty="0">
                <a:effectLst/>
                <a:latin typeface="Arial" panose="020B0604020202020204" pitchFamily="34" charset="0"/>
                <a:ea typeface="Times New Roman" panose="02020603050405020304" pitchFamily="18" charset="0"/>
                <a:cs typeface="Arial" panose="020B0604020202020204" pitchFamily="34" charset="0"/>
              </a:rPr>
              <a:t> be carried out over the phone or using </a:t>
            </a:r>
            <a:r>
              <a:rPr lang="en-GB" sz="1000" i="1" dirty="0">
                <a:effectLst/>
                <a:ea typeface="Times New Roman" panose="02020603050405020304" pitchFamily="18" charset="0"/>
                <a:cs typeface="Arial" panose="020B0604020202020204" pitchFamily="34" charset="0"/>
              </a:rPr>
              <a:t>video. </a:t>
            </a:r>
            <a:r>
              <a:rPr lang="en-GB" sz="1000" i="1" dirty="0">
                <a:effectLst/>
                <a:ea typeface="Times New Roman" panose="02020603050405020304" pitchFamily="18" charset="0"/>
                <a:cs typeface="Calibri" panose="020F0502020204030204" pitchFamily="34" charset="0"/>
              </a:rPr>
              <a:t>What do you think are the </a:t>
            </a:r>
            <a:r>
              <a:rPr lang="en-GB" sz="1000" b="1" i="1" dirty="0">
                <a:solidFill>
                  <a:srgbClr val="C00000"/>
                </a:solidFill>
                <a:effectLst/>
                <a:ea typeface="Times New Roman" panose="02020603050405020304" pitchFamily="18" charset="0"/>
                <a:cs typeface="Calibri" panose="020F0502020204030204" pitchFamily="34" charset="0"/>
              </a:rPr>
              <a:t>challenges </a:t>
            </a:r>
            <a:r>
              <a:rPr lang="en-GB" sz="1000" i="1" dirty="0">
                <a:effectLst/>
                <a:ea typeface="Times New Roman" panose="02020603050405020304" pitchFamily="18" charset="0"/>
                <a:cs typeface="Calibri" panose="020F0502020204030204" pitchFamily="34" charset="0"/>
              </a:rPr>
              <a:t>of this approach</a:t>
            </a:r>
            <a:r>
              <a:rPr lang="en-GB" sz="1000" i="1" dirty="0">
                <a:effectLst/>
                <a:latin typeface="Arial" panose="020B0604020202020204" pitchFamily="34" charset="0"/>
                <a:ea typeface="Times New Roman" panose="02020603050405020304" pitchFamily="18" charset="0"/>
                <a:cs typeface="Arial" panose="020B0604020202020204" pitchFamily="34" charset="0"/>
              </a:rPr>
              <a:t>? </a:t>
            </a:r>
            <a:r>
              <a:rPr lang="en-GB" sz="1000" i="1" dirty="0">
                <a:solidFill>
                  <a:srgbClr val="669900"/>
                </a:solidFill>
                <a:latin typeface="Arial"/>
              </a:rPr>
              <a:t>Base: n=361</a:t>
            </a:r>
          </a:p>
        </p:txBody>
      </p:sp>
      <p:sp>
        <p:nvSpPr>
          <p:cNvPr id="4" name="TextBox 3">
            <a:extLst>
              <a:ext uri="{FF2B5EF4-FFF2-40B4-BE49-F238E27FC236}">
                <a16:creationId xmlns:a16="http://schemas.microsoft.com/office/drawing/2014/main" xmlns="" id="{4F3AEF57-6121-44B1-972F-F1DD41E2C18D}"/>
              </a:ext>
            </a:extLst>
          </p:cNvPr>
          <p:cNvSpPr txBox="1"/>
          <p:nvPr/>
        </p:nvSpPr>
        <p:spPr>
          <a:xfrm>
            <a:off x="3064014" y="3624160"/>
            <a:ext cx="595035" cy="338554"/>
          </a:xfrm>
          <a:prstGeom prst="rect">
            <a:avLst/>
          </a:prstGeom>
          <a:noFill/>
        </p:spPr>
        <p:txBody>
          <a:bodyPr wrap="none" rtlCol="0">
            <a:spAutoFit/>
          </a:bodyPr>
          <a:lstStyle/>
          <a:p>
            <a:r>
              <a:rPr lang="en-GB" sz="1600" dirty="0"/>
              <a:t>22%</a:t>
            </a:r>
          </a:p>
        </p:txBody>
      </p:sp>
      <p:sp>
        <p:nvSpPr>
          <p:cNvPr id="19" name="TextBox 18">
            <a:extLst>
              <a:ext uri="{FF2B5EF4-FFF2-40B4-BE49-F238E27FC236}">
                <a16:creationId xmlns:a16="http://schemas.microsoft.com/office/drawing/2014/main" xmlns="" id="{3F3ECAB0-D9FA-4B00-ABD5-940D09C3A1F0}"/>
              </a:ext>
            </a:extLst>
          </p:cNvPr>
          <p:cNvSpPr txBox="1"/>
          <p:nvPr/>
        </p:nvSpPr>
        <p:spPr>
          <a:xfrm>
            <a:off x="127766" y="3707181"/>
            <a:ext cx="646331" cy="369332"/>
          </a:xfrm>
          <a:prstGeom prst="rect">
            <a:avLst/>
          </a:prstGeom>
          <a:noFill/>
        </p:spPr>
        <p:txBody>
          <a:bodyPr wrap="none" rtlCol="0">
            <a:spAutoFit/>
          </a:bodyPr>
          <a:lstStyle/>
          <a:p>
            <a:r>
              <a:rPr lang="en-GB" dirty="0"/>
              <a:t>27%</a:t>
            </a:r>
          </a:p>
        </p:txBody>
      </p:sp>
      <p:sp>
        <p:nvSpPr>
          <p:cNvPr id="33" name="TextBox 32">
            <a:extLst>
              <a:ext uri="{FF2B5EF4-FFF2-40B4-BE49-F238E27FC236}">
                <a16:creationId xmlns:a16="http://schemas.microsoft.com/office/drawing/2014/main" xmlns="" id="{C2DB3547-ECB5-4753-A724-C3188FCD3862}"/>
              </a:ext>
            </a:extLst>
          </p:cNvPr>
          <p:cNvSpPr txBox="1"/>
          <p:nvPr/>
        </p:nvSpPr>
        <p:spPr>
          <a:xfrm>
            <a:off x="684464" y="5251628"/>
            <a:ext cx="511563" cy="307777"/>
          </a:xfrm>
          <a:prstGeom prst="rect">
            <a:avLst/>
          </a:prstGeom>
          <a:noFill/>
        </p:spPr>
        <p:txBody>
          <a:bodyPr wrap="square" rtlCol="0">
            <a:spAutoFit/>
          </a:bodyPr>
          <a:lstStyle/>
          <a:p>
            <a:r>
              <a:rPr lang="en-GB" sz="1400" dirty="0"/>
              <a:t>6%</a:t>
            </a:r>
          </a:p>
        </p:txBody>
      </p:sp>
      <p:sp>
        <p:nvSpPr>
          <p:cNvPr id="34" name="TextBox 33">
            <a:extLst>
              <a:ext uri="{FF2B5EF4-FFF2-40B4-BE49-F238E27FC236}">
                <a16:creationId xmlns:a16="http://schemas.microsoft.com/office/drawing/2014/main" xmlns="" id="{E7FC2302-22F7-4B99-BA83-9DB674D8C6CF}"/>
              </a:ext>
            </a:extLst>
          </p:cNvPr>
          <p:cNvSpPr txBox="1"/>
          <p:nvPr/>
        </p:nvSpPr>
        <p:spPr>
          <a:xfrm>
            <a:off x="5747785" y="5266396"/>
            <a:ext cx="444352" cy="307777"/>
          </a:xfrm>
          <a:prstGeom prst="rect">
            <a:avLst/>
          </a:prstGeom>
          <a:noFill/>
        </p:spPr>
        <p:txBody>
          <a:bodyPr wrap="none" rtlCol="0">
            <a:spAutoFit/>
          </a:bodyPr>
          <a:lstStyle/>
          <a:p>
            <a:r>
              <a:rPr lang="en-GB" sz="1400" dirty="0"/>
              <a:t>5%</a:t>
            </a:r>
          </a:p>
        </p:txBody>
      </p:sp>
      <p:sp>
        <p:nvSpPr>
          <p:cNvPr id="36" name="Oval Callout 7">
            <a:extLst>
              <a:ext uri="{FF2B5EF4-FFF2-40B4-BE49-F238E27FC236}">
                <a16:creationId xmlns:a16="http://schemas.microsoft.com/office/drawing/2014/main" xmlns="" id="{41E2BC10-AF06-4867-9E97-DB6B6879333E}"/>
              </a:ext>
            </a:extLst>
          </p:cNvPr>
          <p:cNvSpPr/>
          <p:nvPr/>
        </p:nvSpPr>
        <p:spPr>
          <a:xfrm>
            <a:off x="10751323" y="5075037"/>
            <a:ext cx="1228779" cy="1110551"/>
          </a:xfrm>
          <a:prstGeom prst="wedgeEllipseCallout">
            <a:avLst>
              <a:gd name="adj1" fmla="val -42820"/>
              <a:gd name="adj2" fmla="val 43446"/>
            </a:avLst>
          </a:prstGeom>
          <a:noFill/>
          <a:ln w="98425">
            <a:solidFill>
              <a:schemeClr val="bg1">
                <a:lumMod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dirty="0">
                <a:solidFill>
                  <a:srgbClr val="004992"/>
                </a:solidFill>
              </a:rPr>
              <a:t>No comments made</a:t>
            </a:r>
          </a:p>
        </p:txBody>
      </p:sp>
      <p:sp>
        <p:nvSpPr>
          <p:cNvPr id="37" name="TextBox 36">
            <a:extLst>
              <a:ext uri="{FF2B5EF4-FFF2-40B4-BE49-F238E27FC236}">
                <a16:creationId xmlns:a16="http://schemas.microsoft.com/office/drawing/2014/main" xmlns="" id="{2C1D038B-F4FB-4B74-8372-547135FB2BD1}"/>
              </a:ext>
            </a:extLst>
          </p:cNvPr>
          <p:cNvSpPr txBox="1"/>
          <p:nvPr/>
        </p:nvSpPr>
        <p:spPr>
          <a:xfrm>
            <a:off x="10503509" y="5445647"/>
            <a:ext cx="184731" cy="246221"/>
          </a:xfrm>
          <a:prstGeom prst="rect">
            <a:avLst/>
          </a:prstGeom>
          <a:noFill/>
        </p:spPr>
        <p:txBody>
          <a:bodyPr wrap="none" rtlCol="0">
            <a:spAutoFit/>
          </a:bodyPr>
          <a:lstStyle/>
          <a:p>
            <a:endParaRPr lang="en-GB" sz="1000" i="1" dirty="0">
              <a:solidFill>
                <a:srgbClr val="FF0000"/>
              </a:solidFill>
            </a:endParaRPr>
          </a:p>
        </p:txBody>
      </p:sp>
      <p:sp>
        <p:nvSpPr>
          <p:cNvPr id="8" name="TextBox 7">
            <a:extLst>
              <a:ext uri="{FF2B5EF4-FFF2-40B4-BE49-F238E27FC236}">
                <a16:creationId xmlns:a16="http://schemas.microsoft.com/office/drawing/2014/main" xmlns="" id="{94F22435-B99F-4BE7-A313-475F1E8C4A2F}"/>
              </a:ext>
            </a:extLst>
          </p:cNvPr>
          <p:cNvSpPr txBox="1"/>
          <p:nvPr/>
        </p:nvSpPr>
        <p:spPr>
          <a:xfrm>
            <a:off x="10145468" y="5823900"/>
            <a:ext cx="646331" cy="369332"/>
          </a:xfrm>
          <a:prstGeom prst="rect">
            <a:avLst/>
          </a:prstGeom>
          <a:noFill/>
        </p:spPr>
        <p:txBody>
          <a:bodyPr wrap="none" rtlCol="0">
            <a:spAutoFit/>
          </a:bodyPr>
          <a:lstStyle/>
          <a:p>
            <a:r>
              <a:rPr lang="en-GB" b="1" dirty="0">
                <a:solidFill>
                  <a:schemeClr val="bg1">
                    <a:lumMod val="50000"/>
                  </a:schemeClr>
                </a:solidFill>
              </a:rPr>
              <a:t>15%</a:t>
            </a:r>
          </a:p>
        </p:txBody>
      </p:sp>
      <p:sp>
        <p:nvSpPr>
          <p:cNvPr id="10" name="Oval Callout 7">
            <a:extLst>
              <a:ext uri="{FF2B5EF4-FFF2-40B4-BE49-F238E27FC236}">
                <a16:creationId xmlns:a16="http://schemas.microsoft.com/office/drawing/2014/main" xmlns="" id="{D62CC4DC-E297-4163-85AD-FF84D66910C5}"/>
              </a:ext>
            </a:extLst>
          </p:cNvPr>
          <p:cNvSpPr/>
          <p:nvPr/>
        </p:nvSpPr>
        <p:spPr>
          <a:xfrm>
            <a:off x="3537598" y="2117920"/>
            <a:ext cx="2728410" cy="1679275"/>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600" b="0" i="0" u="none" strike="noStrike" baseline="0" dirty="0">
                <a:solidFill>
                  <a:srgbClr val="004992"/>
                </a:solidFill>
                <a:latin typeface="Arial" panose="020B0604020202020204" pitchFamily="34" charset="0"/>
                <a:cs typeface="Arial" panose="020B0604020202020204" pitchFamily="34" charset="0"/>
              </a:rPr>
              <a:t>Lack of </a:t>
            </a:r>
            <a:r>
              <a:rPr lang="en-GB" sz="1600" b="1" i="0" u="none" strike="noStrike" baseline="0" dirty="0">
                <a:solidFill>
                  <a:srgbClr val="C00000"/>
                </a:solidFill>
                <a:latin typeface="Arial" panose="020B0604020202020204" pitchFamily="34" charset="0"/>
                <a:cs typeface="Arial" panose="020B0604020202020204" pitchFamily="34" charset="0"/>
              </a:rPr>
              <a:t>physical examination </a:t>
            </a:r>
            <a:r>
              <a:rPr lang="en-GB" sz="1600" b="0" i="0" u="none" strike="noStrike" baseline="0" dirty="0">
                <a:solidFill>
                  <a:srgbClr val="004992"/>
                </a:solidFill>
                <a:latin typeface="Arial" panose="020B0604020202020204" pitchFamily="34" charset="0"/>
                <a:cs typeface="Arial" panose="020B0604020202020204" pitchFamily="34" charset="0"/>
              </a:rPr>
              <a:t>– blood tests, blood pressure, temperature etc.</a:t>
            </a:r>
            <a:endParaRPr lang="en-GB" sz="1100" dirty="0">
              <a:solidFill>
                <a:srgbClr val="00499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0F5A1552-693E-4F56-9EE4-F4BA8E714042}"/>
              </a:ext>
            </a:extLst>
          </p:cNvPr>
          <p:cNvSpPr/>
          <p:nvPr/>
        </p:nvSpPr>
        <p:spPr>
          <a:xfrm>
            <a:off x="0" y="0"/>
            <a:ext cx="4287916"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a:endParaRPr>
          </a:p>
          <a:p>
            <a:pPr algn="ctr"/>
            <a:r>
              <a:rPr lang="en-GB" sz="1200" dirty="0">
                <a:latin typeface="Arial"/>
              </a:rPr>
              <a:t>Section 4 – </a:t>
            </a:r>
            <a:r>
              <a:rPr lang="en-GB" sz="1200" dirty="0"/>
              <a:t>Health and care services over the next 6 months </a:t>
            </a:r>
          </a:p>
          <a:p>
            <a:pPr algn="ctr"/>
            <a:endParaRPr lang="en-GB" sz="1200" dirty="0">
              <a:latin typeface="Arial"/>
            </a:endParaRPr>
          </a:p>
        </p:txBody>
      </p:sp>
      <p:sp>
        <p:nvSpPr>
          <p:cNvPr id="20" name="Oval Callout 7">
            <a:extLst>
              <a:ext uri="{FF2B5EF4-FFF2-40B4-BE49-F238E27FC236}">
                <a16:creationId xmlns:a16="http://schemas.microsoft.com/office/drawing/2014/main" xmlns="" id="{78CE1549-673B-4A5C-85A8-58E07ADA5FF4}"/>
              </a:ext>
            </a:extLst>
          </p:cNvPr>
          <p:cNvSpPr/>
          <p:nvPr/>
        </p:nvSpPr>
        <p:spPr>
          <a:xfrm>
            <a:off x="2585468" y="4314538"/>
            <a:ext cx="1300850" cy="969524"/>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900" b="0" i="0" u="none" strike="noStrike" baseline="0" dirty="0">
                <a:solidFill>
                  <a:srgbClr val="C00000"/>
                </a:solidFill>
                <a:latin typeface="Arial" panose="020B0604020202020204" pitchFamily="34" charset="0"/>
                <a:cs typeface="Arial" panose="020B0604020202020204" pitchFamily="34" charset="0"/>
              </a:rPr>
              <a:t>Privacy, </a:t>
            </a:r>
            <a:r>
              <a:rPr lang="en-GB" sz="900" b="0" i="0" u="none" strike="noStrike" baseline="0" dirty="0">
                <a:solidFill>
                  <a:srgbClr val="004992"/>
                </a:solidFill>
                <a:latin typeface="Arial" panose="020B0604020202020204" pitchFamily="34" charset="0"/>
                <a:cs typeface="Arial" panose="020B0604020202020204" pitchFamily="34" charset="0"/>
              </a:rPr>
              <a:t>confidentiality, data</a:t>
            </a:r>
          </a:p>
          <a:p>
            <a:pPr algn="ctr"/>
            <a:r>
              <a:rPr lang="en-GB" sz="900" b="0" i="0" u="none" strike="noStrike" baseline="0" dirty="0">
                <a:solidFill>
                  <a:srgbClr val="004992"/>
                </a:solidFill>
                <a:latin typeface="Arial" panose="020B0604020202020204" pitchFamily="34" charset="0"/>
                <a:cs typeface="Arial" panose="020B0604020202020204" pitchFamily="34" charset="0"/>
              </a:rPr>
              <a:t>protection</a:t>
            </a:r>
            <a:endParaRPr lang="en-GB" sz="900" dirty="0">
              <a:solidFill>
                <a:srgbClr val="004992"/>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A21CA9BD-6060-41E2-BEDE-55F29B007601}"/>
              </a:ext>
            </a:extLst>
          </p:cNvPr>
          <p:cNvSpPr txBox="1"/>
          <p:nvPr/>
        </p:nvSpPr>
        <p:spPr>
          <a:xfrm>
            <a:off x="2394374" y="5284062"/>
            <a:ext cx="511563" cy="307777"/>
          </a:xfrm>
          <a:prstGeom prst="rect">
            <a:avLst/>
          </a:prstGeom>
          <a:noFill/>
        </p:spPr>
        <p:txBody>
          <a:bodyPr wrap="square" rtlCol="0">
            <a:spAutoFit/>
          </a:bodyPr>
          <a:lstStyle/>
          <a:p>
            <a:r>
              <a:rPr lang="en-GB" sz="1400" dirty="0"/>
              <a:t>5%</a:t>
            </a:r>
          </a:p>
        </p:txBody>
      </p:sp>
      <p:sp>
        <p:nvSpPr>
          <p:cNvPr id="27" name="TextBox 26">
            <a:extLst>
              <a:ext uri="{FF2B5EF4-FFF2-40B4-BE49-F238E27FC236}">
                <a16:creationId xmlns:a16="http://schemas.microsoft.com/office/drawing/2014/main" xmlns="" id="{99F4470E-D893-46B3-A911-3449462BB74E}"/>
              </a:ext>
            </a:extLst>
          </p:cNvPr>
          <p:cNvSpPr txBox="1"/>
          <p:nvPr/>
        </p:nvSpPr>
        <p:spPr>
          <a:xfrm>
            <a:off x="4013409" y="5259879"/>
            <a:ext cx="511563" cy="307777"/>
          </a:xfrm>
          <a:prstGeom prst="rect">
            <a:avLst/>
          </a:prstGeom>
          <a:noFill/>
        </p:spPr>
        <p:txBody>
          <a:bodyPr wrap="square" rtlCol="0">
            <a:spAutoFit/>
          </a:bodyPr>
          <a:lstStyle/>
          <a:p>
            <a:r>
              <a:rPr lang="en-GB" sz="1400" dirty="0"/>
              <a:t>5%</a:t>
            </a:r>
          </a:p>
        </p:txBody>
      </p:sp>
      <p:sp>
        <p:nvSpPr>
          <p:cNvPr id="5" name="TextBox 4">
            <a:extLst>
              <a:ext uri="{FF2B5EF4-FFF2-40B4-BE49-F238E27FC236}">
                <a16:creationId xmlns:a16="http://schemas.microsoft.com/office/drawing/2014/main" xmlns="" id="{96DDA56D-CB65-4FBE-8DB2-1A1692A3EFF1}"/>
              </a:ext>
            </a:extLst>
          </p:cNvPr>
          <p:cNvSpPr txBox="1"/>
          <p:nvPr/>
        </p:nvSpPr>
        <p:spPr>
          <a:xfrm>
            <a:off x="6459410" y="3630754"/>
            <a:ext cx="543739" cy="307777"/>
          </a:xfrm>
          <a:prstGeom prst="rect">
            <a:avLst/>
          </a:prstGeom>
          <a:noFill/>
        </p:spPr>
        <p:txBody>
          <a:bodyPr wrap="none" rtlCol="0">
            <a:spAutoFit/>
          </a:bodyPr>
          <a:lstStyle/>
          <a:p>
            <a:r>
              <a:rPr lang="en-GB" sz="1400" dirty="0"/>
              <a:t>16%</a:t>
            </a:r>
          </a:p>
        </p:txBody>
      </p:sp>
      <p:sp>
        <p:nvSpPr>
          <p:cNvPr id="9" name="Oval Callout 7">
            <a:extLst>
              <a:ext uri="{FF2B5EF4-FFF2-40B4-BE49-F238E27FC236}">
                <a16:creationId xmlns:a16="http://schemas.microsoft.com/office/drawing/2014/main" xmlns="" id="{FD504F63-6BF6-441E-BD1C-5B7442BBC95A}"/>
              </a:ext>
            </a:extLst>
          </p:cNvPr>
          <p:cNvSpPr/>
          <p:nvPr/>
        </p:nvSpPr>
        <p:spPr>
          <a:xfrm>
            <a:off x="923653" y="4296872"/>
            <a:ext cx="1300850" cy="969524"/>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00" dirty="0">
                <a:solidFill>
                  <a:srgbClr val="004992"/>
                </a:solidFill>
                <a:latin typeface="Arial" panose="020B0604020202020204" pitchFamily="34" charset="0"/>
                <a:cs typeface="Arial" panose="020B0604020202020204" pitchFamily="34" charset="0"/>
              </a:rPr>
              <a:t>Strong p</a:t>
            </a:r>
            <a:r>
              <a:rPr lang="en-GB" sz="1000" b="0" i="0" u="none" strike="noStrike" baseline="0" dirty="0">
                <a:solidFill>
                  <a:srgbClr val="004992"/>
                </a:solidFill>
                <a:latin typeface="Arial" panose="020B0604020202020204" pitchFamily="34" charset="0"/>
                <a:cs typeface="Arial" panose="020B0604020202020204" pitchFamily="34" charset="0"/>
              </a:rPr>
              <a:t>reference for face to face</a:t>
            </a:r>
            <a:endParaRPr lang="en-GB" sz="1000" dirty="0">
              <a:solidFill>
                <a:srgbClr val="00499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0A9BA0EA-C2CF-4A0C-A3EE-03938A74A09F}"/>
              </a:ext>
            </a:extLst>
          </p:cNvPr>
          <p:cNvSpPr txBox="1"/>
          <p:nvPr/>
        </p:nvSpPr>
        <p:spPr>
          <a:xfrm>
            <a:off x="9248153" y="3552340"/>
            <a:ext cx="444352" cy="307777"/>
          </a:xfrm>
          <a:prstGeom prst="rect">
            <a:avLst/>
          </a:prstGeom>
          <a:noFill/>
        </p:spPr>
        <p:txBody>
          <a:bodyPr wrap="none" rtlCol="0">
            <a:spAutoFit/>
          </a:bodyPr>
          <a:lstStyle/>
          <a:p>
            <a:r>
              <a:rPr lang="en-GB" sz="1400" dirty="0"/>
              <a:t>7%</a:t>
            </a:r>
          </a:p>
        </p:txBody>
      </p:sp>
      <p:sp>
        <p:nvSpPr>
          <p:cNvPr id="16" name="TextBox 15">
            <a:extLst>
              <a:ext uri="{FF2B5EF4-FFF2-40B4-BE49-F238E27FC236}">
                <a16:creationId xmlns:a16="http://schemas.microsoft.com/office/drawing/2014/main" xmlns="" id="{F602A768-49B6-49DF-9525-12EF1DD8DA49}"/>
              </a:ext>
            </a:extLst>
          </p:cNvPr>
          <p:cNvSpPr txBox="1"/>
          <p:nvPr/>
        </p:nvSpPr>
        <p:spPr>
          <a:xfrm>
            <a:off x="7537549" y="5248860"/>
            <a:ext cx="444352" cy="307777"/>
          </a:xfrm>
          <a:prstGeom prst="rect">
            <a:avLst/>
          </a:prstGeom>
          <a:noFill/>
        </p:spPr>
        <p:txBody>
          <a:bodyPr wrap="none" rtlCol="0">
            <a:spAutoFit/>
          </a:bodyPr>
          <a:lstStyle/>
          <a:p>
            <a:r>
              <a:rPr lang="en-GB" sz="1400" dirty="0"/>
              <a:t>4%</a:t>
            </a:r>
          </a:p>
        </p:txBody>
      </p:sp>
      <p:sp>
        <p:nvSpPr>
          <p:cNvPr id="23" name="Rectangle 22">
            <a:extLst>
              <a:ext uri="{FF2B5EF4-FFF2-40B4-BE49-F238E27FC236}">
                <a16:creationId xmlns:a16="http://schemas.microsoft.com/office/drawing/2014/main" xmlns="" id="{7BBC9A88-78AF-48A6-A08E-972010B3ECB6}"/>
              </a:ext>
            </a:extLst>
          </p:cNvPr>
          <p:cNvSpPr/>
          <p:nvPr/>
        </p:nvSpPr>
        <p:spPr>
          <a:xfrm>
            <a:off x="-1" y="1405202"/>
            <a:ext cx="12168773" cy="400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There are also mentions of a lack of confidentiality, loss of the personal touch, potential anxiety/awkwardness and the risk of patients not seeking help</a:t>
            </a:r>
            <a:endParaRPr lang="en-GB" sz="1400" dirty="0">
              <a:solidFill>
                <a:schemeClr val="tx1"/>
              </a:solidFill>
            </a:endParaRPr>
          </a:p>
        </p:txBody>
      </p:sp>
      <p:sp>
        <p:nvSpPr>
          <p:cNvPr id="15" name="Oval Callout 7">
            <a:extLst>
              <a:ext uri="{FF2B5EF4-FFF2-40B4-BE49-F238E27FC236}">
                <a16:creationId xmlns:a16="http://schemas.microsoft.com/office/drawing/2014/main" xmlns="" id="{6C221379-E4FE-4FF0-8F23-E6C5B4B597F2}"/>
              </a:ext>
            </a:extLst>
          </p:cNvPr>
          <p:cNvSpPr/>
          <p:nvPr/>
        </p:nvSpPr>
        <p:spPr>
          <a:xfrm>
            <a:off x="315943" y="1944312"/>
            <a:ext cx="2817769" cy="1836151"/>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endParaRPr lang="en-GB" sz="1200" b="0" i="0" u="none" strike="noStrike" baseline="0" dirty="0">
              <a:solidFill>
                <a:srgbClr val="004992"/>
              </a:solidFill>
              <a:latin typeface="Arial" panose="020B0604020202020204" pitchFamily="34" charset="0"/>
              <a:cs typeface="Arial" panose="020B0604020202020204" pitchFamily="34" charset="0"/>
            </a:endParaRPr>
          </a:p>
          <a:p>
            <a:pPr algn="ctr"/>
            <a:r>
              <a:rPr lang="en-GB" sz="1200" b="0" i="0" u="none" strike="noStrike" baseline="0" dirty="0">
                <a:solidFill>
                  <a:srgbClr val="004992"/>
                </a:solidFill>
                <a:latin typeface="Arial" panose="020B0604020202020204" pitchFamily="34" charset="0"/>
                <a:cs typeface="Arial" panose="020B0604020202020204" pitchFamily="34" charset="0"/>
              </a:rPr>
              <a:t>Outcomes and diagnosis –</a:t>
            </a:r>
          </a:p>
          <a:p>
            <a:pPr algn="ctr"/>
            <a:r>
              <a:rPr lang="en-GB" sz="1200" dirty="0">
                <a:solidFill>
                  <a:srgbClr val="004992"/>
                </a:solidFill>
                <a:latin typeface="Arial" panose="020B0604020202020204" pitchFamily="34" charset="0"/>
                <a:cs typeface="Arial" panose="020B0604020202020204" pitchFamily="34" charset="0"/>
              </a:rPr>
              <a:t>difficulty of explaining symptoms remotely, </a:t>
            </a:r>
            <a:r>
              <a:rPr lang="en-GB" sz="1200" b="1" dirty="0">
                <a:solidFill>
                  <a:srgbClr val="C00000"/>
                </a:solidFill>
                <a:latin typeface="Arial" panose="020B0604020202020204" pitchFamily="34" charset="0"/>
                <a:cs typeface="Arial" panose="020B0604020202020204" pitchFamily="34" charset="0"/>
              </a:rPr>
              <a:t>symptoms being missed by HCP</a:t>
            </a:r>
            <a:r>
              <a:rPr lang="en-GB" sz="1200" dirty="0">
                <a:solidFill>
                  <a:srgbClr val="004992"/>
                </a:solidFill>
                <a:latin typeface="Arial" panose="020B0604020202020204" pitchFamily="34" charset="0"/>
                <a:cs typeface="Arial" panose="020B0604020202020204" pitchFamily="34" charset="0"/>
              </a:rPr>
              <a:t>, potential misdiagnosis, no diagnosis or poor outcome/care </a:t>
            </a:r>
          </a:p>
        </p:txBody>
      </p:sp>
      <p:sp>
        <p:nvSpPr>
          <p:cNvPr id="17" name="Oval Callout 7">
            <a:extLst>
              <a:ext uri="{FF2B5EF4-FFF2-40B4-BE49-F238E27FC236}">
                <a16:creationId xmlns:a16="http://schemas.microsoft.com/office/drawing/2014/main" xmlns="" id="{1D55A058-FE2A-485A-BE5A-7306E9AFA1D7}"/>
              </a:ext>
            </a:extLst>
          </p:cNvPr>
          <p:cNvSpPr/>
          <p:nvPr/>
        </p:nvSpPr>
        <p:spPr>
          <a:xfrm>
            <a:off x="6791345" y="2308065"/>
            <a:ext cx="2299389" cy="1437756"/>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b="1" i="0" u="none" strike="noStrike" baseline="0" dirty="0">
                <a:solidFill>
                  <a:srgbClr val="C00000"/>
                </a:solidFill>
                <a:latin typeface="Arial" panose="020B0604020202020204" pitchFamily="34" charset="0"/>
                <a:cs typeface="Arial" panose="020B0604020202020204" pitchFamily="34" charset="0"/>
              </a:rPr>
              <a:t>Lack of technology skills</a:t>
            </a:r>
            <a:r>
              <a:rPr lang="en-GB" sz="1100" b="0" i="0" u="none" strike="noStrike" baseline="0" dirty="0">
                <a:solidFill>
                  <a:srgbClr val="004992"/>
                </a:solidFill>
                <a:latin typeface="Arial" panose="020B0604020202020204" pitchFamily="34" charset="0"/>
                <a:cs typeface="Arial" panose="020B0604020202020204" pitchFamily="34" charset="0"/>
              </a:rPr>
              <a:t>, not comfortable with tech, lack of </a:t>
            </a:r>
            <a:r>
              <a:rPr lang="en-GB" sz="1100" dirty="0">
                <a:solidFill>
                  <a:srgbClr val="004992"/>
                </a:solidFill>
                <a:latin typeface="Arial" panose="020B0604020202020204" pitchFamily="34" charset="0"/>
                <a:cs typeface="Arial" panose="020B0604020202020204" pitchFamily="34" charset="0"/>
              </a:rPr>
              <a:t>c</a:t>
            </a:r>
            <a:r>
              <a:rPr lang="en-GB" sz="1100" b="0" i="0" u="none" strike="noStrike" baseline="0" dirty="0">
                <a:solidFill>
                  <a:srgbClr val="004992"/>
                </a:solidFill>
                <a:latin typeface="Arial" panose="020B0604020202020204" pitchFamily="34" charset="0"/>
                <a:cs typeface="Arial" panose="020B0604020202020204" pitchFamily="34" charset="0"/>
              </a:rPr>
              <a:t>onfidence with tech</a:t>
            </a:r>
          </a:p>
          <a:p>
            <a:pPr algn="ctr"/>
            <a:r>
              <a:rPr lang="en-GB" sz="1100" b="0" i="0" u="none" strike="noStrike" baseline="0" dirty="0">
                <a:solidFill>
                  <a:srgbClr val="004992"/>
                </a:solidFill>
                <a:latin typeface="Arial" panose="020B0604020202020204" pitchFamily="34" charset="0"/>
                <a:cs typeface="Arial" panose="020B0604020202020204" pitchFamily="34" charset="0"/>
              </a:rPr>
              <a:t>(esp.</a:t>
            </a:r>
          </a:p>
          <a:p>
            <a:pPr algn="ctr"/>
            <a:r>
              <a:rPr lang="en-GB" sz="1100" b="0" i="0" u="none" strike="noStrike" baseline="0" dirty="0">
                <a:solidFill>
                  <a:srgbClr val="004992"/>
                </a:solidFill>
                <a:latin typeface="Arial" panose="020B0604020202020204" pitchFamily="34" charset="0"/>
                <a:cs typeface="Arial" panose="020B0604020202020204" pitchFamily="34" charset="0"/>
              </a:rPr>
              <a:t>vulnerable &amp; elderly)</a:t>
            </a:r>
            <a:endParaRPr lang="en-GB" sz="1100" dirty="0">
              <a:solidFill>
                <a:srgbClr val="004992"/>
              </a:solidFill>
              <a:latin typeface="Arial" panose="020B0604020202020204" pitchFamily="34" charset="0"/>
              <a:cs typeface="Arial" panose="020B0604020202020204" pitchFamily="34" charset="0"/>
            </a:endParaRPr>
          </a:p>
        </p:txBody>
      </p:sp>
      <p:sp>
        <p:nvSpPr>
          <p:cNvPr id="18" name="Oval Callout 7">
            <a:extLst>
              <a:ext uri="{FF2B5EF4-FFF2-40B4-BE49-F238E27FC236}">
                <a16:creationId xmlns:a16="http://schemas.microsoft.com/office/drawing/2014/main" xmlns="" id="{D9D6A896-E886-4E27-8941-29F268405B43}"/>
              </a:ext>
            </a:extLst>
          </p:cNvPr>
          <p:cNvSpPr/>
          <p:nvPr/>
        </p:nvSpPr>
        <p:spPr>
          <a:xfrm>
            <a:off x="9536812" y="2566084"/>
            <a:ext cx="2299389" cy="1058075"/>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00" b="1" i="0" u="none" strike="noStrike" baseline="0" dirty="0">
                <a:solidFill>
                  <a:srgbClr val="C00000"/>
                </a:solidFill>
              </a:rPr>
              <a:t>Access to technology -</a:t>
            </a:r>
          </a:p>
          <a:p>
            <a:pPr algn="ctr"/>
            <a:r>
              <a:rPr lang="en-GB" sz="1000" b="0" i="0" u="none" strike="noStrike" baseline="0" dirty="0">
                <a:solidFill>
                  <a:srgbClr val="004992"/>
                </a:solidFill>
              </a:rPr>
              <a:t>no access to tech, no PC,</a:t>
            </a:r>
          </a:p>
          <a:p>
            <a:pPr algn="ctr"/>
            <a:r>
              <a:rPr lang="en-GB" sz="1000" dirty="0">
                <a:solidFill>
                  <a:srgbClr val="004992"/>
                </a:solidFill>
              </a:rPr>
              <a:t>no </a:t>
            </a:r>
            <a:r>
              <a:rPr lang="en-GB" sz="1000" b="0" i="0" u="none" strike="noStrike" baseline="0" dirty="0">
                <a:solidFill>
                  <a:srgbClr val="004992"/>
                </a:solidFill>
              </a:rPr>
              <a:t>internet, broadband speed, video link, audio quality, no Wi-Fi</a:t>
            </a:r>
            <a:endParaRPr lang="en-GB" sz="1000" dirty="0">
              <a:solidFill>
                <a:srgbClr val="004992"/>
              </a:solidFill>
              <a:cs typeface="Arial" panose="020B0604020202020204" pitchFamily="34" charset="0"/>
            </a:endParaRPr>
          </a:p>
        </p:txBody>
      </p:sp>
      <p:sp>
        <p:nvSpPr>
          <p:cNvPr id="28" name="Oval Callout 7">
            <a:extLst>
              <a:ext uri="{FF2B5EF4-FFF2-40B4-BE49-F238E27FC236}">
                <a16:creationId xmlns:a16="http://schemas.microsoft.com/office/drawing/2014/main" xmlns="" id="{AF3CE2E3-9871-4294-A61B-659B5AABADDC}"/>
              </a:ext>
            </a:extLst>
          </p:cNvPr>
          <p:cNvSpPr/>
          <p:nvPr/>
        </p:nvSpPr>
        <p:spPr>
          <a:xfrm>
            <a:off x="4197798" y="4306266"/>
            <a:ext cx="1413072" cy="969524"/>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800" b="0" i="0" u="none" strike="noStrike" baseline="0" dirty="0">
                <a:solidFill>
                  <a:srgbClr val="004992"/>
                </a:solidFill>
                <a:latin typeface="Arial" panose="020B0604020202020204" pitchFamily="34" charset="0"/>
                <a:cs typeface="Arial" panose="020B0604020202020204" pitchFamily="34" charset="0"/>
              </a:rPr>
              <a:t>Loss of personal touch,</a:t>
            </a:r>
          </a:p>
          <a:p>
            <a:pPr algn="ctr"/>
            <a:r>
              <a:rPr lang="en-GB" sz="800" b="0" i="0" u="none" strike="noStrike" baseline="0" dirty="0">
                <a:solidFill>
                  <a:srgbClr val="C00000"/>
                </a:solidFill>
                <a:latin typeface="Arial" panose="020B0604020202020204" pitchFamily="34" charset="0"/>
                <a:cs typeface="Arial" panose="020B0604020202020204" pitchFamily="34" charset="0"/>
              </a:rPr>
              <a:t>impersonal, </a:t>
            </a:r>
            <a:r>
              <a:rPr lang="en-GB" sz="800" b="0" i="0" u="none" strike="noStrike" baseline="0" dirty="0">
                <a:solidFill>
                  <a:srgbClr val="004992"/>
                </a:solidFill>
                <a:latin typeface="Arial" panose="020B0604020202020204" pitchFamily="34" charset="0"/>
                <a:cs typeface="Arial" panose="020B0604020202020204" pitchFamily="34" charset="0"/>
              </a:rPr>
              <a:t>building</a:t>
            </a:r>
          </a:p>
          <a:p>
            <a:pPr algn="ctr"/>
            <a:r>
              <a:rPr lang="en-GB" sz="800" b="0" i="0" u="none" strike="noStrike" baseline="0" dirty="0">
                <a:solidFill>
                  <a:srgbClr val="004992"/>
                </a:solidFill>
                <a:latin typeface="Arial" panose="020B0604020202020204" pitchFamily="34" charset="0"/>
                <a:cs typeface="Arial" panose="020B0604020202020204" pitchFamily="34" charset="0"/>
              </a:rPr>
              <a:t>relationships, body language</a:t>
            </a:r>
            <a:endParaRPr lang="en-GB" sz="800" dirty="0">
              <a:solidFill>
                <a:srgbClr val="004992"/>
              </a:solidFill>
              <a:latin typeface="Arial" panose="020B0604020202020204" pitchFamily="34" charset="0"/>
              <a:cs typeface="Arial" panose="020B0604020202020204" pitchFamily="34" charset="0"/>
            </a:endParaRPr>
          </a:p>
        </p:txBody>
      </p:sp>
      <p:sp>
        <p:nvSpPr>
          <p:cNvPr id="30" name="Oval Callout 7">
            <a:extLst>
              <a:ext uri="{FF2B5EF4-FFF2-40B4-BE49-F238E27FC236}">
                <a16:creationId xmlns:a16="http://schemas.microsoft.com/office/drawing/2014/main" xmlns="" id="{E63915D0-A8F5-4B04-9A49-377275973359}"/>
              </a:ext>
            </a:extLst>
          </p:cNvPr>
          <p:cNvSpPr/>
          <p:nvPr/>
        </p:nvSpPr>
        <p:spPr>
          <a:xfrm>
            <a:off x="5914428" y="4290354"/>
            <a:ext cx="1500521" cy="1003509"/>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900" b="0" i="0" u="none" strike="noStrike" baseline="0" dirty="0">
                <a:solidFill>
                  <a:srgbClr val="004992"/>
                </a:solidFill>
                <a:latin typeface="Arial" panose="020B0604020202020204" pitchFamily="34" charset="0"/>
                <a:cs typeface="Arial" panose="020B0604020202020204" pitchFamily="34" charset="0"/>
              </a:rPr>
              <a:t>Government strategy, </a:t>
            </a:r>
            <a:r>
              <a:rPr lang="en-GB" sz="900" b="0" i="0" u="none" strike="noStrike" baseline="0" dirty="0">
                <a:solidFill>
                  <a:srgbClr val="C00000"/>
                </a:solidFill>
                <a:latin typeface="Arial" panose="020B0604020202020204" pitchFamily="34" charset="0"/>
                <a:cs typeface="Arial" panose="020B0604020202020204" pitchFamily="34" charset="0"/>
              </a:rPr>
              <a:t>agenda</a:t>
            </a:r>
          </a:p>
          <a:p>
            <a:pPr algn="ctr"/>
            <a:r>
              <a:rPr lang="en-GB" sz="900" b="0" i="0" u="none" strike="noStrike" baseline="0" dirty="0">
                <a:solidFill>
                  <a:srgbClr val="004992"/>
                </a:solidFill>
                <a:latin typeface="Arial" panose="020B0604020202020204" pitchFamily="34" charset="0"/>
                <a:cs typeface="Arial" panose="020B0604020202020204" pitchFamily="34" charset="0"/>
              </a:rPr>
              <a:t>to save costs, introduce paid for</a:t>
            </a:r>
          </a:p>
          <a:p>
            <a:pPr algn="ctr"/>
            <a:r>
              <a:rPr lang="en-GB" sz="900" b="0" i="0" u="none" strike="noStrike" baseline="0" dirty="0">
                <a:solidFill>
                  <a:srgbClr val="004992"/>
                </a:solidFill>
                <a:latin typeface="Arial" panose="020B0604020202020204" pitchFamily="34" charset="0"/>
                <a:cs typeface="Arial" panose="020B0604020202020204" pitchFamily="34" charset="0"/>
              </a:rPr>
              <a:t>health service</a:t>
            </a:r>
            <a:endParaRPr lang="en-GB" sz="900" dirty="0">
              <a:solidFill>
                <a:srgbClr val="004992"/>
              </a:solidFill>
              <a:latin typeface="Arial" panose="020B0604020202020204" pitchFamily="34" charset="0"/>
              <a:cs typeface="Arial" panose="020B0604020202020204" pitchFamily="34" charset="0"/>
            </a:endParaRPr>
          </a:p>
        </p:txBody>
      </p:sp>
      <p:sp>
        <p:nvSpPr>
          <p:cNvPr id="32" name="Oval Callout 7">
            <a:extLst>
              <a:ext uri="{FF2B5EF4-FFF2-40B4-BE49-F238E27FC236}">
                <a16:creationId xmlns:a16="http://schemas.microsoft.com/office/drawing/2014/main" xmlns="" id="{E8B9305F-C7CF-4637-BCF4-8D5D77FD514E}"/>
              </a:ext>
            </a:extLst>
          </p:cNvPr>
          <p:cNvSpPr/>
          <p:nvPr/>
        </p:nvSpPr>
        <p:spPr>
          <a:xfrm>
            <a:off x="7703186" y="4268477"/>
            <a:ext cx="1413072" cy="969524"/>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900" b="0" i="0" u="none" strike="noStrike" baseline="0" dirty="0">
                <a:solidFill>
                  <a:srgbClr val="004992"/>
                </a:solidFill>
                <a:cs typeface="Arial" panose="020B0604020202020204" pitchFamily="34" charset="0"/>
              </a:rPr>
              <a:t> </a:t>
            </a:r>
            <a:r>
              <a:rPr lang="en-GB" sz="900" b="0" i="0" u="none" strike="noStrike" baseline="0" dirty="0">
                <a:solidFill>
                  <a:srgbClr val="004992"/>
                </a:solidFill>
              </a:rPr>
              <a:t>Feelings - uncomfortable,</a:t>
            </a:r>
          </a:p>
          <a:p>
            <a:pPr algn="ctr"/>
            <a:r>
              <a:rPr lang="en-GB" sz="900" b="0" i="0" u="none" strike="noStrike" baseline="0" dirty="0">
                <a:solidFill>
                  <a:srgbClr val="C00000"/>
                </a:solidFill>
              </a:rPr>
              <a:t>anxiety, </a:t>
            </a:r>
            <a:r>
              <a:rPr lang="en-GB" sz="900" b="0" i="0" u="none" strike="noStrike" baseline="0" dirty="0">
                <a:solidFill>
                  <a:srgbClr val="004992"/>
                </a:solidFill>
              </a:rPr>
              <a:t>stressed, </a:t>
            </a:r>
            <a:r>
              <a:rPr lang="en-GB" sz="900" b="0" i="0" u="none" strike="noStrike" baseline="0" dirty="0">
                <a:solidFill>
                  <a:srgbClr val="C00000"/>
                </a:solidFill>
              </a:rPr>
              <a:t>awkward,</a:t>
            </a:r>
          </a:p>
          <a:p>
            <a:pPr algn="ctr"/>
            <a:r>
              <a:rPr lang="en-GB" sz="900" b="0" i="0" u="none" strike="noStrike" baseline="0" dirty="0">
                <a:solidFill>
                  <a:srgbClr val="004992"/>
                </a:solidFill>
              </a:rPr>
              <a:t>nervous</a:t>
            </a:r>
            <a:endParaRPr lang="en-GB" sz="900" dirty="0">
              <a:solidFill>
                <a:srgbClr val="004992"/>
              </a:solidFill>
              <a:cs typeface="Arial" panose="020B0604020202020204" pitchFamily="34" charset="0"/>
            </a:endParaRPr>
          </a:p>
        </p:txBody>
      </p:sp>
      <p:sp>
        <p:nvSpPr>
          <p:cNvPr id="42" name="Oval Callout 7">
            <a:extLst>
              <a:ext uri="{FF2B5EF4-FFF2-40B4-BE49-F238E27FC236}">
                <a16:creationId xmlns:a16="http://schemas.microsoft.com/office/drawing/2014/main" xmlns="" id="{0032FB2C-C7FE-45B7-A7B8-C514B931A4EE}"/>
              </a:ext>
            </a:extLst>
          </p:cNvPr>
          <p:cNvSpPr/>
          <p:nvPr/>
        </p:nvSpPr>
        <p:spPr>
          <a:xfrm>
            <a:off x="9404495" y="4245351"/>
            <a:ext cx="1413072" cy="969524"/>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00" b="0" i="0" u="none" strike="noStrike" baseline="0" dirty="0">
                <a:solidFill>
                  <a:srgbClr val="004992"/>
                </a:solidFill>
                <a:latin typeface="Arial" panose="020B0604020202020204" pitchFamily="34" charset="0"/>
                <a:cs typeface="Arial" panose="020B0604020202020204" pitchFamily="34" charset="0"/>
              </a:rPr>
              <a:t>Patients not seeking help, </a:t>
            </a:r>
            <a:r>
              <a:rPr lang="en-GB" sz="1000" b="0" i="0" u="none" strike="noStrike" baseline="0" dirty="0">
                <a:solidFill>
                  <a:srgbClr val="C00000"/>
                </a:solidFill>
                <a:latin typeface="Arial" panose="020B0604020202020204" pitchFamily="34" charset="0"/>
                <a:cs typeface="Arial" panose="020B0604020202020204" pitchFamily="34" charset="0"/>
              </a:rPr>
              <a:t>suffering in silence</a:t>
            </a:r>
            <a:endParaRPr lang="en-GB" sz="1000" dirty="0">
              <a:solidFill>
                <a:srgbClr val="C0000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7BD7C33B-39A5-49A9-822B-6F36CB8F7206}"/>
              </a:ext>
            </a:extLst>
          </p:cNvPr>
          <p:cNvSpPr txBox="1"/>
          <p:nvPr/>
        </p:nvSpPr>
        <p:spPr>
          <a:xfrm>
            <a:off x="9144436" y="5170446"/>
            <a:ext cx="444352" cy="307777"/>
          </a:xfrm>
          <a:prstGeom prst="rect">
            <a:avLst/>
          </a:prstGeom>
          <a:noFill/>
        </p:spPr>
        <p:txBody>
          <a:bodyPr wrap="none" rtlCol="0">
            <a:spAutoFit/>
          </a:bodyPr>
          <a:lstStyle/>
          <a:p>
            <a:r>
              <a:rPr lang="en-GB" sz="1400" dirty="0"/>
              <a:t>4%</a:t>
            </a:r>
          </a:p>
        </p:txBody>
      </p:sp>
    </p:spTree>
    <p:extLst>
      <p:ext uri="{BB962C8B-B14F-4D97-AF65-F5344CB8AC3E}">
        <p14:creationId xmlns:p14="http://schemas.microsoft.com/office/powerpoint/2010/main" val="3901351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0082" y="260648"/>
            <a:ext cx="11487573" cy="836713"/>
          </a:xfrm>
        </p:spPr>
        <p:txBody>
          <a:bodyPr>
            <a:noAutofit/>
          </a:bodyPr>
          <a:lstStyle/>
          <a:p>
            <a:r>
              <a:rPr lang="en-GB" sz="2400" dirty="0"/>
              <a:t>Two thirds of </a:t>
            </a:r>
            <a:r>
              <a:rPr lang="en-GB" sz="2400" dirty="0" smtClean="0"/>
              <a:t>people are </a:t>
            </a:r>
            <a:r>
              <a:rPr lang="en-GB" sz="2400" dirty="0"/>
              <a:t>confident that it is safe to see </a:t>
            </a:r>
            <a:r>
              <a:rPr lang="en-GB" sz="2400" dirty="0" smtClean="0"/>
              <a:t>health and care professionals face </a:t>
            </a:r>
            <a:r>
              <a:rPr lang="en-GB" sz="2400" dirty="0"/>
              <a:t>to face</a:t>
            </a:r>
          </a:p>
        </p:txBody>
      </p:sp>
      <p:sp>
        <p:nvSpPr>
          <p:cNvPr id="6" name="Rectangle 5">
            <a:extLst>
              <a:ext uri="{FF2B5EF4-FFF2-40B4-BE49-F238E27FC236}">
                <a16:creationId xmlns:a16="http://schemas.microsoft.com/office/drawing/2014/main" xmlns="" id="{8CD24B96-8317-49D7-9CAB-3129BD288A69}"/>
              </a:ext>
            </a:extLst>
          </p:cNvPr>
          <p:cNvSpPr/>
          <p:nvPr/>
        </p:nvSpPr>
        <p:spPr>
          <a:xfrm>
            <a:off x="2274473" y="6470396"/>
            <a:ext cx="7643053" cy="253912"/>
          </a:xfrm>
          <a:prstGeom prst="rect">
            <a:avLst/>
          </a:prstGeom>
        </p:spPr>
        <p:txBody>
          <a:bodyPr wrap="square" lIns="91432" tIns="45718" rIns="91432" bIns="45718">
            <a:spAutoFit/>
          </a:bodyPr>
          <a:lstStyle/>
          <a:p>
            <a:r>
              <a:rPr lang="en-GB" sz="1050" i="1" dirty="0">
                <a:latin typeface="Arial"/>
              </a:rPr>
              <a:t>Q12. </a:t>
            </a:r>
            <a:r>
              <a:rPr lang="en-GB" sz="1000" i="1" dirty="0">
                <a:latin typeface="Arial"/>
              </a:rPr>
              <a:t>How</a:t>
            </a:r>
            <a:r>
              <a:rPr lang="en-GB" sz="1000" i="1" dirty="0"/>
              <a:t> </a:t>
            </a:r>
            <a:r>
              <a:rPr lang="en-GB" sz="1000" i="1" dirty="0">
                <a:effectLst/>
                <a:ea typeface="Times New Roman" panose="02020603050405020304" pitchFamily="18" charset="0"/>
                <a:cs typeface="Arial" panose="020B0604020202020204" pitchFamily="34" charset="0"/>
              </a:rPr>
              <a:t>confident would you be that it would be </a:t>
            </a:r>
            <a:r>
              <a:rPr lang="en-GB" sz="1000" i="1" u="sng" dirty="0">
                <a:effectLst/>
                <a:ea typeface="Times New Roman" panose="02020603050405020304" pitchFamily="18" charset="0"/>
                <a:cs typeface="Arial" panose="020B0604020202020204" pitchFamily="34" charset="0"/>
              </a:rPr>
              <a:t>safe</a:t>
            </a:r>
            <a:r>
              <a:rPr lang="en-GB" sz="1000" i="1" dirty="0">
                <a:effectLst/>
                <a:ea typeface="Times New Roman" panose="02020603050405020304" pitchFamily="18" charset="0"/>
                <a:cs typeface="Arial" panose="020B0604020202020204" pitchFamily="34" charset="0"/>
              </a:rPr>
              <a:t> to go back to seeing health and care professionals face-to-face?</a:t>
            </a:r>
            <a:r>
              <a:rPr lang="en-GB" sz="1000" i="1" dirty="0">
                <a:solidFill>
                  <a:srgbClr val="669900"/>
                </a:solidFill>
              </a:rPr>
              <a:t> Base: n=361</a:t>
            </a:r>
          </a:p>
        </p:txBody>
      </p:sp>
      <p:sp>
        <p:nvSpPr>
          <p:cNvPr id="4" name="Rectangle 3">
            <a:extLst>
              <a:ext uri="{FF2B5EF4-FFF2-40B4-BE49-F238E27FC236}">
                <a16:creationId xmlns:a16="http://schemas.microsoft.com/office/drawing/2014/main" xmlns="" id="{98AD5505-5518-4D04-9201-A962C1B4372A}"/>
              </a:ext>
            </a:extLst>
          </p:cNvPr>
          <p:cNvSpPr/>
          <p:nvPr/>
        </p:nvSpPr>
        <p:spPr>
          <a:xfrm>
            <a:off x="38378" y="1097361"/>
            <a:ext cx="12153622" cy="636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However there is a considerable proportion of people who remain, uneasy or less confident about using services, with those </a:t>
            </a:r>
            <a:r>
              <a:rPr lang="en-GB" sz="1400" dirty="0">
                <a:solidFill>
                  <a:schemeClr val="tx1"/>
                </a:solidFill>
                <a:latin typeface="Arial" panose="020B0604020202020204" pitchFamily="34" charset="0"/>
                <a:cs typeface="Arial" panose="020B0604020202020204" pitchFamily="34" charset="0"/>
              </a:rPr>
              <a:t>in </a:t>
            </a:r>
            <a:r>
              <a:rPr lang="en-GB" sz="1400" b="1" dirty="0">
                <a:solidFill>
                  <a:schemeClr val="tx1"/>
                </a:solidFill>
                <a:latin typeface="Arial" panose="020B0604020202020204" pitchFamily="34" charset="0"/>
                <a:cs typeface="Arial" panose="020B0604020202020204" pitchFamily="34" charset="0"/>
              </a:rPr>
              <a:t>ICE</a:t>
            </a:r>
            <a:r>
              <a:rPr lang="en-GB" sz="1400" dirty="0">
                <a:solidFill>
                  <a:schemeClr val="tx1"/>
                </a:solidFill>
                <a:latin typeface="Arial" panose="020B0604020202020204" pitchFamily="34" charset="0"/>
                <a:cs typeface="Arial" panose="020B0604020202020204" pitchFamily="34" charset="0"/>
              </a:rPr>
              <a:t> and </a:t>
            </a:r>
            <a:r>
              <a:rPr lang="en-GB" sz="1400" b="1" dirty="0" smtClean="0">
                <a:solidFill>
                  <a:schemeClr val="tx1"/>
                </a:solidFill>
                <a:latin typeface="Arial" panose="020B0604020202020204" pitchFamily="34" charset="0"/>
                <a:cs typeface="Arial" panose="020B0604020202020204" pitchFamily="34" charset="0"/>
              </a:rPr>
              <a:t>WWV</a:t>
            </a:r>
            <a:r>
              <a:rPr lang="en-GB" sz="1400" dirty="0" smtClean="0">
                <a:solidFill>
                  <a:schemeClr val="tx1"/>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directionally less confident about this than other </a:t>
            </a:r>
            <a:r>
              <a:rPr lang="en-GB" sz="1400" dirty="0" smtClean="0">
                <a:solidFill>
                  <a:schemeClr val="tx1"/>
                </a:solidFill>
                <a:latin typeface="Arial" panose="020B0604020202020204" pitchFamily="34" charset="0"/>
                <a:cs typeface="Arial" panose="020B0604020202020204" pitchFamily="34" charset="0"/>
              </a:rPr>
              <a:t>localities and people with long-term conditions also less confident about seeing health and care professionals face-to-face  </a:t>
            </a:r>
            <a:endParaRPr lang="en-GB" sz="1400" dirty="0">
              <a:solidFill>
                <a:schemeClr val="tx1"/>
              </a:solidFill>
            </a:endParaRPr>
          </a:p>
        </p:txBody>
      </p:sp>
      <p:sp>
        <p:nvSpPr>
          <p:cNvPr id="9" name="Rectangle 8">
            <a:extLst>
              <a:ext uri="{FF2B5EF4-FFF2-40B4-BE49-F238E27FC236}">
                <a16:creationId xmlns:a16="http://schemas.microsoft.com/office/drawing/2014/main" xmlns="" id="{4B13B75B-A246-4896-9D40-C241FC7413A2}"/>
              </a:ext>
            </a:extLst>
          </p:cNvPr>
          <p:cNvSpPr/>
          <p:nvPr/>
        </p:nvSpPr>
        <p:spPr>
          <a:xfrm>
            <a:off x="0" y="0"/>
            <a:ext cx="4287916"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a:endParaRPr>
          </a:p>
          <a:p>
            <a:pPr algn="ctr"/>
            <a:r>
              <a:rPr lang="en-GB" sz="1200" dirty="0">
                <a:latin typeface="Arial"/>
              </a:rPr>
              <a:t>Section 4 – </a:t>
            </a:r>
            <a:r>
              <a:rPr lang="en-GB" sz="1200" dirty="0"/>
              <a:t>Health and care services over the next 6 months </a:t>
            </a:r>
          </a:p>
          <a:p>
            <a:pPr algn="ctr"/>
            <a:endParaRPr lang="en-GB" sz="1200" dirty="0">
              <a:latin typeface="Arial"/>
            </a:endParaRPr>
          </a:p>
        </p:txBody>
      </p:sp>
      <p:graphicFrame>
        <p:nvGraphicFramePr>
          <p:cNvPr id="7" name="Chart 6"/>
          <p:cNvGraphicFramePr/>
          <p:nvPr>
            <p:extLst>
              <p:ext uri="{D42A27DB-BD31-4B8C-83A1-F6EECF244321}">
                <p14:modId xmlns:p14="http://schemas.microsoft.com/office/powerpoint/2010/main" val="1945407282"/>
              </p:ext>
            </p:extLst>
          </p:nvPr>
        </p:nvGraphicFramePr>
        <p:xfrm>
          <a:off x="1962150" y="1481635"/>
          <a:ext cx="10134600" cy="24473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3431171687"/>
              </p:ext>
            </p:extLst>
          </p:nvPr>
        </p:nvGraphicFramePr>
        <p:xfrm>
          <a:off x="1962150" y="3644845"/>
          <a:ext cx="10134600" cy="241170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10441" y="1991867"/>
            <a:ext cx="2033517" cy="1477328"/>
          </a:xfrm>
          <a:prstGeom prst="rect">
            <a:avLst/>
          </a:prstGeom>
          <a:noFill/>
        </p:spPr>
        <p:txBody>
          <a:bodyPr wrap="square" rtlCol="0">
            <a:spAutoFit/>
          </a:bodyPr>
          <a:lstStyle/>
          <a:p>
            <a:r>
              <a:rPr lang="en-GB" b="1" dirty="0" smtClean="0"/>
              <a:t>Feeling uneasy about using health and care </a:t>
            </a:r>
            <a:r>
              <a:rPr lang="en-GB" dirty="0" smtClean="0"/>
              <a:t>services due to risk of Covid-19</a:t>
            </a:r>
            <a:endParaRPr lang="en-GB" dirty="0"/>
          </a:p>
        </p:txBody>
      </p:sp>
      <p:sp>
        <p:nvSpPr>
          <p:cNvPr id="12" name="TextBox 11"/>
          <p:cNvSpPr txBox="1"/>
          <p:nvPr/>
        </p:nvSpPr>
        <p:spPr>
          <a:xfrm>
            <a:off x="100082" y="4170166"/>
            <a:ext cx="2095221" cy="1477328"/>
          </a:xfrm>
          <a:prstGeom prst="rect">
            <a:avLst/>
          </a:prstGeom>
          <a:noFill/>
        </p:spPr>
        <p:txBody>
          <a:bodyPr wrap="square" rtlCol="0">
            <a:spAutoFit/>
          </a:bodyPr>
          <a:lstStyle/>
          <a:p>
            <a:r>
              <a:rPr lang="en-GB" b="1" dirty="0" smtClean="0"/>
              <a:t>Confidence in safety of seeing health and care professionals face-to-face</a:t>
            </a:r>
            <a:endParaRPr lang="en-GB" b="1" dirty="0"/>
          </a:p>
        </p:txBody>
      </p:sp>
    </p:spTree>
    <p:extLst>
      <p:ext uri="{BB962C8B-B14F-4D97-AF65-F5344CB8AC3E}">
        <p14:creationId xmlns:p14="http://schemas.microsoft.com/office/powerpoint/2010/main" val="4001105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3869" y="297238"/>
            <a:ext cx="12163068" cy="1030287"/>
          </a:xfrm>
        </p:spPr>
        <p:txBody>
          <a:bodyPr>
            <a:noAutofit/>
          </a:bodyPr>
          <a:lstStyle/>
          <a:p>
            <a:r>
              <a:rPr lang="en-GB" sz="2400" dirty="0"/>
              <a:t>The main reassurances required by </a:t>
            </a:r>
            <a:r>
              <a:rPr lang="en-GB" sz="2400" dirty="0" smtClean="0"/>
              <a:t>panellists regarding </a:t>
            </a:r>
            <a:r>
              <a:rPr lang="en-GB" sz="2400" dirty="0"/>
              <a:t>safety of face to face </a:t>
            </a:r>
            <a:r>
              <a:rPr lang="en-GB" sz="2400" dirty="0" smtClean="0"/>
              <a:t>appointments </a:t>
            </a:r>
            <a:r>
              <a:rPr lang="en-GB" sz="2400" dirty="0"/>
              <a:t>are evidence of strict procedures/protocols being followed</a:t>
            </a:r>
            <a:r>
              <a:rPr lang="en-GB" sz="2400" dirty="0" smtClean="0"/>
              <a:t>, such as cleanliness, hygiene and the use of masks, PPE  and hand sanitiser</a:t>
            </a:r>
            <a:endParaRPr lang="en-GB" sz="2400" dirty="0"/>
          </a:p>
        </p:txBody>
      </p:sp>
      <p:sp>
        <p:nvSpPr>
          <p:cNvPr id="6" name="Rectangle 5">
            <a:extLst>
              <a:ext uri="{FF2B5EF4-FFF2-40B4-BE49-F238E27FC236}">
                <a16:creationId xmlns:a16="http://schemas.microsoft.com/office/drawing/2014/main" xmlns="" id="{10808180-6435-4B08-97A3-1A9ABCDD772B}"/>
              </a:ext>
            </a:extLst>
          </p:cNvPr>
          <p:cNvSpPr/>
          <p:nvPr/>
        </p:nvSpPr>
        <p:spPr>
          <a:xfrm>
            <a:off x="1283444" y="6612832"/>
            <a:ext cx="9816292" cy="246217"/>
          </a:xfrm>
          <a:prstGeom prst="rect">
            <a:avLst/>
          </a:prstGeom>
        </p:spPr>
        <p:txBody>
          <a:bodyPr wrap="square" lIns="91432" tIns="45718" rIns="91432" bIns="45718">
            <a:spAutoFit/>
          </a:bodyPr>
          <a:lstStyle/>
          <a:p>
            <a:r>
              <a:rPr lang="en-GB" sz="1000" i="1" dirty="0">
                <a:latin typeface="Arial"/>
              </a:rPr>
              <a:t>Q12b. </a:t>
            </a:r>
            <a:r>
              <a:rPr lang="en-GB" sz="1000" i="1" dirty="0">
                <a:latin typeface="Arial"/>
                <a:cs typeface="Times New Roman" panose="02020603050405020304" pitchFamily="18" charset="0"/>
              </a:rPr>
              <a:t>What</a:t>
            </a:r>
            <a:r>
              <a:rPr lang="en-GB" sz="1000" i="1" dirty="0">
                <a:effectLst/>
                <a:ea typeface="Times New Roman" panose="02020603050405020304" pitchFamily="18" charset="0"/>
                <a:cs typeface="Times New Roman" panose="02020603050405020304" pitchFamily="18" charset="0"/>
              </a:rPr>
              <a:t> </a:t>
            </a:r>
            <a:r>
              <a:rPr lang="en-GB" sz="1000" i="1" dirty="0">
                <a:effectLst/>
                <a:latin typeface="Arial" panose="020B0604020202020204" pitchFamily="34" charset="0"/>
                <a:ea typeface="Times New Roman" panose="02020603050405020304" pitchFamily="18" charset="0"/>
                <a:cs typeface="Arial" panose="020B0604020202020204" pitchFamily="34" charset="0"/>
              </a:rPr>
              <a:t>would you need to see or know to reassure you that it is </a:t>
            </a:r>
            <a:r>
              <a:rPr lang="en-GB" sz="1000" i="1" u="sng" dirty="0">
                <a:effectLst/>
                <a:latin typeface="Arial" panose="020B0604020202020204" pitchFamily="34" charset="0"/>
                <a:ea typeface="Times New Roman" panose="02020603050405020304" pitchFamily="18" charset="0"/>
                <a:cs typeface="Arial" panose="020B0604020202020204" pitchFamily="34" charset="0"/>
              </a:rPr>
              <a:t>safe</a:t>
            </a:r>
            <a:r>
              <a:rPr lang="en-GB" sz="1000" i="1" dirty="0">
                <a:effectLst/>
                <a:latin typeface="Arial" panose="020B0604020202020204" pitchFamily="34" charset="0"/>
                <a:ea typeface="Times New Roman" panose="02020603050405020304" pitchFamily="18" charset="0"/>
                <a:cs typeface="Arial" panose="020B0604020202020204" pitchFamily="34" charset="0"/>
              </a:rPr>
              <a:t> to see health and care professionals face-to-face? </a:t>
            </a:r>
            <a:r>
              <a:rPr lang="en-GB" sz="1000" i="1" dirty="0">
                <a:solidFill>
                  <a:srgbClr val="669900"/>
                </a:solidFill>
                <a:latin typeface="Arial"/>
              </a:rPr>
              <a:t>Base: n=361</a:t>
            </a:r>
          </a:p>
        </p:txBody>
      </p:sp>
      <p:sp>
        <p:nvSpPr>
          <p:cNvPr id="4" name="TextBox 3">
            <a:extLst>
              <a:ext uri="{FF2B5EF4-FFF2-40B4-BE49-F238E27FC236}">
                <a16:creationId xmlns:a16="http://schemas.microsoft.com/office/drawing/2014/main" xmlns="" id="{4F3AEF57-6121-44B1-972F-F1DD41E2C18D}"/>
              </a:ext>
            </a:extLst>
          </p:cNvPr>
          <p:cNvSpPr txBox="1"/>
          <p:nvPr/>
        </p:nvSpPr>
        <p:spPr>
          <a:xfrm>
            <a:off x="3385625" y="3594226"/>
            <a:ext cx="646331" cy="369332"/>
          </a:xfrm>
          <a:prstGeom prst="rect">
            <a:avLst/>
          </a:prstGeom>
          <a:noFill/>
        </p:spPr>
        <p:txBody>
          <a:bodyPr wrap="none" rtlCol="0">
            <a:spAutoFit/>
          </a:bodyPr>
          <a:lstStyle/>
          <a:p>
            <a:r>
              <a:rPr lang="en-GB" dirty="0"/>
              <a:t>13%</a:t>
            </a:r>
          </a:p>
        </p:txBody>
      </p:sp>
      <p:sp>
        <p:nvSpPr>
          <p:cNvPr id="19" name="TextBox 18">
            <a:extLst>
              <a:ext uri="{FF2B5EF4-FFF2-40B4-BE49-F238E27FC236}">
                <a16:creationId xmlns:a16="http://schemas.microsoft.com/office/drawing/2014/main" xmlns="" id="{3F3ECAB0-D9FA-4B00-ABD5-940D09C3A1F0}"/>
              </a:ext>
            </a:extLst>
          </p:cNvPr>
          <p:cNvSpPr txBox="1"/>
          <p:nvPr/>
        </p:nvSpPr>
        <p:spPr>
          <a:xfrm>
            <a:off x="391621" y="3691437"/>
            <a:ext cx="646331" cy="369332"/>
          </a:xfrm>
          <a:prstGeom prst="rect">
            <a:avLst/>
          </a:prstGeom>
          <a:noFill/>
        </p:spPr>
        <p:txBody>
          <a:bodyPr wrap="none" rtlCol="0">
            <a:spAutoFit/>
          </a:bodyPr>
          <a:lstStyle/>
          <a:p>
            <a:r>
              <a:rPr lang="en-GB" dirty="0"/>
              <a:t>36%</a:t>
            </a:r>
          </a:p>
        </p:txBody>
      </p:sp>
      <p:sp>
        <p:nvSpPr>
          <p:cNvPr id="21" name="TextBox 20">
            <a:extLst>
              <a:ext uri="{FF2B5EF4-FFF2-40B4-BE49-F238E27FC236}">
                <a16:creationId xmlns:a16="http://schemas.microsoft.com/office/drawing/2014/main" xmlns="" id="{E00C6E08-B080-49B1-B9C4-06D8FE58C868}"/>
              </a:ext>
            </a:extLst>
          </p:cNvPr>
          <p:cNvSpPr txBox="1"/>
          <p:nvPr/>
        </p:nvSpPr>
        <p:spPr>
          <a:xfrm>
            <a:off x="5922115" y="3500103"/>
            <a:ext cx="646331" cy="369332"/>
          </a:xfrm>
          <a:prstGeom prst="rect">
            <a:avLst/>
          </a:prstGeom>
          <a:noFill/>
        </p:spPr>
        <p:txBody>
          <a:bodyPr wrap="none" rtlCol="0">
            <a:spAutoFit/>
          </a:bodyPr>
          <a:lstStyle/>
          <a:p>
            <a:r>
              <a:rPr lang="en-GB" dirty="0"/>
              <a:t>12%</a:t>
            </a:r>
          </a:p>
        </p:txBody>
      </p:sp>
      <p:sp>
        <p:nvSpPr>
          <p:cNvPr id="33" name="TextBox 32">
            <a:extLst>
              <a:ext uri="{FF2B5EF4-FFF2-40B4-BE49-F238E27FC236}">
                <a16:creationId xmlns:a16="http://schemas.microsoft.com/office/drawing/2014/main" xmlns="" id="{C2DB3547-ECB5-4753-A724-C3188FCD3862}"/>
              </a:ext>
            </a:extLst>
          </p:cNvPr>
          <p:cNvSpPr txBox="1"/>
          <p:nvPr/>
        </p:nvSpPr>
        <p:spPr>
          <a:xfrm>
            <a:off x="1679572" y="5158432"/>
            <a:ext cx="511563" cy="307777"/>
          </a:xfrm>
          <a:prstGeom prst="rect">
            <a:avLst/>
          </a:prstGeom>
          <a:noFill/>
        </p:spPr>
        <p:txBody>
          <a:bodyPr wrap="square" rtlCol="0">
            <a:spAutoFit/>
          </a:bodyPr>
          <a:lstStyle/>
          <a:p>
            <a:r>
              <a:rPr lang="en-GB" sz="1400" dirty="0"/>
              <a:t>5%</a:t>
            </a:r>
          </a:p>
        </p:txBody>
      </p:sp>
      <p:sp>
        <p:nvSpPr>
          <p:cNvPr id="34" name="TextBox 33">
            <a:extLst>
              <a:ext uri="{FF2B5EF4-FFF2-40B4-BE49-F238E27FC236}">
                <a16:creationId xmlns:a16="http://schemas.microsoft.com/office/drawing/2014/main" xmlns="" id="{E7FC2302-22F7-4B99-BA83-9DB674D8C6CF}"/>
              </a:ext>
            </a:extLst>
          </p:cNvPr>
          <p:cNvSpPr txBox="1"/>
          <p:nvPr/>
        </p:nvSpPr>
        <p:spPr>
          <a:xfrm>
            <a:off x="6715297" y="5194551"/>
            <a:ext cx="444352" cy="307777"/>
          </a:xfrm>
          <a:prstGeom prst="rect">
            <a:avLst/>
          </a:prstGeom>
          <a:noFill/>
        </p:spPr>
        <p:txBody>
          <a:bodyPr wrap="none" rtlCol="0">
            <a:spAutoFit/>
          </a:bodyPr>
          <a:lstStyle/>
          <a:p>
            <a:r>
              <a:rPr lang="en-GB" sz="1400" dirty="0"/>
              <a:t>5%</a:t>
            </a:r>
          </a:p>
        </p:txBody>
      </p:sp>
      <p:sp>
        <p:nvSpPr>
          <p:cNvPr id="36" name="Oval Callout 7">
            <a:extLst>
              <a:ext uri="{FF2B5EF4-FFF2-40B4-BE49-F238E27FC236}">
                <a16:creationId xmlns:a16="http://schemas.microsoft.com/office/drawing/2014/main" xmlns="" id="{41E2BC10-AF06-4867-9E97-DB6B6879333E}"/>
              </a:ext>
            </a:extLst>
          </p:cNvPr>
          <p:cNvSpPr/>
          <p:nvPr/>
        </p:nvSpPr>
        <p:spPr>
          <a:xfrm>
            <a:off x="8780693" y="4187473"/>
            <a:ext cx="1228779" cy="1110551"/>
          </a:xfrm>
          <a:prstGeom prst="wedgeEllipseCallout">
            <a:avLst>
              <a:gd name="adj1" fmla="val -42820"/>
              <a:gd name="adj2" fmla="val 43446"/>
            </a:avLst>
          </a:prstGeom>
          <a:noFill/>
          <a:ln w="98425">
            <a:solidFill>
              <a:schemeClr val="bg1">
                <a:lumMod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dirty="0">
                <a:solidFill>
                  <a:srgbClr val="004992"/>
                </a:solidFill>
              </a:rPr>
              <a:t>No comments made</a:t>
            </a:r>
          </a:p>
        </p:txBody>
      </p:sp>
      <p:sp>
        <p:nvSpPr>
          <p:cNvPr id="37" name="TextBox 36">
            <a:extLst>
              <a:ext uri="{FF2B5EF4-FFF2-40B4-BE49-F238E27FC236}">
                <a16:creationId xmlns:a16="http://schemas.microsoft.com/office/drawing/2014/main" xmlns="" id="{2C1D038B-F4FB-4B74-8372-547135FB2BD1}"/>
              </a:ext>
            </a:extLst>
          </p:cNvPr>
          <p:cNvSpPr txBox="1"/>
          <p:nvPr/>
        </p:nvSpPr>
        <p:spPr>
          <a:xfrm>
            <a:off x="10723708" y="5452392"/>
            <a:ext cx="184731" cy="246221"/>
          </a:xfrm>
          <a:prstGeom prst="rect">
            <a:avLst/>
          </a:prstGeom>
          <a:noFill/>
        </p:spPr>
        <p:txBody>
          <a:bodyPr wrap="none" rtlCol="0">
            <a:spAutoFit/>
          </a:bodyPr>
          <a:lstStyle/>
          <a:p>
            <a:endParaRPr lang="en-GB" sz="1000" i="1" dirty="0">
              <a:solidFill>
                <a:srgbClr val="FF0000"/>
              </a:solidFill>
            </a:endParaRPr>
          </a:p>
        </p:txBody>
      </p:sp>
      <p:sp>
        <p:nvSpPr>
          <p:cNvPr id="8" name="TextBox 7">
            <a:extLst>
              <a:ext uri="{FF2B5EF4-FFF2-40B4-BE49-F238E27FC236}">
                <a16:creationId xmlns:a16="http://schemas.microsoft.com/office/drawing/2014/main" xmlns="" id="{94F22435-B99F-4BE7-A313-475F1E8C4A2F}"/>
              </a:ext>
            </a:extLst>
          </p:cNvPr>
          <p:cNvSpPr txBox="1"/>
          <p:nvPr/>
        </p:nvSpPr>
        <p:spPr>
          <a:xfrm>
            <a:off x="8546979" y="5287736"/>
            <a:ext cx="646331" cy="369332"/>
          </a:xfrm>
          <a:prstGeom prst="rect">
            <a:avLst/>
          </a:prstGeom>
          <a:noFill/>
        </p:spPr>
        <p:txBody>
          <a:bodyPr wrap="none" rtlCol="0">
            <a:spAutoFit/>
          </a:bodyPr>
          <a:lstStyle/>
          <a:p>
            <a:r>
              <a:rPr lang="en-GB" b="1" dirty="0">
                <a:solidFill>
                  <a:schemeClr val="bg1">
                    <a:lumMod val="50000"/>
                  </a:schemeClr>
                </a:solidFill>
              </a:rPr>
              <a:t>24%</a:t>
            </a:r>
          </a:p>
        </p:txBody>
      </p:sp>
      <p:sp>
        <p:nvSpPr>
          <p:cNvPr id="10" name="Oval Callout 7">
            <a:extLst>
              <a:ext uri="{FF2B5EF4-FFF2-40B4-BE49-F238E27FC236}">
                <a16:creationId xmlns:a16="http://schemas.microsoft.com/office/drawing/2014/main" xmlns="" id="{D62CC4DC-E297-4163-85AD-FF84D66910C5}"/>
              </a:ext>
            </a:extLst>
          </p:cNvPr>
          <p:cNvSpPr/>
          <p:nvPr/>
        </p:nvSpPr>
        <p:spPr>
          <a:xfrm>
            <a:off x="602377" y="1843794"/>
            <a:ext cx="2737118" cy="1836151"/>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200" b="0" i="0" u="none" strike="noStrike" baseline="0" dirty="0">
                <a:solidFill>
                  <a:srgbClr val="004992"/>
                </a:solidFill>
              </a:rPr>
              <a:t>Social distancing - guidelines,</a:t>
            </a:r>
          </a:p>
          <a:p>
            <a:pPr algn="ctr"/>
            <a:r>
              <a:rPr lang="en-GB" sz="1200" b="0" i="0" u="none" strike="noStrike" baseline="0" dirty="0">
                <a:solidFill>
                  <a:srgbClr val="004992"/>
                </a:solidFill>
              </a:rPr>
              <a:t>safe practice, measures in place, </a:t>
            </a:r>
            <a:r>
              <a:rPr lang="en-GB" sz="1200" b="1" i="0" u="none" strike="noStrike" baseline="0" dirty="0">
                <a:solidFill>
                  <a:srgbClr val="65B22E"/>
                </a:solidFill>
              </a:rPr>
              <a:t>procedures, protocols</a:t>
            </a:r>
          </a:p>
          <a:p>
            <a:pPr algn="ctr"/>
            <a:r>
              <a:rPr lang="en-GB" sz="1200" b="0" i="0" u="none" strike="noStrike" baseline="0" dirty="0">
                <a:solidFill>
                  <a:srgbClr val="004992"/>
                </a:solidFill>
              </a:rPr>
              <a:t>are followed/ adhered to (clear signage)</a:t>
            </a:r>
            <a:endParaRPr lang="en-GB" sz="1200" dirty="0">
              <a:solidFill>
                <a:srgbClr val="004992"/>
              </a:solidFill>
            </a:endParaRPr>
          </a:p>
        </p:txBody>
      </p:sp>
      <p:sp>
        <p:nvSpPr>
          <p:cNvPr id="3" name="Rectangle 2">
            <a:extLst>
              <a:ext uri="{FF2B5EF4-FFF2-40B4-BE49-F238E27FC236}">
                <a16:creationId xmlns:a16="http://schemas.microsoft.com/office/drawing/2014/main" xmlns="" id="{0F5A1552-693E-4F56-9EE4-F4BA8E714042}"/>
              </a:ext>
            </a:extLst>
          </p:cNvPr>
          <p:cNvSpPr/>
          <p:nvPr/>
        </p:nvSpPr>
        <p:spPr>
          <a:xfrm>
            <a:off x="0" y="0"/>
            <a:ext cx="4287916"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a:endParaRPr>
          </a:p>
          <a:p>
            <a:pPr algn="ctr"/>
            <a:r>
              <a:rPr lang="en-GB" sz="1200" dirty="0">
                <a:latin typeface="Arial"/>
              </a:rPr>
              <a:t>Section 4 – </a:t>
            </a:r>
            <a:r>
              <a:rPr lang="en-GB" sz="1200" dirty="0"/>
              <a:t>Health and care services over the next 6 months </a:t>
            </a:r>
          </a:p>
          <a:p>
            <a:pPr algn="ctr"/>
            <a:endParaRPr lang="en-GB" sz="1200" dirty="0">
              <a:latin typeface="Arial"/>
            </a:endParaRPr>
          </a:p>
        </p:txBody>
      </p:sp>
      <p:sp>
        <p:nvSpPr>
          <p:cNvPr id="7" name="Oval Callout 7">
            <a:extLst>
              <a:ext uri="{FF2B5EF4-FFF2-40B4-BE49-F238E27FC236}">
                <a16:creationId xmlns:a16="http://schemas.microsoft.com/office/drawing/2014/main" xmlns="" id="{AA5BF5D9-E6F1-4ED7-99F2-3D9E64B8A0E8}"/>
              </a:ext>
            </a:extLst>
          </p:cNvPr>
          <p:cNvSpPr/>
          <p:nvPr/>
        </p:nvSpPr>
        <p:spPr>
          <a:xfrm>
            <a:off x="6163744" y="2469906"/>
            <a:ext cx="1449578" cy="1030288"/>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400" b="1" i="0" u="none" strike="noStrike" baseline="0" dirty="0">
                <a:solidFill>
                  <a:srgbClr val="65B22E"/>
                </a:solidFill>
                <a:latin typeface="Arial" panose="020B0604020202020204" pitchFamily="34" charset="0"/>
                <a:cs typeface="Arial" panose="020B0604020202020204" pitchFamily="34" charset="0"/>
              </a:rPr>
              <a:t>Face masks</a:t>
            </a:r>
            <a:endParaRPr lang="en-GB" sz="1400" b="1" dirty="0">
              <a:solidFill>
                <a:srgbClr val="65B22E"/>
              </a:solidFill>
              <a:latin typeface="Arial" panose="020B0604020202020204" pitchFamily="34" charset="0"/>
              <a:cs typeface="Arial" panose="020B0604020202020204" pitchFamily="34" charset="0"/>
            </a:endParaRPr>
          </a:p>
        </p:txBody>
      </p:sp>
      <p:sp>
        <p:nvSpPr>
          <p:cNvPr id="13" name="Oval Callout 7">
            <a:extLst>
              <a:ext uri="{FF2B5EF4-FFF2-40B4-BE49-F238E27FC236}">
                <a16:creationId xmlns:a16="http://schemas.microsoft.com/office/drawing/2014/main" xmlns="" id="{0F90935F-F4D7-45DE-931B-06FC6E277A6B}"/>
              </a:ext>
            </a:extLst>
          </p:cNvPr>
          <p:cNvSpPr/>
          <p:nvPr/>
        </p:nvSpPr>
        <p:spPr>
          <a:xfrm>
            <a:off x="3768366" y="2230962"/>
            <a:ext cx="2009318" cy="1448486"/>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400" b="1" i="0" u="none" strike="noStrike" baseline="0" dirty="0">
                <a:solidFill>
                  <a:srgbClr val="65B22E"/>
                </a:solidFill>
                <a:latin typeface="Arial" panose="020B0604020202020204" pitchFamily="34" charset="0"/>
                <a:cs typeface="Arial" panose="020B0604020202020204" pitchFamily="34" charset="0"/>
              </a:rPr>
              <a:t>Cleanliness &amp; hygiene </a:t>
            </a:r>
            <a:r>
              <a:rPr lang="en-GB" sz="1400" b="0" i="0" u="none" strike="noStrike" baseline="0" dirty="0">
                <a:solidFill>
                  <a:srgbClr val="004992"/>
                </a:solidFill>
                <a:latin typeface="Arial" panose="020B0604020202020204" pitchFamily="34" charset="0"/>
                <a:cs typeface="Arial" panose="020B0604020202020204" pitchFamily="34" charset="0"/>
              </a:rPr>
              <a:t>(in between</a:t>
            </a:r>
          </a:p>
          <a:p>
            <a:pPr algn="ctr"/>
            <a:r>
              <a:rPr lang="en-GB" sz="1400" b="0" i="0" u="none" strike="noStrike" baseline="0" dirty="0">
                <a:solidFill>
                  <a:srgbClr val="004992"/>
                </a:solidFill>
                <a:latin typeface="Arial" panose="020B0604020202020204" pitchFamily="34" charset="0"/>
                <a:cs typeface="Arial" panose="020B0604020202020204" pitchFamily="34" charset="0"/>
              </a:rPr>
              <a:t>patients)</a:t>
            </a:r>
            <a:endParaRPr lang="en-GB" sz="1400" dirty="0">
              <a:solidFill>
                <a:srgbClr val="004992"/>
              </a:solidFill>
              <a:latin typeface="Arial" panose="020B0604020202020204" pitchFamily="34" charset="0"/>
              <a:cs typeface="Arial" panose="020B0604020202020204" pitchFamily="34" charset="0"/>
            </a:endParaRPr>
          </a:p>
        </p:txBody>
      </p:sp>
      <p:sp>
        <p:nvSpPr>
          <p:cNvPr id="14" name="Oval Callout 7">
            <a:extLst>
              <a:ext uri="{FF2B5EF4-FFF2-40B4-BE49-F238E27FC236}">
                <a16:creationId xmlns:a16="http://schemas.microsoft.com/office/drawing/2014/main" xmlns="" id="{B9BC83CC-6059-4C99-B3E3-F3F5262308C2}"/>
              </a:ext>
            </a:extLst>
          </p:cNvPr>
          <p:cNvSpPr/>
          <p:nvPr/>
        </p:nvSpPr>
        <p:spPr>
          <a:xfrm>
            <a:off x="8025197" y="2512519"/>
            <a:ext cx="1300850" cy="969524"/>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400" b="1" i="0" u="none" strike="noStrike" baseline="0" dirty="0">
                <a:solidFill>
                  <a:srgbClr val="65B22E"/>
                </a:solidFill>
                <a:latin typeface="Arial" panose="020B0604020202020204" pitchFamily="34" charset="0"/>
                <a:cs typeface="Arial" panose="020B0604020202020204" pitchFamily="34" charset="0"/>
              </a:rPr>
              <a:t>PPE</a:t>
            </a:r>
            <a:r>
              <a:rPr lang="en-GB" sz="1400" b="0" i="0" u="none" strike="noStrike" baseline="0" dirty="0">
                <a:solidFill>
                  <a:srgbClr val="004992"/>
                </a:solidFill>
                <a:latin typeface="Arial" panose="020B0604020202020204" pitchFamily="34" charset="0"/>
                <a:cs typeface="Arial" panose="020B0604020202020204" pitchFamily="34" charset="0"/>
              </a:rPr>
              <a:t> for all staff</a:t>
            </a:r>
            <a:endParaRPr lang="en-GB" sz="1400" dirty="0">
              <a:solidFill>
                <a:srgbClr val="00499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A7D49F08-0681-4C59-AE92-23D7FF6C3055}"/>
              </a:ext>
            </a:extLst>
          </p:cNvPr>
          <p:cNvSpPr txBox="1"/>
          <p:nvPr/>
        </p:nvSpPr>
        <p:spPr>
          <a:xfrm>
            <a:off x="7613321" y="3494782"/>
            <a:ext cx="646331" cy="369332"/>
          </a:xfrm>
          <a:prstGeom prst="rect">
            <a:avLst/>
          </a:prstGeom>
          <a:noFill/>
        </p:spPr>
        <p:txBody>
          <a:bodyPr wrap="none" rtlCol="0">
            <a:spAutoFit/>
          </a:bodyPr>
          <a:lstStyle/>
          <a:p>
            <a:r>
              <a:rPr lang="en-GB" dirty="0"/>
              <a:t>10%</a:t>
            </a:r>
          </a:p>
        </p:txBody>
      </p:sp>
      <p:sp>
        <p:nvSpPr>
          <p:cNvPr id="17" name="Oval Callout 7">
            <a:extLst>
              <a:ext uri="{FF2B5EF4-FFF2-40B4-BE49-F238E27FC236}">
                <a16:creationId xmlns:a16="http://schemas.microsoft.com/office/drawing/2014/main" xmlns="" id="{BECDFCC1-41B1-4BB5-9024-FB7A266412F5}"/>
              </a:ext>
            </a:extLst>
          </p:cNvPr>
          <p:cNvSpPr/>
          <p:nvPr/>
        </p:nvSpPr>
        <p:spPr>
          <a:xfrm>
            <a:off x="9605508" y="2551949"/>
            <a:ext cx="1345857" cy="866201"/>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400" b="0" i="0" u="none" strike="noStrike" baseline="0" dirty="0">
                <a:solidFill>
                  <a:srgbClr val="004992"/>
                </a:solidFill>
                <a:latin typeface="Arial" panose="020B0604020202020204" pitchFamily="34" charset="0"/>
                <a:cs typeface="Arial" panose="020B0604020202020204" pitchFamily="34" charset="0"/>
              </a:rPr>
              <a:t>Hand </a:t>
            </a:r>
            <a:r>
              <a:rPr lang="en-GB" sz="1400" b="1" i="0" u="none" strike="noStrike" baseline="0" dirty="0">
                <a:solidFill>
                  <a:srgbClr val="65B22E"/>
                </a:solidFill>
                <a:latin typeface="Arial" panose="020B0604020202020204" pitchFamily="34" charset="0"/>
                <a:cs typeface="Arial" panose="020B0604020202020204" pitchFamily="34" charset="0"/>
              </a:rPr>
              <a:t>sanitiser</a:t>
            </a:r>
            <a:endParaRPr lang="en-GB" sz="1400" b="1" dirty="0">
              <a:solidFill>
                <a:srgbClr val="65B22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C1CB7C36-0A82-405F-A7B7-D1E78840CF6A}"/>
              </a:ext>
            </a:extLst>
          </p:cNvPr>
          <p:cNvSpPr txBox="1"/>
          <p:nvPr/>
        </p:nvSpPr>
        <p:spPr>
          <a:xfrm>
            <a:off x="9346463" y="3374580"/>
            <a:ext cx="518091" cy="369332"/>
          </a:xfrm>
          <a:prstGeom prst="rect">
            <a:avLst/>
          </a:prstGeom>
          <a:noFill/>
        </p:spPr>
        <p:txBody>
          <a:bodyPr wrap="none" rtlCol="0">
            <a:spAutoFit/>
          </a:bodyPr>
          <a:lstStyle/>
          <a:p>
            <a:r>
              <a:rPr lang="en-GB" dirty="0"/>
              <a:t>7%</a:t>
            </a:r>
          </a:p>
        </p:txBody>
      </p:sp>
      <p:sp>
        <p:nvSpPr>
          <p:cNvPr id="20" name="Oval Callout 7">
            <a:extLst>
              <a:ext uri="{FF2B5EF4-FFF2-40B4-BE49-F238E27FC236}">
                <a16:creationId xmlns:a16="http://schemas.microsoft.com/office/drawing/2014/main" xmlns="" id="{78CE1549-673B-4A5C-85A8-58E07ADA5FF4}"/>
              </a:ext>
            </a:extLst>
          </p:cNvPr>
          <p:cNvSpPr/>
          <p:nvPr/>
        </p:nvSpPr>
        <p:spPr>
          <a:xfrm>
            <a:off x="1940401" y="4298424"/>
            <a:ext cx="1228779" cy="866201"/>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900" b="0" i="0" u="none" strike="noStrike" baseline="0" dirty="0">
                <a:solidFill>
                  <a:srgbClr val="004992"/>
                </a:solidFill>
                <a:latin typeface="Arial" panose="020B0604020202020204" pitchFamily="34" charset="0"/>
                <a:cs typeface="Arial" panose="020B0604020202020204" pitchFamily="34" charset="0"/>
              </a:rPr>
              <a:t>Strict waiting procedures, one in one out, spacing, no waiting</a:t>
            </a:r>
            <a:endParaRPr lang="en-GB" sz="900" dirty="0">
              <a:solidFill>
                <a:srgbClr val="004992"/>
              </a:solidFill>
              <a:latin typeface="Arial" panose="020B0604020202020204" pitchFamily="34" charset="0"/>
              <a:cs typeface="Arial" panose="020B0604020202020204" pitchFamily="34" charset="0"/>
            </a:endParaRPr>
          </a:p>
        </p:txBody>
      </p:sp>
      <p:sp>
        <p:nvSpPr>
          <p:cNvPr id="22" name="Oval Callout 7">
            <a:extLst>
              <a:ext uri="{FF2B5EF4-FFF2-40B4-BE49-F238E27FC236}">
                <a16:creationId xmlns:a16="http://schemas.microsoft.com/office/drawing/2014/main" xmlns="" id="{23FCCB63-43C0-4F3A-B28D-6E5ADDAED26B}"/>
              </a:ext>
            </a:extLst>
          </p:cNvPr>
          <p:cNvSpPr/>
          <p:nvPr/>
        </p:nvSpPr>
        <p:spPr>
          <a:xfrm>
            <a:off x="3682158" y="4344090"/>
            <a:ext cx="1103460" cy="839826"/>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050" b="0" i="0" u="none" strike="noStrike" baseline="0" dirty="0">
                <a:solidFill>
                  <a:srgbClr val="004992"/>
                </a:solidFill>
                <a:latin typeface="Arial" panose="020B0604020202020204" pitchFamily="34" charset="0"/>
                <a:cs typeface="Arial" panose="020B0604020202020204" pitchFamily="34" charset="0"/>
              </a:rPr>
              <a:t>No </a:t>
            </a:r>
            <a:r>
              <a:rPr lang="en-GB" sz="1050" b="0" i="0" u="none" strike="noStrike" baseline="0" dirty="0" err="1">
                <a:solidFill>
                  <a:srgbClr val="004992"/>
                </a:solidFill>
                <a:latin typeface="Arial" panose="020B0604020202020204" pitchFamily="34" charset="0"/>
                <a:cs typeface="Arial" panose="020B0604020202020204" pitchFamily="34" charset="0"/>
              </a:rPr>
              <a:t>Covid</a:t>
            </a:r>
            <a:r>
              <a:rPr lang="en-GB" sz="1050" b="0" i="0" u="none" strike="noStrike" baseline="0" dirty="0">
                <a:solidFill>
                  <a:srgbClr val="004992"/>
                </a:solidFill>
                <a:latin typeface="Arial" panose="020B0604020202020204" pitchFamily="34" charset="0"/>
                <a:cs typeface="Arial" panose="020B0604020202020204" pitchFamily="34" charset="0"/>
              </a:rPr>
              <a:t>, end of pandemic</a:t>
            </a:r>
            <a:endParaRPr lang="en-GB" sz="1050" dirty="0">
              <a:solidFill>
                <a:srgbClr val="004992"/>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A21CA9BD-6060-41E2-BEDE-55F29B007601}"/>
              </a:ext>
            </a:extLst>
          </p:cNvPr>
          <p:cNvSpPr txBox="1"/>
          <p:nvPr/>
        </p:nvSpPr>
        <p:spPr>
          <a:xfrm>
            <a:off x="3353911" y="5164625"/>
            <a:ext cx="511563" cy="307777"/>
          </a:xfrm>
          <a:prstGeom prst="rect">
            <a:avLst/>
          </a:prstGeom>
          <a:noFill/>
        </p:spPr>
        <p:txBody>
          <a:bodyPr wrap="square" rtlCol="0">
            <a:spAutoFit/>
          </a:bodyPr>
          <a:lstStyle/>
          <a:p>
            <a:r>
              <a:rPr lang="en-GB" sz="1400" dirty="0"/>
              <a:t>5%</a:t>
            </a:r>
          </a:p>
        </p:txBody>
      </p:sp>
      <p:sp>
        <p:nvSpPr>
          <p:cNvPr id="25" name="Oval Callout 7">
            <a:extLst>
              <a:ext uri="{FF2B5EF4-FFF2-40B4-BE49-F238E27FC236}">
                <a16:creationId xmlns:a16="http://schemas.microsoft.com/office/drawing/2014/main" xmlns="" id="{6218C86E-F9E5-4742-B4C9-6DAD3CB18760}"/>
              </a:ext>
            </a:extLst>
          </p:cNvPr>
          <p:cNvSpPr/>
          <p:nvPr/>
        </p:nvSpPr>
        <p:spPr>
          <a:xfrm>
            <a:off x="6829837" y="4351215"/>
            <a:ext cx="1228779" cy="866201"/>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900" b="0" i="0" u="none" strike="noStrike" baseline="0" dirty="0">
                <a:solidFill>
                  <a:srgbClr val="004992"/>
                </a:solidFill>
                <a:latin typeface="Arial" panose="020B0604020202020204" pitchFamily="34" charset="0"/>
                <a:cs typeface="Arial" panose="020B0604020202020204" pitchFamily="34" charset="0"/>
              </a:rPr>
              <a:t>Advance instructions/ info from HCP, reassurance</a:t>
            </a:r>
            <a:endParaRPr lang="en-GB" sz="900" dirty="0">
              <a:solidFill>
                <a:srgbClr val="004992"/>
              </a:solidFill>
              <a:latin typeface="Arial" panose="020B0604020202020204" pitchFamily="34" charset="0"/>
              <a:cs typeface="Arial" panose="020B0604020202020204" pitchFamily="34" charset="0"/>
            </a:endParaRPr>
          </a:p>
        </p:txBody>
      </p:sp>
      <p:sp>
        <p:nvSpPr>
          <p:cNvPr id="26" name="Oval Callout 7">
            <a:extLst>
              <a:ext uri="{FF2B5EF4-FFF2-40B4-BE49-F238E27FC236}">
                <a16:creationId xmlns:a16="http://schemas.microsoft.com/office/drawing/2014/main" xmlns="" id="{1F665AF1-2394-4413-8D2A-AAC53E1D5DB9}"/>
              </a:ext>
            </a:extLst>
          </p:cNvPr>
          <p:cNvSpPr/>
          <p:nvPr/>
        </p:nvSpPr>
        <p:spPr>
          <a:xfrm>
            <a:off x="5208794" y="4344735"/>
            <a:ext cx="1228779" cy="866201"/>
          </a:xfrm>
          <a:prstGeom prst="wedgeEllipseCallout">
            <a:avLst>
              <a:gd name="adj1" fmla="val -45710"/>
              <a:gd name="adj2" fmla="val 45217"/>
            </a:avLst>
          </a:prstGeom>
          <a:noFill/>
          <a:ln w="98425">
            <a:solidFill>
              <a:srgbClr val="65B22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900" b="0" i="0" u="none" strike="noStrike" baseline="0" dirty="0">
                <a:solidFill>
                  <a:srgbClr val="004992"/>
                </a:solidFill>
                <a:latin typeface="Arial" panose="020B0604020202020204" pitchFamily="34" charset="0"/>
                <a:cs typeface="Arial" panose="020B0604020202020204" pitchFamily="34" charset="0"/>
              </a:rPr>
              <a:t>Infection rates falling, R rate, or a vaccine</a:t>
            </a:r>
            <a:endParaRPr lang="en-GB" sz="900" dirty="0">
              <a:solidFill>
                <a:srgbClr val="004992"/>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99F4470E-D893-46B3-A911-3449462BB74E}"/>
              </a:ext>
            </a:extLst>
          </p:cNvPr>
          <p:cNvSpPr txBox="1"/>
          <p:nvPr/>
        </p:nvSpPr>
        <p:spPr>
          <a:xfrm>
            <a:off x="5040958" y="5194550"/>
            <a:ext cx="511563" cy="307777"/>
          </a:xfrm>
          <a:prstGeom prst="rect">
            <a:avLst/>
          </a:prstGeom>
          <a:noFill/>
        </p:spPr>
        <p:txBody>
          <a:bodyPr wrap="square" rtlCol="0">
            <a:spAutoFit/>
          </a:bodyPr>
          <a:lstStyle/>
          <a:p>
            <a:r>
              <a:rPr lang="en-GB" sz="1400" dirty="0"/>
              <a:t>5%</a:t>
            </a:r>
          </a:p>
        </p:txBody>
      </p:sp>
    </p:spTree>
    <p:extLst>
      <p:ext uri="{BB962C8B-B14F-4D97-AF65-F5344CB8AC3E}">
        <p14:creationId xmlns:p14="http://schemas.microsoft.com/office/powerpoint/2010/main" val="3651627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0082" y="321015"/>
            <a:ext cx="12298396" cy="814102"/>
          </a:xfrm>
        </p:spPr>
        <p:txBody>
          <a:bodyPr>
            <a:noAutofit/>
          </a:bodyPr>
          <a:lstStyle/>
          <a:p>
            <a:r>
              <a:rPr lang="en-GB" sz="2400" dirty="0"/>
              <a:t>A large </a:t>
            </a:r>
            <a:r>
              <a:rPr lang="en-GB" sz="2400" dirty="0" smtClean="0"/>
              <a:t>majority of </a:t>
            </a:r>
            <a:r>
              <a:rPr lang="en-GB" sz="2400" dirty="0" smtClean="0"/>
              <a:t>people are </a:t>
            </a:r>
            <a:r>
              <a:rPr lang="en-GB" sz="2400" dirty="0"/>
              <a:t>in favour of pre-surgery self isolation for 14 days</a:t>
            </a:r>
          </a:p>
        </p:txBody>
      </p:sp>
      <p:sp>
        <p:nvSpPr>
          <p:cNvPr id="6" name="Rectangle 5">
            <a:extLst>
              <a:ext uri="{FF2B5EF4-FFF2-40B4-BE49-F238E27FC236}">
                <a16:creationId xmlns:a16="http://schemas.microsoft.com/office/drawing/2014/main" xmlns="" id="{8CD24B96-8317-49D7-9CAB-3129BD288A69}"/>
              </a:ext>
            </a:extLst>
          </p:cNvPr>
          <p:cNvSpPr/>
          <p:nvPr/>
        </p:nvSpPr>
        <p:spPr>
          <a:xfrm>
            <a:off x="2143958" y="6366611"/>
            <a:ext cx="7643053" cy="417867"/>
          </a:xfrm>
          <a:prstGeom prst="rect">
            <a:avLst/>
          </a:prstGeom>
        </p:spPr>
        <p:txBody>
          <a:bodyPr wrap="square" lIns="91432" tIns="45718" rIns="91432" bIns="45718">
            <a:spAutoFit/>
          </a:bodyPr>
          <a:lstStyle/>
          <a:p>
            <a:pPr>
              <a:lnSpc>
                <a:spcPct val="107000"/>
              </a:lnSpc>
              <a:spcAft>
                <a:spcPts val="800"/>
              </a:spcAft>
            </a:pPr>
            <a:r>
              <a:rPr lang="en-GB" sz="1050" i="1" dirty="0">
                <a:latin typeface="Arial"/>
              </a:rPr>
              <a:t>Q13. </a:t>
            </a:r>
            <a:r>
              <a:rPr lang="en-GB" sz="1000" i="1" dirty="0">
                <a:effectLst/>
                <a:ea typeface="Times New Roman" panose="02020603050405020304" pitchFamily="18" charset="0"/>
                <a:cs typeface="Arial" panose="020B0604020202020204" pitchFamily="34" charset="0"/>
              </a:rPr>
              <a:t>For the next 6 months at least, people and members of their households may need to go into self-isolation for 14 days before having any planned or elective surgeries. To what extent would you be for or against this approach?</a:t>
            </a:r>
            <a:r>
              <a:rPr lang="en-GB" sz="1000" i="1" dirty="0">
                <a:solidFill>
                  <a:srgbClr val="669900"/>
                </a:solidFill>
              </a:rPr>
              <a:t> Base: n=361</a:t>
            </a:r>
          </a:p>
        </p:txBody>
      </p:sp>
      <p:sp>
        <p:nvSpPr>
          <p:cNvPr id="9" name="Rectangle 8">
            <a:extLst>
              <a:ext uri="{FF2B5EF4-FFF2-40B4-BE49-F238E27FC236}">
                <a16:creationId xmlns:a16="http://schemas.microsoft.com/office/drawing/2014/main" xmlns="" id="{4B13B75B-A246-4896-9D40-C241FC7413A2}"/>
              </a:ext>
            </a:extLst>
          </p:cNvPr>
          <p:cNvSpPr/>
          <p:nvPr/>
        </p:nvSpPr>
        <p:spPr>
          <a:xfrm>
            <a:off x="0" y="0"/>
            <a:ext cx="4287916"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a:endParaRPr>
          </a:p>
          <a:p>
            <a:pPr algn="ctr"/>
            <a:r>
              <a:rPr lang="en-GB" sz="1200" dirty="0">
                <a:latin typeface="Arial"/>
              </a:rPr>
              <a:t>Section 4 – </a:t>
            </a:r>
            <a:r>
              <a:rPr lang="en-GB" sz="1200" dirty="0"/>
              <a:t>Health and care services over the next 6 months </a:t>
            </a:r>
          </a:p>
          <a:p>
            <a:pPr algn="ctr"/>
            <a:endParaRPr lang="en-GB" sz="1200" dirty="0">
              <a:latin typeface="Arial"/>
            </a:endParaRPr>
          </a:p>
        </p:txBody>
      </p:sp>
      <p:sp>
        <p:nvSpPr>
          <p:cNvPr id="3" name="Oval Callout 7">
            <a:extLst>
              <a:ext uri="{FF2B5EF4-FFF2-40B4-BE49-F238E27FC236}">
                <a16:creationId xmlns:a16="http://schemas.microsoft.com/office/drawing/2014/main" xmlns="" id="{7CC37964-0A08-418C-9FAB-99DA357374C9}"/>
              </a:ext>
            </a:extLst>
          </p:cNvPr>
          <p:cNvSpPr/>
          <p:nvPr/>
        </p:nvSpPr>
        <p:spPr>
          <a:xfrm>
            <a:off x="6355812" y="3539484"/>
            <a:ext cx="2379216" cy="1433520"/>
          </a:xfrm>
          <a:prstGeom prst="wedgeEllipseCallout">
            <a:avLst>
              <a:gd name="adj1" fmla="val -45710"/>
              <a:gd name="adj2" fmla="val 45217"/>
            </a:avLst>
          </a:prstGeom>
          <a:noFill/>
          <a:ln w="98425">
            <a:solidFill>
              <a:schemeClr val="bg1">
                <a:lumMod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i="1" dirty="0">
                <a:solidFill>
                  <a:schemeClr val="tx1"/>
                </a:solidFill>
              </a:rPr>
              <a:t>‘’It would be dependent upon the individuals situation and therefore a one size fits all approach would not be appropriate’’</a:t>
            </a:r>
          </a:p>
        </p:txBody>
      </p:sp>
      <p:sp>
        <p:nvSpPr>
          <p:cNvPr id="5" name="Oval Callout 7">
            <a:extLst>
              <a:ext uri="{FF2B5EF4-FFF2-40B4-BE49-F238E27FC236}">
                <a16:creationId xmlns:a16="http://schemas.microsoft.com/office/drawing/2014/main" xmlns="" id="{948D2DD2-7C87-4704-9BCD-81DE8EC744E2}"/>
              </a:ext>
            </a:extLst>
          </p:cNvPr>
          <p:cNvSpPr/>
          <p:nvPr/>
        </p:nvSpPr>
        <p:spPr>
          <a:xfrm>
            <a:off x="9055439" y="2956265"/>
            <a:ext cx="2944888" cy="1695958"/>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i="1" dirty="0">
                <a:solidFill>
                  <a:schemeClr val="tx1"/>
                </a:solidFill>
              </a:rPr>
              <a:t>‘’Our son is a key worker pharmacy dispenser how would that work if he had to have 2 weeks off, also my husband can’t claim any benefits, how would we live as already lost 8 weeks money this year’’</a:t>
            </a:r>
          </a:p>
        </p:txBody>
      </p:sp>
      <p:sp>
        <p:nvSpPr>
          <p:cNvPr id="12" name="Oval Callout 7">
            <a:extLst>
              <a:ext uri="{FF2B5EF4-FFF2-40B4-BE49-F238E27FC236}">
                <a16:creationId xmlns:a16="http://schemas.microsoft.com/office/drawing/2014/main" xmlns="" id="{F6ABC8CE-3D8A-46B3-8FEC-3CB4092B1FBB}"/>
              </a:ext>
            </a:extLst>
          </p:cNvPr>
          <p:cNvSpPr/>
          <p:nvPr/>
        </p:nvSpPr>
        <p:spPr>
          <a:xfrm>
            <a:off x="9915933" y="4838594"/>
            <a:ext cx="2201311" cy="1154557"/>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i="1" dirty="0">
                <a:solidFill>
                  <a:schemeClr val="tx1"/>
                </a:solidFill>
              </a:rPr>
              <a:t>‘’They can be </a:t>
            </a:r>
          </a:p>
          <a:p>
            <a:pPr algn="ctr"/>
            <a:r>
              <a:rPr lang="en-GB" sz="1100" i="1" dirty="0">
                <a:solidFill>
                  <a:schemeClr val="tx1"/>
                </a:solidFill>
              </a:rPr>
              <a:t>tested immediately  and have the result within 24 hours so self isolation is unnecessary’’</a:t>
            </a:r>
          </a:p>
        </p:txBody>
      </p:sp>
      <p:sp>
        <p:nvSpPr>
          <p:cNvPr id="14" name="Oval Callout 7">
            <a:extLst>
              <a:ext uri="{FF2B5EF4-FFF2-40B4-BE49-F238E27FC236}">
                <a16:creationId xmlns:a16="http://schemas.microsoft.com/office/drawing/2014/main" xmlns="" id="{A18EC7CA-9E20-4DF2-A803-D6C227794115}"/>
              </a:ext>
            </a:extLst>
          </p:cNvPr>
          <p:cNvSpPr/>
          <p:nvPr/>
        </p:nvSpPr>
        <p:spPr>
          <a:xfrm>
            <a:off x="8040292" y="4973004"/>
            <a:ext cx="1746719" cy="963790"/>
          </a:xfrm>
          <a:prstGeom prst="wedgeEllipseCallout">
            <a:avLst>
              <a:gd name="adj1" fmla="val -45710"/>
              <a:gd name="adj2" fmla="val 45217"/>
            </a:avLst>
          </a:prstGeom>
          <a:noFill/>
          <a:ln w="98425">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r>
              <a:rPr lang="en-GB" sz="1100" i="1" dirty="0">
                <a:solidFill>
                  <a:schemeClr val="tx1"/>
                </a:solidFill>
              </a:rPr>
              <a:t>‘’Lots of people probably would bend the rule anyway’’</a:t>
            </a:r>
          </a:p>
        </p:txBody>
      </p:sp>
      <p:sp>
        <p:nvSpPr>
          <p:cNvPr id="15" name="TextBox 14">
            <a:extLst>
              <a:ext uri="{FF2B5EF4-FFF2-40B4-BE49-F238E27FC236}">
                <a16:creationId xmlns:a16="http://schemas.microsoft.com/office/drawing/2014/main" xmlns="" id="{6752E63F-107D-4DF8-9E7D-0D747A3E4B93}"/>
              </a:ext>
            </a:extLst>
          </p:cNvPr>
          <p:cNvSpPr txBox="1"/>
          <p:nvPr/>
        </p:nvSpPr>
        <p:spPr>
          <a:xfrm>
            <a:off x="9522355" y="4712589"/>
            <a:ext cx="529312" cy="215444"/>
          </a:xfrm>
          <a:prstGeom prst="rect">
            <a:avLst/>
          </a:prstGeom>
          <a:noFill/>
        </p:spPr>
        <p:txBody>
          <a:bodyPr wrap="none" rtlCol="0">
            <a:spAutoFit/>
          </a:bodyPr>
          <a:lstStyle/>
          <a:p>
            <a:r>
              <a:rPr lang="en-GB" sz="800" i="1" dirty="0">
                <a:solidFill>
                  <a:srgbClr val="C00000"/>
                </a:solidFill>
              </a:rPr>
              <a:t>Against</a:t>
            </a:r>
          </a:p>
        </p:txBody>
      </p:sp>
      <p:sp>
        <p:nvSpPr>
          <p:cNvPr id="17" name="TextBox 16">
            <a:extLst>
              <a:ext uri="{FF2B5EF4-FFF2-40B4-BE49-F238E27FC236}">
                <a16:creationId xmlns:a16="http://schemas.microsoft.com/office/drawing/2014/main" xmlns="" id="{504FCDCF-EC1D-457A-A690-14571C0143E2}"/>
              </a:ext>
            </a:extLst>
          </p:cNvPr>
          <p:cNvSpPr txBox="1"/>
          <p:nvPr/>
        </p:nvSpPr>
        <p:spPr>
          <a:xfrm>
            <a:off x="6655872" y="4973004"/>
            <a:ext cx="694421" cy="215444"/>
          </a:xfrm>
          <a:prstGeom prst="rect">
            <a:avLst/>
          </a:prstGeom>
          <a:noFill/>
        </p:spPr>
        <p:txBody>
          <a:bodyPr wrap="none" rtlCol="0">
            <a:spAutoFit/>
          </a:bodyPr>
          <a:lstStyle/>
          <a:p>
            <a:r>
              <a:rPr lang="en-GB" sz="800" i="1" dirty="0">
                <a:solidFill>
                  <a:schemeClr val="bg1">
                    <a:lumMod val="50000"/>
                  </a:schemeClr>
                </a:solidFill>
              </a:rPr>
              <a:t>Neither/nor</a:t>
            </a:r>
          </a:p>
        </p:txBody>
      </p:sp>
      <p:pic>
        <p:nvPicPr>
          <p:cNvPr id="13" name="Picture 12">
            <a:extLst>
              <a:ext uri="{FF2B5EF4-FFF2-40B4-BE49-F238E27FC236}">
                <a16:creationId xmlns:a16="http://schemas.microsoft.com/office/drawing/2014/main" xmlns="" id="{1819CCD4-AF86-448F-B8DA-19D598F04861}"/>
              </a:ext>
            </a:extLst>
          </p:cNvPr>
          <p:cNvPicPr>
            <a:picLocks noChangeAspect="1"/>
          </p:cNvPicPr>
          <p:nvPr/>
        </p:nvPicPr>
        <p:blipFill>
          <a:blip r:embed="rId3"/>
          <a:stretch>
            <a:fillRect/>
          </a:stretch>
        </p:blipFill>
        <p:spPr>
          <a:xfrm>
            <a:off x="4003818" y="3867689"/>
            <a:ext cx="2028140" cy="1764642"/>
          </a:xfrm>
          <a:prstGeom prst="rect">
            <a:avLst/>
          </a:prstGeom>
        </p:spPr>
      </p:pic>
      <p:pic>
        <p:nvPicPr>
          <p:cNvPr id="16" name="Picture 15">
            <a:extLst>
              <a:ext uri="{FF2B5EF4-FFF2-40B4-BE49-F238E27FC236}">
                <a16:creationId xmlns:a16="http://schemas.microsoft.com/office/drawing/2014/main" xmlns="" id="{6622DE5C-A441-4901-BF56-1ABCA7432D86}"/>
              </a:ext>
            </a:extLst>
          </p:cNvPr>
          <p:cNvPicPr>
            <a:picLocks noChangeAspect="1"/>
          </p:cNvPicPr>
          <p:nvPr/>
        </p:nvPicPr>
        <p:blipFill>
          <a:blip r:embed="rId4"/>
          <a:stretch>
            <a:fillRect/>
          </a:stretch>
        </p:blipFill>
        <p:spPr>
          <a:xfrm>
            <a:off x="4347400" y="5222858"/>
            <a:ext cx="1362408" cy="266958"/>
          </a:xfrm>
          <a:prstGeom prst="rect">
            <a:avLst/>
          </a:prstGeom>
        </p:spPr>
      </p:pic>
      <p:pic>
        <p:nvPicPr>
          <p:cNvPr id="18" name="Picture 17">
            <a:extLst>
              <a:ext uri="{FF2B5EF4-FFF2-40B4-BE49-F238E27FC236}">
                <a16:creationId xmlns:a16="http://schemas.microsoft.com/office/drawing/2014/main" xmlns="" id="{B342E0E2-31C7-4CDD-838A-05D78357C0DB}"/>
              </a:ext>
            </a:extLst>
          </p:cNvPr>
          <p:cNvPicPr>
            <a:picLocks noChangeAspect="1"/>
          </p:cNvPicPr>
          <p:nvPr/>
        </p:nvPicPr>
        <p:blipFill>
          <a:blip r:embed="rId5"/>
          <a:stretch>
            <a:fillRect/>
          </a:stretch>
        </p:blipFill>
        <p:spPr>
          <a:xfrm>
            <a:off x="272233" y="2568067"/>
            <a:ext cx="2398988" cy="2293538"/>
          </a:xfrm>
          <a:prstGeom prst="rect">
            <a:avLst/>
          </a:prstGeom>
        </p:spPr>
      </p:pic>
      <p:cxnSp>
        <p:nvCxnSpPr>
          <p:cNvPr id="19" name="Straight Connector 18">
            <a:extLst>
              <a:ext uri="{FF2B5EF4-FFF2-40B4-BE49-F238E27FC236}">
                <a16:creationId xmlns:a16="http://schemas.microsoft.com/office/drawing/2014/main" xmlns="" id="{2FB99DE8-BB49-4FBB-93A2-D247B3B3413B}"/>
              </a:ext>
            </a:extLst>
          </p:cNvPr>
          <p:cNvCxnSpPr>
            <a:cxnSpLocks/>
          </p:cNvCxnSpPr>
          <p:nvPr/>
        </p:nvCxnSpPr>
        <p:spPr>
          <a:xfrm flipV="1">
            <a:off x="1530192" y="2605460"/>
            <a:ext cx="6657044" cy="2475266"/>
          </a:xfrm>
          <a:prstGeom prst="line">
            <a:avLst/>
          </a:prstGeom>
          <a:ln w="10477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0A22BB92-6D4B-4721-A425-C75D1F208817}"/>
              </a:ext>
            </a:extLst>
          </p:cNvPr>
          <p:cNvSpPr txBox="1"/>
          <p:nvPr/>
        </p:nvSpPr>
        <p:spPr>
          <a:xfrm>
            <a:off x="790523" y="3232915"/>
            <a:ext cx="1362408" cy="1200325"/>
          </a:xfrm>
          <a:prstGeom prst="rect">
            <a:avLst/>
          </a:prstGeom>
          <a:noFill/>
        </p:spPr>
        <p:txBody>
          <a:bodyPr wrap="square" lIns="91432" tIns="45718" rIns="91432" bIns="45718" rtlCol="0">
            <a:spAutoFit/>
          </a:bodyPr>
          <a:lstStyle/>
          <a:p>
            <a:pPr algn="ctr"/>
            <a:r>
              <a:rPr lang="en-GB" sz="2000" b="1" dirty="0">
                <a:solidFill>
                  <a:srgbClr val="65B22E"/>
                </a:solidFill>
              </a:rPr>
              <a:t>In favour</a:t>
            </a:r>
          </a:p>
          <a:p>
            <a:pPr algn="ctr"/>
            <a:r>
              <a:rPr lang="en-GB" sz="2800" b="1" dirty="0">
                <a:solidFill>
                  <a:srgbClr val="65B22E"/>
                </a:solidFill>
              </a:rPr>
              <a:t> </a:t>
            </a:r>
            <a:r>
              <a:rPr lang="en-GB" sz="2800" b="1" dirty="0" smtClean="0">
                <a:solidFill>
                  <a:srgbClr val="65B22E"/>
                </a:solidFill>
              </a:rPr>
              <a:t>83%</a:t>
            </a:r>
            <a:endParaRPr lang="en-GB" sz="2800" b="1" dirty="0">
              <a:solidFill>
                <a:srgbClr val="65B22E"/>
              </a:solidFill>
            </a:endParaRPr>
          </a:p>
          <a:p>
            <a:pPr algn="ctr"/>
            <a:r>
              <a:rPr lang="en-GB" sz="800" b="1" i="1" dirty="0">
                <a:solidFill>
                  <a:srgbClr val="65B22E"/>
                </a:solidFill>
              </a:rPr>
              <a:t>(Strongly in favour </a:t>
            </a:r>
            <a:r>
              <a:rPr lang="en-GB" sz="800" b="1" i="1" dirty="0" smtClean="0">
                <a:solidFill>
                  <a:srgbClr val="65B22E"/>
                </a:solidFill>
              </a:rPr>
              <a:t>44%, </a:t>
            </a:r>
            <a:r>
              <a:rPr lang="en-GB" sz="800" b="1" i="1" dirty="0">
                <a:solidFill>
                  <a:srgbClr val="65B22E"/>
                </a:solidFill>
              </a:rPr>
              <a:t>moderately in favour </a:t>
            </a:r>
            <a:r>
              <a:rPr lang="en-GB" sz="800" b="1" i="1" dirty="0" smtClean="0">
                <a:solidFill>
                  <a:srgbClr val="65B22E"/>
                </a:solidFill>
              </a:rPr>
              <a:t>39%)</a:t>
            </a:r>
            <a:endParaRPr lang="en-GB" sz="800" b="1" i="1" dirty="0">
              <a:solidFill>
                <a:srgbClr val="65B22E"/>
              </a:solidFill>
            </a:endParaRPr>
          </a:p>
        </p:txBody>
      </p:sp>
      <p:sp>
        <p:nvSpPr>
          <p:cNvPr id="21" name="TextBox 20">
            <a:extLst>
              <a:ext uri="{FF2B5EF4-FFF2-40B4-BE49-F238E27FC236}">
                <a16:creationId xmlns:a16="http://schemas.microsoft.com/office/drawing/2014/main" xmlns="" id="{F0A026F3-5668-4B54-8615-3275697374C4}"/>
              </a:ext>
            </a:extLst>
          </p:cNvPr>
          <p:cNvSpPr txBox="1"/>
          <p:nvPr/>
        </p:nvSpPr>
        <p:spPr>
          <a:xfrm>
            <a:off x="4258623" y="3092867"/>
            <a:ext cx="1362408" cy="630938"/>
          </a:xfrm>
          <a:prstGeom prst="rect">
            <a:avLst/>
          </a:prstGeom>
          <a:noFill/>
        </p:spPr>
        <p:txBody>
          <a:bodyPr wrap="square" lIns="91432" tIns="45718" rIns="91432" bIns="45718" rtlCol="0">
            <a:spAutoFit/>
          </a:bodyPr>
          <a:lstStyle/>
          <a:p>
            <a:pPr algn="ctr"/>
            <a:r>
              <a:rPr lang="en-GB" sz="1100" b="1" dirty="0">
                <a:solidFill>
                  <a:schemeClr val="bg1">
                    <a:lumMod val="50000"/>
                  </a:schemeClr>
                </a:solidFill>
              </a:rPr>
              <a:t>Neither/nor</a:t>
            </a:r>
          </a:p>
          <a:p>
            <a:pPr algn="ctr"/>
            <a:r>
              <a:rPr lang="en-GB" sz="2400" b="1" dirty="0">
                <a:solidFill>
                  <a:schemeClr val="bg1">
                    <a:lumMod val="50000"/>
                  </a:schemeClr>
                </a:solidFill>
              </a:rPr>
              <a:t> 9</a:t>
            </a:r>
            <a:r>
              <a:rPr lang="en-GB" sz="2400" b="1" dirty="0" smtClean="0">
                <a:solidFill>
                  <a:schemeClr val="bg1">
                    <a:lumMod val="50000"/>
                  </a:schemeClr>
                </a:solidFill>
              </a:rPr>
              <a:t>%</a:t>
            </a:r>
            <a:endParaRPr lang="en-GB" sz="2400" b="1" dirty="0">
              <a:solidFill>
                <a:schemeClr val="bg1">
                  <a:lumMod val="50000"/>
                </a:schemeClr>
              </a:solidFill>
            </a:endParaRPr>
          </a:p>
        </p:txBody>
      </p:sp>
      <p:sp>
        <p:nvSpPr>
          <p:cNvPr id="22" name="TextBox 21">
            <a:extLst>
              <a:ext uri="{FF2B5EF4-FFF2-40B4-BE49-F238E27FC236}">
                <a16:creationId xmlns:a16="http://schemas.microsoft.com/office/drawing/2014/main" xmlns="" id="{BD040736-7894-4493-8986-BC2C3064C702}"/>
              </a:ext>
            </a:extLst>
          </p:cNvPr>
          <p:cNvSpPr txBox="1"/>
          <p:nvPr/>
        </p:nvSpPr>
        <p:spPr>
          <a:xfrm>
            <a:off x="6477668" y="1822792"/>
            <a:ext cx="2029378" cy="907937"/>
          </a:xfrm>
          <a:prstGeom prst="rect">
            <a:avLst/>
          </a:prstGeom>
          <a:noFill/>
        </p:spPr>
        <p:txBody>
          <a:bodyPr wrap="square" lIns="91432" tIns="45718" rIns="91432" bIns="45718" rtlCol="0">
            <a:spAutoFit/>
          </a:bodyPr>
          <a:lstStyle/>
          <a:p>
            <a:pPr algn="ctr"/>
            <a:r>
              <a:rPr lang="en-GB" sz="1100" b="1" dirty="0">
                <a:solidFill>
                  <a:srgbClr val="C00000"/>
                </a:solidFill>
              </a:rPr>
              <a:t>Against</a:t>
            </a:r>
          </a:p>
          <a:p>
            <a:pPr algn="ctr"/>
            <a:r>
              <a:rPr lang="en-GB" sz="2400" b="1" dirty="0">
                <a:solidFill>
                  <a:srgbClr val="C00000"/>
                </a:solidFill>
              </a:rPr>
              <a:t> </a:t>
            </a:r>
            <a:r>
              <a:rPr lang="en-GB" sz="2400" b="1" dirty="0" smtClean="0">
                <a:solidFill>
                  <a:srgbClr val="C00000"/>
                </a:solidFill>
              </a:rPr>
              <a:t>8%</a:t>
            </a:r>
            <a:endParaRPr lang="en-GB" sz="2400" b="1" dirty="0">
              <a:solidFill>
                <a:srgbClr val="C00000"/>
              </a:solidFill>
            </a:endParaRPr>
          </a:p>
          <a:p>
            <a:pPr algn="ctr"/>
            <a:r>
              <a:rPr lang="en-GB" sz="900" b="1" i="1" dirty="0">
                <a:solidFill>
                  <a:srgbClr val="C00000"/>
                </a:solidFill>
                <a:cs typeface="Arial" panose="020B0604020202020204" pitchFamily="34" charset="0"/>
              </a:rPr>
              <a:t>(Strongly against 6</a:t>
            </a:r>
            <a:r>
              <a:rPr lang="en-GB" sz="900" b="1" i="1" dirty="0" smtClean="0">
                <a:solidFill>
                  <a:srgbClr val="C00000"/>
                </a:solidFill>
                <a:cs typeface="Arial" panose="020B0604020202020204" pitchFamily="34" charset="0"/>
              </a:rPr>
              <a:t>%, </a:t>
            </a:r>
            <a:r>
              <a:rPr lang="en-GB" sz="900" b="1" i="1" dirty="0">
                <a:solidFill>
                  <a:srgbClr val="C00000"/>
                </a:solidFill>
                <a:cs typeface="Arial" panose="020B0604020202020204" pitchFamily="34" charset="0"/>
              </a:rPr>
              <a:t>moderately against </a:t>
            </a:r>
            <a:r>
              <a:rPr lang="en-GB" sz="900" b="1" i="1" dirty="0" smtClean="0">
                <a:solidFill>
                  <a:srgbClr val="C00000"/>
                </a:solidFill>
                <a:cs typeface="Arial" panose="020B0604020202020204" pitchFamily="34" charset="0"/>
              </a:rPr>
              <a:t>2%)</a:t>
            </a:r>
            <a:endParaRPr lang="en-GB" sz="900" b="1" i="1" dirty="0">
              <a:solidFill>
                <a:srgbClr val="C00000"/>
              </a:solidFill>
              <a:cs typeface="Arial" panose="020B0604020202020204" pitchFamily="34" charset="0"/>
            </a:endParaRPr>
          </a:p>
        </p:txBody>
      </p:sp>
      <p:sp>
        <p:nvSpPr>
          <p:cNvPr id="4" name="Rectangle 3"/>
          <p:cNvSpPr/>
          <p:nvPr/>
        </p:nvSpPr>
        <p:spPr>
          <a:xfrm>
            <a:off x="381668" y="1310588"/>
            <a:ext cx="6096000" cy="1077218"/>
          </a:xfrm>
          <a:prstGeom prst="rect">
            <a:avLst/>
          </a:prstGeom>
        </p:spPr>
        <p:txBody>
          <a:bodyPr>
            <a:spAutoFit/>
          </a:bodyPr>
          <a:lstStyle/>
          <a:p>
            <a:r>
              <a:rPr lang="en-GB" sz="1600" i="1" dirty="0"/>
              <a:t>For the next 6 months at least, people and members of their households may need to go into self-isolation for 14 days before having any planned or elective surgeries. To what extent would you be for or against this approach?</a:t>
            </a:r>
          </a:p>
        </p:txBody>
      </p:sp>
    </p:spTree>
    <p:extLst>
      <p:ext uri="{BB962C8B-B14F-4D97-AF65-F5344CB8AC3E}">
        <p14:creationId xmlns:p14="http://schemas.microsoft.com/office/powerpoint/2010/main" val="3432835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6E39E37-6BC0-A248-806A-337B0CEF6126}" type="slidenum">
              <a:rPr lang="en-US" smtClean="0"/>
              <a:t>27</a:t>
            </a:fld>
            <a:endParaRPr lang="en-US"/>
          </a:p>
        </p:txBody>
      </p:sp>
      <p:sp>
        <p:nvSpPr>
          <p:cNvPr id="8" name="Text Placeholder 7"/>
          <p:cNvSpPr>
            <a:spLocks noGrp="1"/>
          </p:cNvSpPr>
          <p:nvPr>
            <p:ph type="body" sz="quarter" idx="17"/>
          </p:nvPr>
        </p:nvSpPr>
        <p:spPr>
          <a:xfrm>
            <a:off x="467646" y="2471987"/>
            <a:ext cx="5897850" cy="733028"/>
          </a:xfrm>
        </p:spPr>
        <p:txBody>
          <a:bodyPr/>
          <a:lstStyle/>
          <a:p>
            <a:r>
              <a:rPr lang="en-GB" dirty="0" smtClean="0"/>
              <a:t>Section 5</a:t>
            </a:r>
            <a:endParaRPr lang="en-GB" dirty="0"/>
          </a:p>
        </p:txBody>
      </p:sp>
      <p:sp>
        <p:nvSpPr>
          <p:cNvPr id="9" name="Text Placeholder 8"/>
          <p:cNvSpPr>
            <a:spLocks noGrp="1"/>
          </p:cNvSpPr>
          <p:nvPr>
            <p:ph type="body" sz="quarter" idx="18"/>
          </p:nvPr>
        </p:nvSpPr>
        <p:spPr>
          <a:xfrm>
            <a:off x="467645" y="3324855"/>
            <a:ext cx="6776534" cy="511175"/>
          </a:xfrm>
        </p:spPr>
        <p:txBody>
          <a:bodyPr>
            <a:noAutofit/>
          </a:bodyPr>
          <a:lstStyle/>
          <a:p>
            <a:r>
              <a:rPr lang="en-GB" sz="2400" dirty="0" smtClean="0"/>
              <a:t>Expected uptake of flu vaccinations and preferred options for administration </a:t>
            </a:r>
            <a:endParaRPr lang="en-GB" sz="2400" dirty="0"/>
          </a:p>
        </p:txBody>
      </p:sp>
      <p:pic>
        <p:nvPicPr>
          <p:cNvPr id="4" name="Picture 3">
            <a:extLst>
              <a:ext uri="{FF2B5EF4-FFF2-40B4-BE49-F238E27FC236}">
                <a16:creationId xmlns:a16="http://schemas.microsoft.com/office/drawing/2014/main" xmlns="" id="{23692E19-6545-44DA-8896-6467285D605B}"/>
              </a:ext>
            </a:extLst>
          </p:cNvPr>
          <p:cNvPicPr>
            <a:picLocks noChangeAspect="1"/>
          </p:cNvPicPr>
          <p:nvPr/>
        </p:nvPicPr>
        <p:blipFill>
          <a:blip r:embed="rId2"/>
          <a:stretch>
            <a:fillRect/>
          </a:stretch>
        </p:blipFill>
        <p:spPr>
          <a:xfrm>
            <a:off x="7258325" y="1758821"/>
            <a:ext cx="4772861" cy="2892387"/>
          </a:xfrm>
          <a:prstGeom prst="rect">
            <a:avLst/>
          </a:prstGeom>
          <a:effectLst>
            <a:softEdge rad="76200"/>
          </a:effectLst>
        </p:spPr>
      </p:pic>
    </p:spTree>
    <p:extLst>
      <p:ext uri="{BB962C8B-B14F-4D97-AF65-F5344CB8AC3E}">
        <p14:creationId xmlns:p14="http://schemas.microsoft.com/office/powerpoint/2010/main" val="783312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2606" y="317798"/>
            <a:ext cx="10909739" cy="836713"/>
          </a:xfrm>
        </p:spPr>
        <p:txBody>
          <a:bodyPr anchor="ctr">
            <a:noAutofit/>
          </a:bodyPr>
          <a:lstStyle/>
          <a:p>
            <a:r>
              <a:rPr lang="en-GB" sz="2400" dirty="0"/>
              <a:t>Two thirds of </a:t>
            </a:r>
            <a:r>
              <a:rPr lang="en-GB" sz="2400" dirty="0" smtClean="0"/>
              <a:t>panellists </a:t>
            </a:r>
            <a:r>
              <a:rPr lang="en-GB" sz="2400" dirty="0" smtClean="0"/>
              <a:t>are </a:t>
            </a:r>
            <a:r>
              <a:rPr lang="en-GB" sz="2400" dirty="0"/>
              <a:t>likely to consider getting a flu vaccination this year</a:t>
            </a:r>
          </a:p>
        </p:txBody>
      </p:sp>
      <p:sp>
        <p:nvSpPr>
          <p:cNvPr id="6" name="Rectangle 5">
            <a:extLst>
              <a:ext uri="{FF2B5EF4-FFF2-40B4-BE49-F238E27FC236}">
                <a16:creationId xmlns:a16="http://schemas.microsoft.com/office/drawing/2014/main" xmlns="" id="{8CD24B96-8317-49D7-9CAB-3129BD288A69}"/>
              </a:ext>
            </a:extLst>
          </p:cNvPr>
          <p:cNvSpPr/>
          <p:nvPr/>
        </p:nvSpPr>
        <p:spPr>
          <a:xfrm>
            <a:off x="3286527" y="6468971"/>
            <a:ext cx="5138381" cy="253912"/>
          </a:xfrm>
          <a:prstGeom prst="rect">
            <a:avLst/>
          </a:prstGeom>
        </p:spPr>
        <p:txBody>
          <a:bodyPr wrap="square" lIns="91432" tIns="45718" rIns="91432" bIns="45718">
            <a:spAutoFit/>
          </a:bodyPr>
          <a:lstStyle/>
          <a:p>
            <a:r>
              <a:rPr lang="en-GB" sz="1050" i="1" dirty="0">
                <a:latin typeface="Arial"/>
              </a:rPr>
              <a:t>Q14. </a:t>
            </a:r>
            <a:r>
              <a:rPr lang="en-GB" sz="1000" i="1" dirty="0">
                <a:latin typeface="Arial"/>
              </a:rPr>
              <a:t>How</a:t>
            </a:r>
            <a:r>
              <a:rPr lang="en-GB" sz="1000" i="1" dirty="0"/>
              <a:t> </a:t>
            </a:r>
            <a:r>
              <a:rPr lang="en-GB" sz="1000" i="1" dirty="0">
                <a:effectLst/>
                <a:ea typeface="Times New Roman" panose="02020603050405020304" pitchFamily="18" charset="0"/>
                <a:cs typeface="Arial" panose="020B0604020202020204" pitchFamily="34" charset="0"/>
              </a:rPr>
              <a:t>likely are you to consider getting a flu vaccination this year? </a:t>
            </a:r>
            <a:r>
              <a:rPr lang="en-GB" sz="1000" i="1" dirty="0">
                <a:solidFill>
                  <a:srgbClr val="669900"/>
                </a:solidFill>
              </a:rPr>
              <a:t>Base: n=361</a:t>
            </a:r>
          </a:p>
        </p:txBody>
      </p:sp>
      <p:graphicFrame>
        <p:nvGraphicFramePr>
          <p:cNvPr id="8" name="Chart 7">
            <a:extLst>
              <a:ext uri="{FF2B5EF4-FFF2-40B4-BE49-F238E27FC236}">
                <a16:creationId xmlns:a16="http://schemas.microsoft.com/office/drawing/2014/main" xmlns="" id="{CD1DEC77-3878-4469-BBC1-52334041A679}"/>
              </a:ext>
            </a:extLst>
          </p:cNvPr>
          <p:cNvGraphicFramePr/>
          <p:nvPr>
            <p:extLst>
              <p:ext uri="{D42A27DB-BD31-4B8C-83A1-F6EECF244321}">
                <p14:modId xmlns:p14="http://schemas.microsoft.com/office/powerpoint/2010/main" val="2396495337"/>
              </p:ext>
            </p:extLst>
          </p:nvPr>
        </p:nvGraphicFramePr>
        <p:xfrm>
          <a:off x="186092" y="2209800"/>
          <a:ext cx="11548708" cy="360044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xmlns="" id="{98AD5505-5518-4D04-9201-A962C1B4372A}"/>
              </a:ext>
            </a:extLst>
          </p:cNvPr>
          <p:cNvSpPr/>
          <p:nvPr/>
        </p:nvSpPr>
        <p:spPr>
          <a:xfrm>
            <a:off x="38378" y="1154511"/>
            <a:ext cx="12153622" cy="8646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This rises to </a:t>
            </a:r>
            <a:r>
              <a:rPr lang="en-GB" sz="1400" b="1" dirty="0">
                <a:solidFill>
                  <a:schemeClr val="tx1"/>
                </a:solidFill>
                <a:latin typeface="Arial" panose="020B0604020202020204" pitchFamily="34" charset="0"/>
                <a:cs typeface="Arial" panose="020B0604020202020204" pitchFamily="34" charset="0"/>
              </a:rPr>
              <a:t>88%</a:t>
            </a:r>
            <a:r>
              <a:rPr lang="en-GB" sz="1400" dirty="0">
                <a:solidFill>
                  <a:schemeClr val="tx1"/>
                </a:solidFill>
                <a:latin typeface="Arial" panose="020B0604020202020204" pitchFamily="34" charset="0"/>
                <a:cs typeface="Arial" panose="020B0604020202020204" pitchFamily="34" charset="0"/>
              </a:rPr>
              <a:t> in South </a:t>
            </a:r>
            <a:r>
              <a:rPr lang="en-GB" sz="1400" dirty="0" err="1">
                <a:solidFill>
                  <a:schemeClr val="tx1"/>
                </a:solidFill>
                <a:latin typeface="Arial" panose="020B0604020202020204" pitchFamily="34" charset="0"/>
                <a:cs typeface="Arial" panose="020B0604020202020204" pitchFamily="34" charset="0"/>
              </a:rPr>
              <a:t>Glos</a:t>
            </a:r>
            <a:r>
              <a:rPr lang="en-GB" sz="1400" dirty="0">
                <a:solidFill>
                  <a:schemeClr val="tx1"/>
                </a:solidFill>
                <a:latin typeface="Arial" panose="020B0604020202020204" pitchFamily="34" charset="0"/>
                <a:cs typeface="Arial" panose="020B0604020202020204" pitchFamily="34" charset="0"/>
              </a:rPr>
              <a:t>, </a:t>
            </a:r>
            <a:r>
              <a:rPr lang="en-GB" sz="1400" b="1" dirty="0">
                <a:solidFill>
                  <a:schemeClr val="tx1"/>
                </a:solidFill>
                <a:latin typeface="Arial" panose="020B0604020202020204" pitchFamily="34" charset="0"/>
                <a:cs typeface="Arial" panose="020B0604020202020204" pitchFamily="34" charset="0"/>
              </a:rPr>
              <a:t>82%</a:t>
            </a:r>
            <a:r>
              <a:rPr lang="en-GB" sz="1400" dirty="0">
                <a:solidFill>
                  <a:schemeClr val="tx1"/>
                </a:solidFill>
                <a:latin typeface="Arial" panose="020B0604020202020204" pitchFamily="34" charset="0"/>
                <a:cs typeface="Arial" panose="020B0604020202020204" pitchFamily="34" charset="0"/>
              </a:rPr>
              <a:t> among females and </a:t>
            </a:r>
            <a:r>
              <a:rPr lang="en-GB" sz="1400" b="1" dirty="0">
                <a:solidFill>
                  <a:schemeClr val="tx1"/>
                </a:solidFill>
                <a:latin typeface="Arial" panose="020B0604020202020204" pitchFamily="34" charset="0"/>
                <a:cs typeface="Arial" panose="020B0604020202020204" pitchFamily="34" charset="0"/>
              </a:rPr>
              <a:t>90%</a:t>
            </a:r>
            <a:r>
              <a:rPr lang="en-GB" sz="1400" dirty="0">
                <a:solidFill>
                  <a:schemeClr val="tx1"/>
                </a:solidFill>
                <a:latin typeface="Arial" panose="020B0604020202020204" pitchFamily="34" charset="0"/>
                <a:cs typeface="Arial" panose="020B0604020202020204" pitchFamily="34" charset="0"/>
              </a:rPr>
              <a:t> of those aged 65+</a:t>
            </a:r>
          </a:p>
          <a:p>
            <a:pPr marL="285750" indent="-285750">
              <a:buFont typeface="Arial" panose="020B0604020202020204" pitchFamily="34" charset="0"/>
              <a:buChar char="•"/>
            </a:pPr>
            <a:r>
              <a:rPr lang="en-GB" sz="1400" b="1" dirty="0" smtClean="0">
                <a:solidFill>
                  <a:schemeClr val="tx1"/>
                </a:solidFill>
                <a:latin typeface="Arial" panose="020B0604020202020204" pitchFamily="34" charset="0"/>
                <a:cs typeface="Arial" panose="020B0604020202020204" pitchFamily="34" charset="0"/>
              </a:rPr>
              <a:t>58%</a:t>
            </a:r>
            <a:r>
              <a:rPr lang="en-GB" sz="1400" dirty="0" smtClean="0">
                <a:solidFill>
                  <a:schemeClr val="tx1"/>
                </a:solidFill>
                <a:latin typeface="Arial" panose="020B0604020202020204" pitchFamily="34" charset="0"/>
                <a:cs typeface="Arial" panose="020B0604020202020204" pitchFamily="34" charset="0"/>
              </a:rPr>
              <a:t> of those aged 16-44 also say they are likely to consider this, along with </a:t>
            </a:r>
            <a:r>
              <a:rPr lang="en-GB" sz="1400" b="1" dirty="0" smtClean="0">
                <a:solidFill>
                  <a:schemeClr val="tx1"/>
                </a:solidFill>
                <a:latin typeface="Arial" panose="020B0604020202020204" pitchFamily="34" charset="0"/>
                <a:cs typeface="Arial" panose="020B0604020202020204" pitchFamily="34" charset="0"/>
              </a:rPr>
              <a:t>69%</a:t>
            </a:r>
            <a:r>
              <a:rPr lang="en-GB" sz="1400" dirty="0">
                <a:solidFill>
                  <a:schemeClr val="tx1"/>
                </a:solidFill>
                <a:latin typeface="Arial" panose="020B0604020202020204" pitchFamily="34" charset="0"/>
                <a:cs typeface="Arial" panose="020B0604020202020204" pitchFamily="34" charset="0"/>
              </a:rPr>
              <a:t> of those aged 45-64 </a:t>
            </a:r>
            <a:r>
              <a:rPr lang="en-GB" sz="1400" dirty="0" smtClean="0">
                <a:solidFill>
                  <a:schemeClr val="tx1"/>
                </a:solidFill>
                <a:latin typeface="Arial" panose="020B0604020202020204" pitchFamily="34" charset="0"/>
                <a:cs typeface="Arial" panose="020B0604020202020204" pitchFamily="34" charset="0"/>
              </a:rPr>
              <a:t>years </a:t>
            </a:r>
          </a:p>
          <a:p>
            <a:pPr marL="285750" indent="-285750">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Males </a:t>
            </a:r>
            <a:r>
              <a:rPr lang="en-GB" sz="1400" dirty="0">
                <a:solidFill>
                  <a:schemeClr val="tx1"/>
                </a:solidFill>
                <a:latin typeface="Arial" panose="020B0604020202020204" pitchFamily="34" charset="0"/>
                <a:cs typeface="Arial" panose="020B0604020202020204" pitchFamily="34" charset="0"/>
              </a:rPr>
              <a:t>were less likely to consider getting a flu vaccination (40% unlikely) than females (14% unlikely</a:t>
            </a:r>
            <a:r>
              <a:rPr lang="en-GB" sz="1400" dirty="0" smtClean="0">
                <a:solidFill>
                  <a:schemeClr val="tx1"/>
                </a:solidFill>
                <a:latin typeface="Arial" panose="020B0604020202020204" pitchFamily="34" charset="0"/>
                <a:cs typeface="Arial" panose="020B0604020202020204" pitchFamily="34" charset="0"/>
              </a:rPr>
              <a:t>)</a:t>
            </a:r>
            <a:endParaRPr lang="en-GB" sz="1400"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4B13B75B-A246-4896-9D40-C241FC7413A2}"/>
              </a:ext>
            </a:extLst>
          </p:cNvPr>
          <p:cNvSpPr/>
          <p:nvPr/>
        </p:nvSpPr>
        <p:spPr>
          <a:xfrm>
            <a:off x="0" y="3284"/>
            <a:ext cx="4287916" cy="298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Arial"/>
              </a:rPr>
              <a:t>Section 5 </a:t>
            </a:r>
            <a:r>
              <a:rPr lang="en-GB" sz="1200" dirty="0">
                <a:latin typeface="Arial"/>
              </a:rPr>
              <a:t>– </a:t>
            </a:r>
            <a:r>
              <a:rPr lang="en-GB" sz="1200" dirty="0" smtClean="0"/>
              <a:t>Expected uptake of flu vaccine</a:t>
            </a:r>
            <a:endParaRPr lang="en-GB" sz="1200" dirty="0">
              <a:latin typeface="Arial"/>
            </a:endParaRPr>
          </a:p>
        </p:txBody>
      </p:sp>
    </p:spTree>
    <p:extLst>
      <p:ext uri="{BB962C8B-B14F-4D97-AF65-F5344CB8AC3E}">
        <p14:creationId xmlns:p14="http://schemas.microsoft.com/office/powerpoint/2010/main" val="100439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6E39E37-6BC0-A248-806A-337B0CEF6126}" type="slidenum">
              <a:rPr lang="en-US" smtClean="0"/>
              <a:t>2</a:t>
            </a:fld>
            <a:endParaRPr lang="en-US"/>
          </a:p>
        </p:txBody>
      </p:sp>
      <p:sp>
        <p:nvSpPr>
          <p:cNvPr id="8" name="Text Placeholder 7"/>
          <p:cNvSpPr>
            <a:spLocks noGrp="1"/>
          </p:cNvSpPr>
          <p:nvPr>
            <p:ph type="body" sz="quarter" idx="17"/>
          </p:nvPr>
        </p:nvSpPr>
        <p:spPr>
          <a:xfrm>
            <a:off x="198150" y="2471987"/>
            <a:ext cx="5897850" cy="733028"/>
          </a:xfrm>
        </p:spPr>
        <p:txBody>
          <a:bodyPr/>
          <a:lstStyle/>
          <a:p>
            <a:r>
              <a:rPr lang="en-GB" dirty="0"/>
              <a:t>Section 1</a:t>
            </a:r>
          </a:p>
        </p:txBody>
      </p:sp>
      <p:sp>
        <p:nvSpPr>
          <p:cNvPr id="9" name="Text Placeholder 8"/>
          <p:cNvSpPr>
            <a:spLocks noGrp="1"/>
          </p:cNvSpPr>
          <p:nvPr>
            <p:ph type="body" sz="quarter" idx="18"/>
          </p:nvPr>
        </p:nvSpPr>
        <p:spPr>
          <a:xfrm>
            <a:off x="231671" y="3324855"/>
            <a:ext cx="5112686" cy="511175"/>
          </a:xfrm>
        </p:spPr>
        <p:txBody>
          <a:bodyPr>
            <a:noAutofit/>
          </a:bodyPr>
          <a:lstStyle/>
          <a:p>
            <a:r>
              <a:rPr lang="en-GB" sz="2400" dirty="0"/>
              <a:t>Introduction</a:t>
            </a:r>
          </a:p>
        </p:txBody>
      </p:sp>
      <p:pic>
        <p:nvPicPr>
          <p:cNvPr id="2" name="Picture 2" descr="S:\(BNSSG Area)\Healthier Together (STP)\Healthier Together branding and templates\HEALTHIER TOGETHER ICONS\ICONS FOR WEB\Communication.png">
            <a:extLst>
              <a:ext uri="{FF2B5EF4-FFF2-40B4-BE49-F238E27FC236}">
                <a16:creationId xmlns:a16="http://schemas.microsoft.com/office/drawing/2014/main" xmlns="" id="{5FB0E798-C5F9-4CEC-A7F0-3ED8168A0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029" y="638761"/>
            <a:ext cx="4795157" cy="479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797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0808180-6435-4B08-97A3-1A9ABCDD772B}"/>
              </a:ext>
            </a:extLst>
          </p:cNvPr>
          <p:cNvSpPr/>
          <p:nvPr/>
        </p:nvSpPr>
        <p:spPr>
          <a:xfrm>
            <a:off x="2050493" y="6487788"/>
            <a:ext cx="8605568" cy="415494"/>
          </a:xfrm>
          <a:prstGeom prst="rect">
            <a:avLst/>
          </a:prstGeom>
        </p:spPr>
        <p:txBody>
          <a:bodyPr wrap="square" lIns="91432" tIns="45718" rIns="91432" bIns="45718">
            <a:spAutoFit/>
          </a:bodyPr>
          <a:lstStyle/>
          <a:p>
            <a:r>
              <a:rPr lang="en-GB" sz="1000" i="1" dirty="0">
                <a:latin typeface="Arial"/>
              </a:rPr>
              <a:t>Q17.</a:t>
            </a:r>
            <a:r>
              <a:rPr lang="en-GB" sz="900" i="1" dirty="0">
                <a:latin typeface="Arial"/>
              </a:rPr>
              <a:t> </a:t>
            </a:r>
            <a:r>
              <a:rPr lang="en-GB" sz="1000" i="1" dirty="0">
                <a:effectLst/>
                <a:ea typeface="Times New Roman" panose="02020603050405020304" pitchFamily="18" charset="0"/>
                <a:cs typeface="Arial" panose="020B0604020202020204" pitchFamily="34" charset="0"/>
              </a:rPr>
              <a:t>Below is a list of potential options for how you can get your flu jab this year. Please could you choose your two most preferred options.</a:t>
            </a:r>
          </a:p>
          <a:p>
            <a:r>
              <a:rPr lang="en-GB" sz="1050" dirty="0"/>
              <a:t> </a:t>
            </a:r>
            <a:r>
              <a:rPr lang="en-GB" sz="1000" i="1" dirty="0">
                <a:solidFill>
                  <a:srgbClr val="669900"/>
                </a:solidFill>
                <a:latin typeface="Arial"/>
              </a:rPr>
              <a:t>(Base: n=197, 157 who are normally eligible for a flu vaccination and 40 who are not normally eligible but are aged over 50)</a:t>
            </a:r>
            <a:endParaRPr lang="en-GB" sz="900" i="1" dirty="0">
              <a:solidFill>
                <a:srgbClr val="669900"/>
              </a:solidFill>
              <a:latin typeface="Arial"/>
            </a:endParaRPr>
          </a:p>
        </p:txBody>
      </p:sp>
      <p:graphicFrame>
        <p:nvGraphicFramePr>
          <p:cNvPr id="15" name="Content Placeholder 11">
            <a:extLst>
              <a:ext uri="{FF2B5EF4-FFF2-40B4-BE49-F238E27FC236}">
                <a16:creationId xmlns:a16="http://schemas.microsoft.com/office/drawing/2014/main" xmlns="" id="{BF1B88C9-7B6F-4C77-A320-91932BF7D0F7}"/>
              </a:ext>
            </a:extLst>
          </p:cNvPr>
          <p:cNvGraphicFramePr>
            <a:graphicFrameLocks/>
          </p:cNvGraphicFramePr>
          <p:nvPr>
            <p:extLst>
              <p:ext uri="{D42A27DB-BD31-4B8C-83A1-F6EECF244321}">
                <p14:modId xmlns:p14="http://schemas.microsoft.com/office/powerpoint/2010/main" val="35258672"/>
              </p:ext>
            </p:extLst>
          </p:nvPr>
        </p:nvGraphicFramePr>
        <p:xfrm>
          <a:off x="73177" y="1954924"/>
          <a:ext cx="9338838" cy="4348202"/>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1"/>
          <p:cNvSpPr>
            <a:spLocks noGrp="1"/>
          </p:cNvSpPr>
          <p:nvPr>
            <p:ph type="body" sz="quarter" idx="13"/>
          </p:nvPr>
        </p:nvSpPr>
        <p:spPr>
          <a:xfrm>
            <a:off x="2" y="288053"/>
            <a:ext cx="12191998" cy="816352"/>
          </a:xfrm>
        </p:spPr>
        <p:txBody>
          <a:bodyPr vert="horz" lIns="216000" tIns="45720" rIns="216000" bIns="45720" rtlCol="0">
            <a:noAutofit/>
          </a:bodyPr>
          <a:lstStyle/>
          <a:p>
            <a:r>
              <a:rPr lang="en-GB" sz="2400" dirty="0" smtClean="0"/>
              <a:t>For those eligible for a flu vaccine or over the age of 50, there </a:t>
            </a:r>
            <a:r>
              <a:rPr lang="en-GB" sz="2400" dirty="0"/>
              <a:t>is </a:t>
            </a:r>
            <a:r>
              <a:rPr lang="en-GB" sz="2400" dirty="0" smtClean="0"/>
              <a:t>interest </a:t>
            </a:r>
            <a:r>
              <a:rPr lang="en-GB" sz="2400" dirty="0"/>
              <a:t>in a range of potential flu jab </a:t>
            </a:r>
            <a:r>
              <a:rPr lang="en-GB" sz="2400" dirty="0" smtClean="0"/>
              <a:t>locations, </a:t>
            </a:r>
            <a:r>
              <a:rPr lang="en-GB" sz="2400" dirty="0"/>
              <a:t>from pre booked appointments at the GP or local pharmacy through to pop up </a:t>
            </a:r>
            <a:r>
              <a:rPr lang="en-GB" sz="2400" dirty="0" smtClean="0"/>
              <a:t>community sites</a:t>
            </a:r>
            <a:endParaRPr lang="en-GB" sz="2400" dirty="0"/>
          </a:p>
        </p:txBody>
      </p:sp>
      <p:sp>
        <p:nvSpPr>
          <p:cNvPr id="28" name="Rectangle 27">
            <a:extLst>
              <a:ext uri="{FF2B5EF4-FFF2-40B4-BE49-F238E27FC236}">
                <a16:creationId xmlns:a16="http://schemas.microsoft.com/office/drawing/2014/main" xmlns="" id="{6AAA3C45-0904-4C7C-A124-AF9771614EB7}"/>
              </a:ext>
            </a:extLst>
          </p:cNvPr>
          <p:cNvSpPr/>
          <p:nvPr/>
        </p:nvSpPr>
        <p:spPr>
          <a:xfrm>
            <a:off x="19189" y="1434662"/>
            <a:ext cx="12153622" cy="520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There are some clear differences by </a:t>
            </a:r>
            <a:r>
              <a:rPr lang="en-GB" sz="1400" dirty="0" smtClean="0">
                <a:solidFill>
                  <a:schemeClr val="tx1"/>
                </a:solidFill>
                <a:latin typeface="Arial" panose="020B0604020202020204" pitchFamily="34" charset="0"/>
                <a:cs typeface="Arial" panose="020B0604020202020204" pitchFamily="34" charset="0"/>
              </a:rPr>
              <a:t>locality</a:t>
            </a:r>
            <a:r>
              <a:rPr lang="en-GB" sz="1400" dirty="0">
                <a:solidFill>
                  <a:schemeClr val="tx1"/>
                </a:solidFill>
                <a:latin typeface="Arial" panose="020B0604020202020204" pitchFamily="34" charset="0"/>
                <a:cs typeface="Arial" panose="020B0604020202020204" pitchFamily="34" charset="0"/>
              </a:rPr>
              <a:t> </a:t>
            </a:r>
            <a:r>
              <a:rPr lang="en-GB" sz="1400" dirty="0" smtClean="0">
                <a:solidFill>
                  <a:schemeClr val="tx1"/>
                </a:solidFill>
                <a:latin typeface="Arial" panose="020B0604020202020204" pitchFamily="34" charset="0"/>
                <a:cs typeface="Arial" panose="020B0604020202020204" pitchFamily="34" charset="0"/>
              </a:rPr>
              <a:t>which should be explore further and if validated used to inform the options and solutions made available in different areas </a:t>
            </a:r>
          </a:p>
        </p:txBody>
      </p:sp>
      <p:sp>
        <p:nvSpPr>
          <p:cNvPr id="16" name="TextBox 15">
            <a:extLst>
              <a:ext uri="{FF2B5EF4-FFF2-40B4-BE49-F238E27FC236}">
                <a16:creationId xmlns:a16="http://schemas.microsoft.com/office/drawing/2014/main" xmlns="" id="{9B4FE5E3-C64C-4291-A517-BA526FC83907}"/>
              </a:ext>
            </a:extLst>
          </p:cNvPr>
          <p:cNvSpPr txBox="1"/>
          <p:nvPr/>
        </p:nvSpPr>
        <p:spPr>
          <a:xfrm>
            <a:off x="9021169" y="2391516"/>
            <a:ext cx="3170829" cy="3559492"/>
          </a:xfrm>
          <a:prstGeom prst="rect">
            <a:avLst/>
          </a:prstGeom>
          <a:solidFill>
            <a:schemeClr val="bg2">
              <a:lumMod val="20000"/>
              <a:lumOff val="80000"/>
              <a:alpha val="40000"/>
            </a:schemeClr>
          </a:solidFill>
          <a:ln w="57150">
            <a:solidFill>
              <a:schemeClr val="accent1"/>
            </a:solidFill>
          </a:ln>
        </p:spPr>
        <p:txBody>
          <a:bodyPr wrap="square" rtlCol="0" anchor="ctr">
            <a:noAutofit/>
          </a:bodyPr>
          <a:lstStyle>
            <a:defPPr>
              <a:defRPr lang="en-US"/>
            </a:defPPr>
            <a:lvl1pPr marL="285750" indent="-285750">
              <a:buFont typeface="Wingdings" panose="05000000000000000000" pitchFamily="2" charset="2"/>
              <a:buChar char="§"/>
              <a:defRPr sz="1200"/>
            </a:lvl1pPr>
          </a:lstStyle>
          <a:p>
            <a:pPr marL="0" indent="0">
              <a:buNone/>
            </a:pPr>
            <a:endParaRPr lang="en-GB" dirty="0"/>
          </a:p>
          <a:p>
            <a:r>
              <a:rPr lang="en-GB" dirty="0" smtClean="0"/>
              <a:t>People aged 65 +, people living in Weston &amp; </a:t>
            </a:r>
            <a:r>
              <a:rPr lang="en-GB" dirty="0" err="1" smtClean="0"/>
              <a:t>Worle</a:t>
            </a:r>
            <a:r>
              <a:rPr lang="en-GB" dirty="0" smtClean="0"/>
              <a:t> and people with long-term conditions all have a strong preference for pre-booked appointments at GP practices </a:t>
            </a:r>
            <a:endParaRPr lang="en-GB" dirty="0"/>
          </a:p>
          <a:p>
            <a:endParaRPr lang="en-GB" dirty="0" smtClean="0"/>
          </a:p>
          <a:p>
            <a:r>
              <a:rPr lang="en-GB" dirty="0" smtClean="0"/>
              <a:t>People in Inner City and East Bristol and Woodspring have more of a preference for appointments at a local pharmacy </a:t>
            </a:r>
          </a:p>
          <a:p>
            <a:endParaRPr lang="en-GB" dirty="0"/>
          </a:p>
          <a:p>
            <a:r>
              <a:rPr lang="en-GB" dirty="0" smtClean="0"/>
              <a:t>People in South Bristol and South Gloucestershire have more of a preference for pop-up sites in community centres or car parks</a:t>
            </a:r>
          </a:p>
          <a:p>
            <a:endParaRPr lang="en-GB" dirty="0"/>
          </a:p>
          <a:p>
            <a:r>
              <a:rPr lang="en-GB" dirty="0" smtClean="0"/>
              <a:t>A considerable proportion of people (24%) also had a preference for the vaccine to be administered at home</a:t>
            </a:r>
            <a:endParaRPr lang="en-GB" dirty="0"/>
          </a:p>
          <a:p>
            <a:endParaRPr lang="en-GB" dirty="0"/>
          </a:p>
        </p:txBody>
      </p:sp>
      <p:sp>
        <p:nvSpPr>
          <p:cNvPr id="8" name="Rectangle 7">
            <a:extLst>
              <a:ext uri="{FF2B5EF4-FFF2-40B4-BE49-F238E27FC236}">
                <a16:creationId xmlns:a16="http://schemas.microsoft.com/office/drawing/2014/main" xmlns="" id="{4B13B75B-A246-4896-9D40-C241FC7413A2}"/>
              </a:ext>
            </a:extLst>
          </p:cNvPr>
          <p:cNvSpPr/>
          <p:nvPr/>
        </p:nvSpPr>
        <p:spPr>
          <a:xfrm>
            <a:off x="0" y="3284"/>
            <a:ext cx="4287916" cy="298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Arial"/>
              </a:rPr>
              <a:t>Section 5 </a:t>
            </a:r>
            <a:r>
              <a:rPr lang="en-GB" sz="1200" dirty="0">
                <a:latin typeface="Arial"/>
              </a:rPr>
              <a:t>– </a:t>
            </a:r>
            <a:r>
              <a:rPr lang="en-GB" sz="1200" dirty="0" smtClean="0"/>
              <a:t>Expected uptake of flu vaccine</a:t>
            </a:r>
            <a:endParaRPr lang="en-GB" sz="1200" dirty="0">
              <a:latin typeface="Arial"/>
            </a:endParaRPr>
          </a:p>
        </p:txBody>
      </p:sp>
    </p:spTree>
    <p:extLst>
      <p:ext uri="{BB962C8B-B14F-4D97-AF65-F5344CB8AC3E}">
        <p14:creationId xmlns:p14="http://schemas.microsoft.com/office/powerpoint/2010/main" val="1490277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3240" y="320191"/>
            <a:ext cx="12398478" cy="1085528"/>
          </a:xfrm>
        </p:spPr>
        <p:txBody>
          <a:bodyPr>
            <a:noAutofit/>
          </a:bodyPr>
          <a:lstStyle/>
          <a:p>
            <a:r>
              <a:rPr lang="en-GB" sz="2400" dirty="0" smtClean="0"/>
              <a:t>The main drivers for location / administration preference are safety and reduction in risk of infection with C19, trust in healthcare professionals (especially GPs and practice nurses) and convenience or ease of access </a:t>
            </a:r>
            <a:endParaRPr lang="en-GB" sz="2400" dirty="0"/>
          </a:p>
        </p:txBody>
      </p:sp>
      <p:sp>
        <p:nvSpPr>
          <p:cNvPr id="6" name="Rectangle 5">
            <a:extLst>
              <a:ext uri="{FF2B5EF4-FFF2-40B4-BE49-F238E27FC236}">
                <a16:creationId xmlns:a16="http://schemas.microsoft.com/office/drawing/2014/main" xmlns="" id="{8CD24B96-8317-49D7-9CAB-3129BD288A69}"/>
              </a:ext>
            </a:extLst>
          </p:cNvPr>
          <p:cNvSpPr/>
          <p:nvPr/>
        </p:nvSpPr>
        <p:spPr>
          <a:xfrm>
            <a:off x="2858207" y="6454984"/>
            <a:ext cx="7324480" cy="407800"/>
          </a:xfrm>
          <a:prstGeom prst="rect">
            <a:avLst/>
          </a:prstGeom>
        </p:spPr>
        <p:txBody>
          <a:bodyPr wrap="square" lIns="91432" tIns="45718" rIns="91432" bIns="45718">
            <a:spAutoFit/>
          </a:bodyPr>
          <a:lstStyle/>
          <a:p>
            <a:r>
              <a:rPr lang="en-GB" sz="1050" i="1" dirty="0">
                <a:latin typeface="Arial"/>
              </a:rPr>
              <a:t>Q17b. </a:t>
            </a:r>
            <a:r>
              <a:rPr lang="en-GB" sz="1000" i="1" dirty="0">
                <a:effectLst/>
                <a:ea typeface="Times New Roman" panose="02020603050405020304" pitchFamily="18" charset="0"/>
                <a:cs typeface="Calibri" panose="020F0502020204030204" pitchFamily="34" charset="0"/>
              </a:rPr>
              <a:t>Please tell us why you picked this option as your top preference?</a:t>
            </a:r>
            <a:r>
              <a:rPr lang="en-GB" sz="1000" i="1" dirty="0">
                <a:solidFill>
                  <a:srgbClr val="669900"/>
                </a:solidFill>
              </a:rPr>
              <a:t> </a:t>
            </a:r>
          </a:p>
          <a:p>
            <a:r>
              <a:rPr lang="en-GB" sz="1000" i="1" dirty="0">
                <a:solidFill>
                  <a:srgbClr val="669900"/>
                </a:solidFill>
                <a:latin typeface="Arial"/>
              </a:rPr>
              <a:t>(Base: n=197, 157 who are normally eligible for a flu vaccination and 40 who are not normally eligible but are aged over 50)</a:t>
            </a:r>
            <a:endParaRPr lang="en-GB" sz="1000" i="1" dirty="0">
              <a:solidFill>
                <a:srgbClr val="669900"/>
              </a:solidFill>
            </a:endParaRPr>
          </a:p>
        </p:txBody>
      </p:sp>
      <p:graphicFrame>
        <p:nvGraphicFramePr>
          <p:cNvPr id="3" name="Table 4">
            <a:extLst>
              <a:ext uri="{FF2B5EF4-FFF2-40B4-BE49-F238E27FC236}">
                <a16:creationId xmlns:a16="http://schemas.microsoft.com/office/drawing/2014/main" xmlns="" id="{054252BD-B6EB-4546-A284-8CF2187A7605}"/>
              </a:ext>
            </a:extLst>
          </p:cNvPr>
          <p:cNvGraphicFramePr>
            <a:graphicFrameLocks noGrp="1"/>
          </p:cNvGraphicFramePr>
          <p:nvPr>
            <p:extLst>
              <p:ext uri="{D42A27DB-BD31-4B8C-83A1-F6EECF244321}">
                <p14:modId xmlns:p14="http://schemas.microsoft.com/office/powerpoint/2010/main" val="974293044"/>
              </p:ext>
            </p:extLst>
          </p:nvPr>
        </p:nvGraphicFramePr>
        <p:xfrm>
          <a:off x="247650" y="1583424"/>
          <a:ext cx="11658599" cy="4259377"/>
        </p:xfrm>
        <a:graphic>
          <a:graphicData uri="http://schemas.openxmlformats.org/drawingml/2006/table">
            <a:tbl>
              <a:tblPr firstRow="1" bandRow="1">
                <a:tableStyleId>{5C22544A-7EE6-4342-B048-85BDC9FD1C3A}</a:tableStyleId>
              </a:tblPr>
              <a:tblGrid>
                <a:gridCol w="3017337">
                  <a:extLst>
                    <a:ext uri="{9D8B030D-6E8A-4147-A177-3AD203B41FA5}">
                      <a16:colId xmlns:a16="http://schemas.microsoft.com/office/drawing/2014/main" xmlns="" val="4259143630"/>
                    </a:ext>
                  </a:extLst>
                </a:gridCol>
                <a:gridCol w="1234466">
                  <a:extLst>
                    <a:ext uri="{9D8B030D-6E8A-4147-A177-3AD203B41FA5}">
                      <a16:colId xmlns:a16="http://schemas.microsoft.com/office/drawing/2014/main" xmlns="" val="990757733"/>
                    </a:ext>
                  </a:extLst>
                </a:gridCol>
                <a:gridCol w="1234466">
                  <a:extLst>
                    <a:ext uri="{9D8B030D-6E8A-4147-A177-3AD203B41FA5}">
                      <a16:colId xmlns:a16="http://schemas.microsoft.com/office/drawing/2014/main" xmlns="" val="2031620895"/>
                    </a:ext>
                  </a:extLst>
                </a:gridCol>
                <a:gridCol w="1234466">
                  <a:extLst>
                    <a:ext uri="{9D8B030D-6E8A-4147-A177-3AD203B41FA5}">
                      <a16:colId xmlns:a16="http://schemas.microsoft.com/office/drawing/2014/main" xmlns="" val="2224271405"/>
                    </a:ext>
                  </a:extLst>
                </a:gridCol>
                <a:gridCol w="1234466">
                  <a:extLst>
                    <a:ext uri="{9D8B030D-6E8A-4147-A177-3AD203B41FA5}">
                      <a16:colId xmlns:a16="http://schemas.microsoft.com/office/drawing/2014/main" xmlns="" val="3949876135"/>
                    </a:ext>
                  </a:extLst>
                </a:gridCol>
                <a:gridCol w="1234466">
                  <a:extLst>
                    <a:ext uri="{9D8B030D-6E8A-4147-A177-3AD203B41FA5}">
                      <a16:colId xmlns:a16="http://schemas.microsoft.com/office/drawing/2014/main" xmlns="" val="579571555"/>
                    </a:ext>
                  </a:extLst>
                </a:gridCol>
                <a:gridCol w="1234466">
                  <a:extLst>
                    <a:ext uri="{9D8B030D-6E8A-4147-A177-3AD203B41FA5}">
                      <a16:colId xmlns:a16="http://schemas.microsoft.com/office/drawing/2014/main" xmlns="" val="2869778743"/>
                    </a:ext>
                  </a:extLst>
                </a:gridCol>
                <a:gridCol w="1234466">
                  <a:extLst>
                    <a:ext uri="{9D8B030D-6E8A-4147-A177-3AD203B41FA5}">
                      <a16:colId xmlns:a16="http://schemas.microsoft.com/office/drawing/2014/main" xmlns="" val="256750845"/>
                    </a:ext>
                  </a:extLst>
                </a:gridCol>
              </a:tblGrid>
              <a:tr h="693217">
                <a:tc>
                  <a:txBody>
                    <a:bodyPr/>
                    <a:lstStyle/>
                    <a:p>
                      <a:endParaRPr lang="en-GB" dirty="0"/>
                    </a:p>
                  </a:txBody>
                  <a:tcPr>
                    <a:solidFill>
                      <a:schemeClr val="tx1"/>
                    </a:solidFill>
                  </a:tcPr>
                </a:tc>
                <a:tc>
                  <a:txBody>
                    <a:bodyPr/>
                    <a:lstStyle/>
                    <a:p>
                      <a:r>
                        <a:rPr lang="en-GB" sz="1400" b="1" i="0" dirty="0">
                          <a:solidFill>
                            <a:schemeClr val="bg1"/>
                          </a:solidFill>
                        </a:rPr>
                        <a:t>Total</a:t>
                      </a:r>
                    </a:p>
                    <a:p>
                      <a:r>
                        <a:rPr lang="en-GB" sz="1100" b="1" i="1" dirty="0">
                          <a:solidFill>
                            <a:schemeClr val="accent2">
                              <a:lumMod val="60000"/>
                              <a:lumOff val="40000"/>
                            </a:schemeClr>
                          </a:solidFill>
                        </a:rPr>
                        <a:t>(197)</a:t>
                      </a:r>
                    </a:p>
                  </a:txBody>
                  <a:tcPr>
                    <a:solidFill>
                      <a:schemeClr val="tx1"/>
                    </a:solidFill>
                  </a:tcPr>
                </a:tc>
                <a:tc>
                  <a:txBody>
                    <a:bodyPr/>
                    <a:lstStyle/>
                    <a:p>
                      <a:r>
                        <a:rPr lang="en-GB" sz="1400" dirty="0"/>
                        <a:t>Pre booked at GP </a:t>
                      </a:r>
                      <a:r>
                        <a:rPr lang="en-GB" sz="1100" b="1" i="1" dirty="0">
                          <a:solidFill>
                            <a:schemeClr val="accent2">
                              <a:lumMod val="60000"/>
                              <a:lumOff val="40000"/>
                            </a:schemeClr>
                          </a:solidFill>
                        </a:rPr>
                        <a:t>(68)</a:t>
                      </a:r>
                      <a:endParaRPr lang="en-GB" sz="1400" b="1" i="1" dirty="0">
                        <a:solidFill>
                          <a:schemeClr val="accent2">
                            <a:lumMod val="60000"/>
                            <a:lumOff val="40000"/>
                          </a:schemeClr>
                        </a:solidFill>
                      </a:endParaRPr>
                    </a:p>
                  </a:txBody>
                  <a:tcPr>
                    <a:solidFill>
                      <a:schemeClr val="tx1"/>
                    </a:solidFill>
                  </a:tcPr>
                </a:tc>
                <a:tc>
                  <a:txBody>
                    <a:bodyPr/>
                    <a:lstStyle/>
                    <a:p>
                      <a:r>
                        <a:rPr lang="en-GB" sz="1400" dirty="0"/>
                        <a:t>Pre booked </a:t>
                      </a:r>
                      <a:r>
                        <a:rPr lang="en-GB" sz="1400" dirty="0" smtClean="0"/>
                        <a:t>at</a:t>
                      </a:r>
                      <a:r>
                        <a:rPr lang="en-GB" sz="1400" baseline="0" dirty="0" smtClean="0"/>
                        <a:t> </a:t>
                      </a:r>
                      <a:r>
                        <a:rPr lang="en-GB" sz="1400" dirty="0" smtClean="0"/>
                        <a:t>pharmacy</a:t>
                      </a:r>
                      <a:r>
                        <a:rPr lang="en-GB" sz="1400" baseline="0" dirty="0" smtClean="0"/>
                        <a:t> </a:t>
                      </a:r>
                      <a:r>
                        <a:rPr lang="en-GB" sz="1100" b="1" i="1" dirty="0" smtClean="0">
                          <a:solidFill>
                            <a:schemeClr val="accent2">
                              <a:lumMod val="60000"/>
                              <a:lumOff val="40000"/>
                            </a:schemeClr>
                          </a:solidFill>
                        </a:rPr>
                        <a:t>(35</a:t>
                      </a:r>
                      <a:r>
                        <a:rPr lang="en-GB" sz="1100" b="1" i="1" dirty="0">
                          <a:solidFill>
                            <a:schemeClr val="accent2">
                              <a:lumMod val="60000"/>
                              <a:lumOff val="40000"/>
                            </a:schemeClr>
                          </a:solidFill>
                        </a:rPr>
                        <a:t>)</a:t>
                      </a:r>
                      <a:endParaRPr lang="en-GB" sz="1400" b="1" i="1" dirty="0">
                        <a:solidFill>
                          <a:schemeClr val="accent2">
                            <a:lumMod val="60000"/>
                            <a:lumOff val="40000"/>
                          </a:schemeClr>
                        </a:solidFill>
                      </a:endParaRPr>
                    </a:p>
                  </a:txBody>
                  <a:tcPr>
                    <a:solidFill>
                      <a:schemeClr val="tx1"/>
                    </a:solidFill>
                  </a:tcPr>
                </a:tc>
                <a:tc>
                  <a:txBody>
                    <a:bodyPr/>
                    <a:lstStyle/>
                    <a:p>
                      <a:r>
                        <a:rPr lang="en-GB" sz="1400" dirty="0"/>
                        <a:t>Pop up in community </a:t>
                      </a:r>
                      <a:r>
                        <a:rPr lang="en-GB" sz="1100" b="1" i="1" dirty="0">
                          <a:solidFill>
                            <a:schemeClr val="accent2">
                              <a:lumMod val="60000"/>
                              <a:lumOff val="40000"/>
                            </a:schemeClr>
                          </a:solidFill>
                        </a:rPr>
                        <a:t>(28)</a:t>
                      </a:r>
                      <a:endParaRPr lang="en-GB" sz="1400" b="1" i="1" dirty="0">
                        <a:solidFill>
                          <a:schemeClr val="accent2">
                            <a:lumMod val="60000"/>
                            <a:lumOff val="40000"/>
                          </a:schemeClr>
                        </a:solidFill>
                      </a:endParaRPr>
                    </a:p>
                  </a:txBody>
                  <a:tcPr>
                    <a:solidFill>
                      <a:schemeClr val="tx1"/>
                    </a:solidFill>
                  </a:tcPr>
                </a:tc>
                <a:tc>
                  <a:txBody>
                    <a:bodyPr/>
                    <a:lstStyle/>
                    <a:p>
                      <a:r>
                        <a:rPr lang="en-GB" sz="1400" dirty="0"/>
                        <a:t>Pop up in car parks </a:t>
                      </a:r>
                      <a:r>
                        <a:rPr lang="en-GB" sz="1100" b="1" i="1" dirty="0">
                          <a:solidFill>
                            <a:schemeClr val="accent2">
                              <a:lumMod val="60000"/>
                              <a:lumOff val="40000"/>
                            </a:schemeClr>
                          </a:solidFill>
                        </a:rPr>
                        <a:t>(37)</a:t>
                      </a:r>
                      <a:endParaRPr lang="en-GB" sz="1400" b="1" i="1" dirty="0">
                        <a:solidFill>
                          <a:schemeClr val="accent2">
                            <a:lumMod val="60000"/>
                            <a:lumOff val="40000"/>
                          </a:schemeClr>
                        </a:solidFill>
                      </a:endParaRPr>
                    </a:p>
                  </a:txBody>
                  <a:tcPr>
                    <a:solidFill>
                      <a:schemeClr val="tx1"/>
                    </a:solidFill>
                  </a:tcPr>
                </a:tc>
                <a:tc>
                  <a:txBody>
                    <a:bodyPr/>
                    <a:lstStyle/>
                    <a:p>
                      <a:r>
                        <a:rPr lang="en-GB" sz="1400" dirty="0"/>
                        <a:t>Home visit </a:t>
                      </a:r>
                      <a:r>
                        <a:rPr lang="en-GB" sz="1100" i="1" dirty="0">
                          <a:solidFill>
                            <a:schemeClr val="accent2">
                              <a:lumMod val="60000"/>
                              <a:lumOff val="40000"/>
                            </a:schemeClr>
                          </a:solidFill>
                        </a:rPr>
                        <a:t>(16)</a:t>
                      </a:r>
                      <a:endParaRPr lang="en-GB" sz="1400" i="1" dirty="0">
                        <a:solidFill>
                          <a:schemeClr val="accent2">
                            <a:lumMod val="60000"/>
                            <a:lumOff val="40000"/>
                          </a:schemeClr>
                        </a:solidFill>
                      </a:endParaRPr>
                    </a:p>
                  </a:txBody>
                  <a:tcPr>
                    <a:solidFill>
                      <a:schemeClr val="tx1"/>
                    </a:solidFill>
                  </a:tcPr>
                </a:tc>
                <a:tc>
                  <a:txBody>
                    <a:bodyPr/>
                    <a:lstStyle/>
                    <a:p>
                      <a:r>
                        <a:rPr lang="en-GB" sz="1400" dirty="0"/>
                        <a:t>At work </a:t>
                      </a:r>
                      <a:r>
                        <a:rPr lang="en-GB" sz="1100" i="1" dirty="0">
                          <a:solidFill>
                            <a:schemeClr val="accent2">
                              <a:lumMod val="60000"/>
                              <a:lumOff val="40000"/>
                            </a:schemeClr>
                          </a:solidFill>
                        </a:rPr>
                        <a:t>(10)</a:t>
                      </a:r>
                      <a:endParaRPr lang="en-GB" sz="1400" i="1" dirty="0">
                        <a:solidFill>
                          <a:schemeClr val="accent2">
                            <a:lumMod val="60000"/>
                            <a:lumOff val="40000"/>
                          </a:schemeClr>
                        </a:solidFill>
                      </a:endParaRPr>
                    </a:p>
                  </a:txBody>
                  <a:tcPr>
                    <a:solidFill>
                      <a:schemeClr val="tx1"/>
                    </a:solidFill>
                  </a:tcPr>
                </a:tc>
                <a:extLst>
                  <a:ext uri="{0D108BD9-81ED-4DB2-BD59-A6C34878D82A}">
                    <a16:rowId xmlns:a16="http://schemas.microsoft.com/office/drawing/2014/main" xmlns="" val="220028265"/>
                  </a:ext>
                </a:extLst>
              </a:tr>
              <a:tr h="387085">
                <a:tc>
                  <a:txBody>
                    <a:bodyPr/>
                    <a:lstStyle/>
                    <a:p>
                      <a:r>
                        <a:rPr lang="en-GB" sz="1200" b="1" dirty="0"/>
                        <a:t>Safer, less risk of infection, minimal contact with others</a:t>
                      </a:r>
                    </a:p>
                  </a:txBody>
                  <a:tcPr>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26%</a:t>
                      </a:r>
                    </a:p>
                  </a:txBody>
                  <a:tcPr>
                    <a:solidFill>
                      <a:schemeClr val="accent5">
                        <a:lumMod val="20000"/>
                        <a:lumOff val="80000"/>
                      </a:schemeClr>
                    </a:solidFill>
                  </a:tcPr>
                </a:tc>
                <a:tc>
                  <a:txBody>
                    <a:bodyPr/>
                    <a:lstStyle/>
                    <a:p>
                      <a:r>
                        <a:rPr lang="en-GB" sz="1800" b="1" dirty="0">
                          <a:solidFill>
                            <a:srgbClr val="000000"/>
                          </a:solidFill>
                        </a:rPr>
                        <a:t>18%</a:t>
                      </a:r>
                    </a:p>
                  </a:txBody>
                  <a:tcPr>
                    <a:solidFill>
                      <a:schemeClr val="accent5">
                        <a:lumMod val="20000"/>
                        <a:lumOff val="80000"/>
                      </a:schemeClr>
                    </a:solidFill>
                  </a:tcPr>
                </a:tc>
                <a:tc>
                  <a:txBody>
                    <a:bodyPr/>
                    <a:lstStyle/>
                    <a:p>
                      <a:r>
                        <a:rPr lang="en-GB" dirty="0"/>
                        <a:t>11%</a:t>
                      </a:r>
                    </a:p>
                  </a:txBody>
                  <a:tcPr>
                    <a:solidFill>
                      <a:schemeClr val="accent5">
                        <a:lumMod val="20000"/>
                        <a:lumOff val="80000"/>
                      </a:schemeClr>
                    </a:solidFill>
                  </a:tcPr>
                </a:tc>
                <a:tc>
                  <a:txBody>
                    <a:bodyPr/>
                    <a:lstStyle/>
                    <a:p>
                      <a:r>
                        <a:rPr lang="en-GB" sz="1800" b="1" dirty="0">
                          <a:solidFill>
                            <a:srgbClr val="000000"/>
                          </a:solidFill>
                        </a:rPr>
                        <a:t>39%</a:t>
                      </a:r>
                    </a:p>
                  </a:txBody>
                  <a:tcPr>
                    <a:solidFill>
                      <a:schemeClr val="accent5">
                        <a:lumMod val="20000"/>
                        <a:lumOff val="80000"/>
                      </a:schemeClr>
                    </a:solidFill>
                  </a:tcPr>
                </a:tc>
                <a:tc>
                  <a:txBody>
                    <a:bodyPr/>
                    <a:lstStyle/>
                    <a:p>
                      <a:r>
                        <a:rPr lang="en-GB" sz="1800" b="1" dirty="0">
                          <a:solidFill>
                            <a:srgbClr val="000000"/>
                          </a:solidFill>
                        </a:rPr>
                        <a:t>76%</a:t>
                      </a:r>
                    </a:p>
                  </a:txBody>
                  <a:tcPr>
                    <a:solidFill>
                      <a:schemeClr val="accent5">
                        <a:lumMod val="20000"/>
                        <a:lumOff val="80000"/>
                      </a:schemeClr>
                    </a:solidFill>
                  </a:tcPr>
                </a:tc>
                <a:tc>
                  <a:txBody>
                    <a:bodyPr/>
                    <a:lstStyle/>
                    <a:p>
                      <a:r>
                        <a:rPr lang="en-GB" dirty="0"/>
                        <a:t>-</a:t>
                      </a:r>
                    </a:p>
                  </a:txBody>
                  <a:tcPr>
                    <a:solidFill>
                      <a:schemeClr val="accent5">
                        <a:lumMod val="20000"/>
                        <a:lumOff val="80000"/>
                      </a:schemeClr>
                    </a:solidFill>
                  </a:tcPr>
                </a:tc>
                <a:tc>
                  <a:txBody>
                    <a:bodyPr/>
                    <a:lstStyle/>
                    <a:p>
                      <a:r>
                        <a:rPr lang="en-GB" dirty="0"/>
                        <a:t>-</a:t>
                      </a:r>
                    </a:p>
                  </a:txBody>
                  <a:tcPr>
                    <a:solidFill>
                      <a:schemeClr val="accent5">
                        <a:lumMod val="20000"/>
                        <a:lumOff val="80000"/>
                      </a:schemeClr>
                    </a:solidFill>
                  </a:tcPr>
                </a:tc>
                <a:extLst>
                  <a:ext uri="{0D108BD9-81ED-4DB2-BD59-A6C34878D82A}">
                    <a16:rowId xmlns:a16="http://schemas.microsoft.com/office/drawing/2014/main" xmlns="" val="858389708"/>
                  </a:ext>
                </a:extLst>
              </a:tr>
              <a:tr h="387085">
                <a:tc>
                  <a:txBody>
                    <a:bodyPr/>
                    <a:lstStyle/>
                    <a:p>
                      <a:r>
                        <a:rPr lang="en-GB" sz="1200" b="1" dirty="0"/>
                        <a:t>Trained professional, correctly administered, confidence, trust</a:t>
                      </a:r>
                    </a:p>
                  </a:txBody>
                  <a:tcPr>
                    <a:solidFill>
                      <a:schemeClr val="accent5">
                        <a:lumMod val="20000"/>
                        <a:lumOff val="80000"/>
                      </a:schemeClr>
                    </a:solidFill>
                  </a:tcPr>
                </a:tc>
                <a:tc>
                  <a:txBody>
                    <a:bodyPr/>
                    <a:lstStyle/>
                    <a:p>
                      <a:r>
                        <a:rPr lang="en-GB" sz="1800" b="1" dirty="0">
                          <a:solidFill>
                            <a:srgbClr val="000000"/>
                          </a:solidFill>
                        </a:rPr>
                        <a:t>14%</a:t>
                      </a:r>
                    </a:p>
                  </a:txBody>
                  <a:tcPr>
                    <a:solidFill>
                      <a:schemeClr val="accent5">
                        <a:lumMod val="20000"/>
                        <a:lumOff val="80000"/>
                      </a:schemeClr>
                    </a:solidFill>
                  </a:tcPr>
                </a:tc>
                <a:tc>
                  <a:txBody>
                    <a:bodyPr/>
                    <a:lstStyle/>
                    <a:p>
                      <a:r>
                        <a:rPr lang="en-GB" sz="1800" b="1" dirty="0">
                          <a:solidFill>
                            <a:srgbClr val="000000"/>
                          </a:solidFill>
                        </a:rPr>
                        <a:t>36%</a:t>
                      </a:r>
                    </a:p>
                  </a:txBody>
                  <a:tcPr>
                    <a:solidFill>
                      <a:schemeClr val="accent5">
                        <a:lumMod val="20000"/>
                        <a:lumOff val="80000"/>
                      </a:schemeClr>
                    </a:solidFill>
                  </a:tcPr>
                </a:tc>
                <a:tc>
                  <a:txBody>
                    <a:bodyPr/>
                    <a:lstStyle/>
                    <a:p>
                      <a:r>
                        <a:rPr lang="en-GB" dirty="0"/>
                        <a:t>9%</a:t>
                      </a:r>
                    </a:p>
                  </a:txBody>
                  <a:tcPr>
                    <a:solidFill>
                      <a:schemeClr val="accent5">
                        <a:lumMod val="20000"/>
                        <a:lumOff val="80000"/>
                      </a:schemeClr>
                    </a:solidFill>
                  </a:tcPr>
                </a:tc>
                <a:tc>
                  <a:txBody>
                    <a:bodyPr/>
                    <a:lstStyle/>
                    <a:p>
                      <a:r>
                        <a:rPr lang="en-GB" dirty="0"/>
                        <a:t>-</a:t>
                      </a:r>
                    </a:p>
                  </a:txBody>
                  <a:tcPr>
                    <a:solidFill>
                      <a:schemeClr val="accent5">
                        <a:lumMod val="20000"/>
                        <a:lumOff val="80000"/>
                      </a:schemeClr>
                    </a:solidFill>
                  </a:tcPr>
                </a:tc>
                <a:tc>
                  <a:txBody>
                    <a:bodyPr/>
                    <a:lstStyle/>
                    <a:p>
                      <a:r>
                        <a:rPr lang="en-GB" dirty="0"/>
                        <a:t>-</a:t>
                      </a:r>
                    </a:p>
                  </a:txBody>
                  <a:tcPr>
                    <a:solidFill>
                      <a:schemeClr val="accent5">
                        <a:lumMod val="20000"/>
                        <a:lumOff val="80000"/>
                      </a:schemeClr>
                    </a:solidFill>
                  </a:tcPr>
                </a:tc>
                <a:tc>
                  <a:txBody>
                    <a:bodyPr/>
                    <a:lstStyle/>
                    <a:p>
                      <a:r>
                        <a:rPr lang="en-GB" dirty="0"/>
                        <a:t>-</a:t>
                      </a:r>
                    </a:p>
                  </a:txBody>
                  <a:tcPr>
                    <a:solidFill>
                      <a:schemeClr val="accent5">
                        <a:lumMod val="20000"/>
                        <a:lumOff val="80000"/>
                      </a:schemeClr>
                    </a:solidFill>
                  </a:tcPr>
                </a:tc>
                <a:tc>
                  <a:txBody>
                    <a:bodyPr/>
                    <a:lstStyle/>
                    <a:p>
                      <a:r>
                        <a:rPr lang="en-GB" dirty="0"/>
                        <a:t>-</a:t>
                      </a:r>
                    </a:p>
                  </a:txBody>
                  <a:tcPr>
                    <a:solidFill>
                      <a:schemeClr val="accent5">
                        <a:lumMod val="20000"/>
                        <a:lumOff val="80000"/>
                      </a:schemeClr>
                    </a:solidFill>
                  </a:tcPr>
                </a:tc>
                <a:extLst>
                  <a:ext uri="{0D108BD9-81ED-4DB2-BD59-A6C34878D82A}">
                    <a16:rowId xmlns:a16="http://schemas.microsoft.com/office/drawing/2014/main" xmlns="" val="4173970386"/>
                  </a:ext>
                </a:extLst>
              </a:tr>
              <a:tr h="309668">
                <a:tc>
                  <a:txBody>
                    <a:bodyPr/>
                    <a:lstStyle/>
                    <a:p>
                      <a:r>
                        <a:rPr lang="en-GB" sz="1200" b="1" dirty="0"/>
                        <a:t>Easy access, easy</a:t>
                      </a:r>
                    </a:p>
                  </a:txBody>
                  <a:tcPr>
                    <a:solidFill>
                      <a:schemeClr val="accent5">
                        <a:lumMod val="20000"/>
                        <a:lumOff val="80000"/>
                      </a:schemeClr>
                    </a:solidFill>
                  </a:tcPr>
                </a:tc>
                <a:tc>
                  <a:txBody>
                    <a:bodyPr/>
                    <a:lstStyle/>
                    <a:p>
                      <a:r>
                        <a:rPr lang="en-GB" sz="1800" b="1" dirty="0">
                          <a:solidFill>
                            <a:srgbClr val="000000"/>
                          </a:solidFill>
                        </a:rPr>
                        <a:t>13%</a:t>
                      </a:r>
                    </a:p>
                  </a:txBody>
                  <a:tcPr>
                    <a:solidFill>
                      <a:schemeClr val="accent5">
                        <a:lumMod val="20000"/>
                        <a:lumOff val="80000"/>
                      </a:schemeClr>
                    </a:solidFill>
                  </a:tcPr>
                </a:tc>
                <a:tc>
                  <a:txBody>
                    <a:bodyPr/>
                    <a:lstStyle/>
                    <a:p>
                      <a:r>
                        <a:rPr lang="en-GB" dirty="0"/>
                        <a:t>7%</a:t>
                      </a:r>
                    </a:p>
                  </a:txBody>
                  <a:tcPr>
                    <a:solidFill>
                      <a:schemeClr val="accent5">
                        <a:lumMod val="20000"/>
                        <a:lumOff val="80000"/>
                      </a:schemeClr>
                    </a:solidFill>
                  </a:tcPr>
                </a:tc>
                <a:tc>
                  <a:txBody>
                    <a:bodyPr/>
                    <a:lstStyle/>
                    <a:p>
                      <a:r>
                        <a:rPr lang="en-GB" dirty="0"/>
                        <a:t>10%</a:t>
                      </a:r>
                    </a:p>
                  </a:txBody>
                  <a:tcPr>
                    <a:solidFill>
                      <a:schemeClr val="accent5">
                        <a:lumMod val="20000"/>
                        <a:lumOff val="80000"/>
                      </a:schemeClr>
                    </a:solidFill>
                  </a:tcPr>
                </a:tc>
                <a:tc>
                  <a:txBody>
                    <a:bodyPr/>
                    <a:lstStyle/>
                    <a:p>
                      <a:r>
                        <a:rPr lang="en-GB" sz="1800" b="1" dirty="0">
                          <a:solidFill>
                            <a:srgbClr val="000000"/>
                          </a:solidFill>
                        </a:rPr>
                        <a:t>23%</a:t>
                      </a:r>
                    </a:p>
                  </a:txBody>
                  <a:tcPr>
                    <a:solidFill>
                      <a:schemeClr val="accent5">
                        <a:lumMod val="20000"/>
                        <a:lumOff val="80000"/>
                      </a:schemeClr>
                    </a:solidFill>
                  </a:tcPr>
                </a:tc>
                <a:tc>
                  <a:txBody>
                    <a:bodyPr/>
                    <a:lstStyle/>
                    <a:p>
                      <a:r>
                        <a:rPr lang="en-GB" sz="1800" b="1" dirty="0">
                          <a:solidFill>
                            <a:srgbClr val="000000"/>
                          </a:solidFill>
                        </a:rPr>
                        <a:t>24%</a:t>
                      </a:r>
                    </a:p>
                  </a:txBody>
                  <a:tcPr>
                    <a:solidFill>
                      <a:schemeClr val="accent5">
                        <a:lumMod val="20000"/>
                        <a:lumOff val="80000"/>
                      </a:schemeClr>
                    </a:solidFill>
                  </a:tcPr>
                </a:tc>
                <a:tc>
                  <a:txBody>
                    <a:bodyPr/>
                    <a:lstStyle/>
                    <a:p>
                      <a:r>
                        <a:rPr lang="en-GB" dirty="0"/>
                        <a:t>4%</a:t>
                      </a:r>
                    </a:p>
                  </a:txBody>
                  <a:tcPr>
                    <a:solidFill>
                      <a:schemeClr val="accent5">
                        <a:lumMod val="20000"/>
                        <a:lumOff val="80000"/>
                      </a:schemeClr>
                    </a:solidFill>
                  </a:tcPr>
                </a:tc>
                <a:tc>
                  <a:txBody>
                    <a:bodyPr/>
                    <a:lstStyle/>
                    <a:p>
                      <a:r>
                        <a:rPr lang="en-GB" dirty="0"/>
                        <a:t>5%</a:t>
                      </a:r>
                    </a:p>
                  </a:txBody>
                  <a:tcPr>
                    <a:solidFill>
                      <a:schemeClr val="accent5">
                        <a:lumMod val="20000"/>
                        <a:lumOff val="80000"/>
                      </a:schemeClr>
                    </a:solidFill>
                  </a:tcPr>
                </a:tc>
                <a:extLst>
                  <a:ext uri="{0D108BD9-81ED-4DB2-BD59-A6C34878D82A}">
                    <a16:rowId xmlns:a16="http://schemas.microsoft.com/office/drawing/2014/main" xmlns="" val="4107753129"/>
                  </a:ext>
                </a:extLst>
              </a:tr>
              <a:tr h="309668">
                <a:tc>
                  <a:txBody>
                    <a:bodyPr/>
                    <a:lstStyle/>
                    <a:p>
                      <a:r>
                        <a:rPr lang="en-GB" sz="1200" b="1" dirty="0"/>
                        <a:t>Most convenient</a:t>
                      </a:r>
                    </a:p>
                  </a:txBody>
                  <a:tcPr>
                    <a:solidFill>
                      <a:schemeClr val="accent5">
                        <a:lumMod val="20000"/>
                        <a:lumOff val="80000"/>
                      </a:schemeClr>
                    </a:solidFill>
                  </a:tcPr>
                </a:tc>
                <a:tc>
                  <a:txBody>
                    <a:bodyPr/>
                    <a:lstStyle/>
                    <a:p>
                      <a:r>
                        <a:rPr lang="en-GB" sz="1800" b="1" dirty="0">
                          <a:solidFill>
                            <a:srgbClr val="000000"/>
                          </a:solidFill>
                        </a:rPr>
                        <a:t>11%</a:t>
                      </a:r>
                    </a:p>
                  </a:txBody>
                  <a:tcPr>
                    <a:solidFill>
                      <a:schemeClr val="accent5">
                        <a:lumMod val="20000"/>
                        <a:lumOff val="80000"/>
                      </a:schemeClr>
                    </a:solidFill>
                  </a:tcPr>
                </a:tc>
                <a:tc>
                  <a:txBody>
                    <a:bodyPr/>
                    <a:lstStyle/>
                    <a:p>
                      <a:r>
                        <a:rPr lang="en-GB" dirty="0"/>
                        <a:t>6%</a:t>
                      </a:r>
                    </a:p>
                  </a:txBody>
                  <a:tcPr>
                    <a:solidFill>
                      <a:schemeClr val="accent5">
                        <a:lumMod val="20000"/>
                        <a:lumOff val="80000"/>
                      </a:schemeClr>
                    </a:solidFill>
                  </a:tcPr>
                </a:tc>
                <a:tc>
                  <a:txBody>
                    <a:bodyPr/>
                    <a:lstStyle/>
                    <a:p>
                      <a:r>
                        <a:rPr lang="en-GB" sz="1800" b="1" dirty="0">
                          <a:solidFill>
                            <a:srgbClr val="000000"/>
                          </a:solidFill>
                        </a:rPr>
                        <a:t>19%</a:t>
                      </a:r>
                    </a:p>
                  </a:txBody>
                  <a:tcPr>
                    <a:solidFill>
                      <a:schemeClr val="accent5">
                        <a:lumMod val="20000"/>
                        <a:lumOff val="80000"/>
                      </a:schemeClr>
                    </a:solidFill>
                  </a:tcPr>
                </a:tc>
                <a:tc>
                  <a:txBody>
                    <a:bodyPr/>
                    <a:lstStyle/>
                    <a:p>
                      <a:r>
                        <a:rPr lang="en-GB" sz="1800" b="1" dirty="0">
                          <a:solidFill>
                            <a:srgbClr val="000000"/>
                          </a:solidFill>
                        </a:rPr>
                        <a:t>19%</a:t>
                      </a:r>
                    </a:p>
                  </a:txBody>
                  <a:tcPr>
                    <a:solidFill>
                      <a:schemeClr val="accent5">
                        <a:lumMod val="20000"/>
                        <a:lumOff val="80000"/>
                      </a:schemeClr>
                    </a:solidFill>
                  </a:tcPr>
                </a:tc>
                <a:tc>
                  <a:txBody>
                    <a:bodyPr/>
                    <a:lstStyle/>
                    <a:p>
                      <a:r>
                        <a:rPr lang="en-GB" dirty="0"/>
                        <a:t>11%</a:t>
                      </a:r>
                    </a:p>
                  </a:txBody>
                  <a:tcPr>
                    <a:solidFill>
                      <a:schemeClr val="accent5">
                        <a:lumMod val="20000"/>
                        <a:lumOff val="80000"/>
                      </a:schemeClr>
                    </a:solidFill>
                  </a:tcPr>
                </a:tc>
                <a:tc>
                  <a:txBody>
                    <a:bodyPr/>
                    <a:lstStyle/>
                    <a:p>
                      <a:r>
                        <a:rPr lang="en-GB" dirty="0"/>
                        <a:t>-</a:t>
                      </a:r>
                    </a:p>
                  </a:txBody>
                  <a:tcPr>
                    <a:solidFill>
                      <a:schemeClr val="accent5">
                        <a:lumMod val="20000"/>
                        <a:lumOff val="80000"/>
                      </a:schemeClr>
                    </a:solidFill>
                  </a:tcPr>
                </a:tc>
                <a:tc>
                  <a:txBody>
                    <a:bodyPr/>
                    <a:lstStyle/>
                    <a:p>
                      <a:r>
                        <a:rPr lang="en-GB" sz="1800" b="1" dirty="0">
                          <a:solidFill>
                            <a:srgbClr val="000000"/>
                          </a:solidFill>
                        </a:rPr>
                        <a:t>17%</a:t>
                      </a:r>
                    </a:p>
                  </a:txBody>
                  <a:tcPr>
                    <a:solidFill>
                      <a:schemeClr val="accent5">
                        <a:lumMod val="20000"/>
                        <a:lumOff val="80000"/>
                      </a:schemeClr>
                    </a:solidFill>
                  </a:tcPr>
                </a:tc>
                <a:extLst>
                  <a:ext uri="{0D108BD9-81ED-4DB2-BD59-A6C34878D82A}">
                    <a16:rowId xmlns:a16="http://schemas.microsoft.com/office/drawing/2014/main" xmlns="" val="2638796969"/>
                  </a:ext>
                </a:extLst>
              </a:tr>
              <a:tr h="309668">
                <a:tc>
                  <a:txBody>
                    <a:bodyPr/>
                    <a:lstStyle/>
                    <a:p>
                      <a:r>
                        <a:rPr lang="en-GB" sz="1200" b="1" dirty="0"/>
                        <a:t>I always choose this option</a:t>
                      </a:r>
                    </a:p>
                  </a:txBody>
                  <a:tcPr>
                    <a:solidFill>
                      <a:schemeClr val="bg1">
                        <a:lumMod val="95000"/>
                      </a:schemeClr>
                    </a:solidFill>
                  </a:tcPr>
                </a:tc>
                <a:tc>
                  <a:txBody>
                    <a:bodyPr/>
                    <a:lstStyle/>
                    <a:p>
                      <a:r>
                        <a:rPr lang="en-GB" sz="1800" b="1" dirty="0">
                          <a:solidFill>
                            <a:srgbClr val="000000"/>
                          </a:solidFill>
                        </a:rPr>
                        <a:t>10%</a:t>
                      </a:r>
                    </a:p>
                  </a:txBody>
                  <a:tcPr>
                    <a:solidFill>
                      <a:schemeClr val="bg1">
                        <a:lumMod val="95000"/>
                      </a:schemeClr>
                    </a:solidFill>
                  </a:tcPr>
                </a:tc>
                <a:tc>
                  <a:txBody>
                    <a:bodyPr/>
                    <a:lstStyle/>
                    <a:p>
                      <a:r>
                        <a:rPr lang="en-GB" sz="1800" b="1" dirty="0">
                          <a:solidFill>
                            <a:srgbClr val="000000"/>
                          </a:solidFill>
                        </a:rPr>
                        <a:t>17%</a:t>
                      </a:r>
                    </a:p>
                  </a:txBody>
                  <a:tcPr>
                    <a:solidFill>
                      <a:schemeClr val="bg1">
                        <a:lumMod val="95000"/>
                      </a:schemeClr>
                    </a:solidFill>
                  </a:tcPr>
                </a:tc>
                <a:tc>
                  <a:txBody>
                    <a:bodyPr/>
                    <a:lstStyle/>
                    <a:p>
                      <a:r>
                        <a:rPr lang="en-GB" sz="1800" b="1" dirty="0">
                          <a:solidFill>
                            <a:srgbClr val="000000"/>
                          </a:solidFill>
                        </a:rPr>
                        <a:t>22%</a:t>
                      </a:r>
                    </a:p>
                  </a:txBody>
                  <a:tcPr>
                    <a:solidFill>
                      <a:schemeClr val="bg1">
                        <a:lumMod val="95000"/>
                      </a:schemeClr>
                    </a:solidFill>
                  </a:tcPr>
                </a:tc>
                <a:tc>
                  <a:txBody>
                    <a:bodyPr/>
                    <a:lstStyle/>
                    <a:p>
                      <a:r>
                        <a:rPr lang="en-GB" dirty="0"/>
                        <a:t>-</a:t>
                      </a:r>
                    </a:p>
                  </a:txBody>
                  <a:tcPr>
                    <a:solidFill>
                      <a:schemeClr val="bg1">
                        <a:lumMod val="95000"/>
                      </a:schemeClr>
                    </a:solidFill>
                  </a:tcPr>
                </a:tc>
                <a:tc>
                  <a:txBody>
                    <a:bodyPr/>
                    <a:lstStyle/>
                    <a:p>
                      <a:r>
                        <a:rPr lang="en-GB" dirty="0"/>
                        <a:t>-</a:t>
                      </a:r>
                    </a:p>
                  </a:txBody>
                  <a:tcPr>
                    <a:solidFill>
                      <a:schemeClr val="bg1">
                        <a:lumMod val="95000"/>
                      </a:schemeClr>
                    </a:solidFill>
                  </a:tcPr>
                </a:tc>
                <a:tc>
                  <a:txBody>
                    <a:bodyPr/>
                    <a:lstStyle/>
                    <a:p>
                      <a:r>
                        <a:rPr lang="en-GB" dirty="0"/>
                        <a:t>-</a:t>
                      </a:r>
                    </a:p>
                  </a:txBody>
                  <a:tcPr>
                    <a:solidFill>
                      <a:schemeClr val="bg1">
                        <a:lumMod val="95000"/>
                      </a:schemeClr>
                    </a:solidFill>
                  </a:tcPr>
                </a:tc>
                <a:tc>
                  <a:txBody>
                    <a:bodyPr/>
                    <a:lstStyle/>
                    <a:p>
                      <a:r>
                        <a:rPr lang="en-GB" dirty="0"/>
                        <a:t>5%</a:t>
                      </a:r>
                    </a:p>
                  </a:txBody>
                  <a:tcPr>
                    <a:solidFill>
                      <a:schemeClr val="bg1">
                        <a:lumMod val="95000"/>
                      </a:schemeClr>
                    </a:solidFill>
                  </a:tcPr>
                </a:tc>
                <a:extLst>
                  <a:ext uri="{0D108BD9-81ED-4DB2-BD59-A6C34878D82A}">
                    <a16:rowId xmlns:a16="http://schemas.microsoft.com/office/drawing/2014/main" xmlns="" val="117482496"/>
                  </a:ext>
                </a:extLst>
              </a:tr>
              <a:tr h="387085">
                <a:tc>
                  <a:txBody>
                    <a:bodyPr/>
                    <a:lstStyle/>
                    <a:p>
                      <a:r>
                        <a:rPr lang="en-GB" sz="1200" b="1" dirty="0"/>
                        <a:t>Would need to take someone as I’m shielding /disabled</a:t>
                      </a:r>
                    </a:p>
                  </a:txBody>
                  <a:tcP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8%</a:t>
                      </a:r>
                    </a:p>
                  </a:txBody>
                  <a:tcPr>
                    <a:solidFill>
                      <a:schemeClr val="bg1">
                        <a:lumMod val="95000"/>
                      </a:schemeClr>
                    </a:solidFill>
                  </a:tcPr>
                </a:tc>
                <a:tc>
                  <a:txBody>
                    <a:bodyPr/>
                    <a:lstStyle/>
                    <a:p>
                      <a:r>
                        <a:rPr lang="en-GB" dirty="0"/>
                        <a:t>-</a:t>
                      </a:r>
                    </a:p>
                  </a:txBody>
                  <a:tcPr>
                    <a:solidFill>
                      <a:schemeClr val="bg1">
                        <a:lumMod val="95000"/>
                      </a:schemeClr>
                    </a:solidFill>
                  </a:tcPr>
                </a:tc>
                <a:tc>
                  <a:txBody>
                    <a:bodyPr/>
                    <a:lstStyle/>
                    <a:p>
                      <a:r>
                        <a:rPr lang="en-GB" dirty="0"/>
                        <a:t>-</a:t>
                      </a:r>
                    </a:p>
                  </a:txBody>
                  <a:tcPr>
                    <a:solidFill>
                      <a:schemeClr val="bg1">
                        <a:lumMod val="95000"/>
                      </a:schemeClr>
                    </a:solidFill>
                  </a:tcPr>
                </a:tc>
                <a:tc>
                  <a:txBody>
                    <a:bodyPr/>
                    <a:lstStyle/>
                    <a:p>
                      <a:r>
                        <a:rPr lang="en-GB" dirty="0"/>
                        <a:t>-</a:t>
                      </a:r>
                    </a:p>
                  </a:txBody>
                  <a:tcPr>
                    <a:solidFill>
                      <a:schemeClr val="bg1">
                        <a:lumMod val="95000"/>
                      </a:schemeClr>
                    </a:solidFill>
                  </a:tcPr>
                </a:tc>
                <a:tc>
                  <a:txBody>
                    <a:bodyPr/>
                    <a:lstStyle/>
                    <a:p>
                      <a:r>
                        <a:rPr lang="en-GB" dirty="0"/>
                        <a:t>-</a:t>
                      </a:r>
                    </a:p>
                  </a:txBody>
                  <a:tcPr>
                    <a:solidFill>
                      <a:schemeClr val="bg1">
                        <a:lumMod val="95000"/>
                      </a:schemeClr>
                    </a:solidFill>
                  </a:tcPr>
                </a:tc>
                <a:tc>
                  <a:txBody>
                    <a:bodyPr/>
                    <a:lstStyle/>
                    <a:p>
                      <a:r>
                        <a:rPr lang="en-GB" sz="1800" b="1" dirty="0">
                          <a:solidFill>
                            <a:srgbClr val="000000"/>
                          </a:solidFill>
                        </a:rPr>
                        <a:t>96%</a:t>
                      </a:r>
                    </a:p>
                  </a:txBody>
                  <a:tcPr>
                    <a:solidFill>
                      <a:schemeClr val="bg1">
                        <a:lumMod val="95000"/>
                      </a:schemeClr>
                    </a:solidFill>
                  </a:tcPr>
                </a:tc>
                <a:tc>
                  <a:txBody>
                    <a:bodyPr/>
                    <a:lstStyle/>
                    <a:p>
                      <a:r>
                        <a:rPr lang="en-GB" dirty="0"/>
                        <a:t>-</a:t>
                      </a:r>
                    </a:p>
                  </a:txBody>
                  <a:tcPr>
                    <a:solidFill>
                      <a:schemeClr val="bg1">
                        <a:lumMod val="95000"/>
                      </a:schemeClr>
                    </a:solidFill>
                  </a:tcPr>
                </a:tc>
                <a:extLst>
                  <a:ext uri="{0D108BD9-81ED-4DB2-BD59-A6C34878D82A}">
                    <a16:rowId xmlns:a16="http://schemas.microsoft.com/office/drawing/2014/main" xmlns="" val="1504229955"/>
                  </a:ext>
                </a:extLst>
              </a:tr>
              <a:tr h="309668">
                <a:tc>
                  <a:txBody>
                    <a:bodyPr/>
                    <a:lstStyle/>
                    <a:p>
                      <a:r>
                        <a:rPr lang="en-GB" sz="1200" b="1" dirty="0"/>
                        <a:t>Less travel time, live nearby</a:t>
                      </a:r>
                    </a:p>
                  </a:txBody>
                  <a:tcPr>
                    <a:solidFill>
                      <a:schemeClr val="bg1">
                        <a:lumMod val="95000"/>
                      </a:schemeClr>
                    </a:solidFill>
                  </a:tcPr>
                </a:tc>
                <a:tc>
                  <a:txBody>
                    <a:bodyPr/>
                    <a:lstStyle/>
                    <a:p>
                      <a:r>
                        <a:rPr lang="en-GB" sz="1800" b="1" dirty="0">
                          <a:solidFill>
                            <a:srgbClr val="000000"/>
                          </a:solidFill>
                        </a:rPr>
                        <a:t>7%</a:t>
                      </a:r>
                    </a:p>
                  </a:txBody>
                  <a:tcPr>
                    <a:solidFill>
                      <a:schemeClr val="bg1">
                        <a:lumMod val="95000"/>
                      </a:schemeClr>
                    </a:solidFill>
                  </a:tcPr>
                </a:tc>
                <a:tc>
                  <a:txBody>
                    <a:bodyPr/>
                    <a:lstStyle/>
                    <a:p>
                      <a:r>
                        <a:rPr lang="en-GB" dirty="0"/>
                        <a:t>9%</a:t>
                      </a:r>
                    </a:p>
                  </a:txBody>
                  <a:tcPr>
                    <a:solidFill>
                      <a:schemeClr val="bg1">
                        <a:lumMod val="95000"/>
                      </a:schemeClr>
                    </a:solidFill>
                  </a:tcPr>
                </a:tc>
                <a:tc>
                  <a:txBody>
                    <a:bodyPr/>
                    <a:lstStyle/>
                    <a:p>
                      <a:r>
                        <a:rPr lang="en-GB" dirty="0"/>
                        <a:t>11%</a:t>
                      </a:r>
                    </a:p>
                  </a:txBody>
                  <a:tcPr>
                    <a:solidFill>
                      <a:schemeClr val="bg1">
                        <a:lumMod val="95000"/>
                      </a:schemeClr>
                    </a:solidFill>
                  </a:tcPr>
                </a:tc>
                <a:tc>
                  <a:txBody>
                    <a:bodyPr/>
                    <a:lstStyle/>
                    <a:p>
                      <a:r>
                        <a:rPr lang="en-GB" dirty="0"/>
                        <a:t>6%</a:t>
                      </a:r>
                    </a:p>
                  </a:txBody>
                  <a:tcPr>
                    <a:solidFill>
                      <a:schemeClr val="bg1">
                        <a:lumMod val="95000"/>
                      </a:schemeClr>
                    </a:solidFill>
                  </a:tcPr>
                </a:tc>
                <a:tc>
                  <a:txBody>
                    <a:bodyPr/>
                    <a:lstStyle/>
                    <a:p>
                      <a:r>
                        <a:rPr lang="en-GB" dirty="0"/>
                        <a:t>6%</a:t>
                      </a:r>
                    </a:p>
                  </a:txBody>
                  <a:tcPr>
                    <a:solidFill>
                      <a:schemeClr val="bg1">
                        <a:lumMod val="95000"/>
                      </a:schemeClr>
                    </a:solidFill>
                  </a:tcPr>
                </a:tc>
                <a:tc>
                  <a:txBody>
                    <a:bodyPr/>
                    <a:lstStyle/>
                    <a:p>
                      <a:r>
                        <a:rPr lang="en-GB" dirty="0"/>
                        <a:t>-</a:t>
                      </a:r>
                    </a:p>
                  </a:txBody>
                  <a:tcPr>
                    <a:solidFill>
                      <a:schemeClr val="bg1">
                        <a:lumMod val="95000"/>
                      </a:schemeClr>
                    </a:solidFill>
                  </a:tcPr>
                </a:tc>
                <a:tc>
                  <a:txBody>
                    <a:bodyPr/>
                    <a:lstStyle/>
                    <a:p>
                      <a:r>
                        <a:rPr lang="en-GB" dirty="0"/>
                        <a:t>-</a:t>
                      </a:r>
                    </a:p>
                  </a:txBody>
                  <a:tcPr>
                    <a:solidFill>
                      <a:schemeClr val="bg1">
                        <a:lumMod val="95000"/>
                      </a:schemeClr>
                    </a:solidFill>
                  </a:tcPr>
                </a:tc>
                <a:extLst>
                  <a:ext uri="{0D108BD9-81ED-4DB2-BD59-A6C34878D82A}">
                    <a16:rowId xmlns:a16="http://schemas.microsoft.com/office/drawing/2014/main" xmlns="" val="2932727681"/>
                  </a:ext>
                </a:extLst>
              </a:tr>
              <a:tr h="309668">
                <a:tc>
                  <a:txBody>
                    <a:bodyPr/>
                    <a:lstStyle/>
                    <a:p>
                      <a:r>
                        <a:rPr lang="en-GB" sz="1200" b="1" dirty="0"/>
                        <a:t>Efficient, works well, organised</a:t>
                      </a:r>
                    </a:p>
                  </a:txBody>
                  <a:tcPr>
                    <a:solidFill>
                      <a:schemeClr val="bg1">
                        <a:lumMod val="95000"/>
                      </a:schemeClr>
                    </a:solidFill>
                  </a:tcPr>
                </a:tc>
                <a:tc>
                  <a:txBody>
                    <a:bodyPr/>
                    <a:lstStyle/>
                    <a:p>
                      <a:r>
                        <a:rPr lang="en-GB" sz="1800" b="1" dirty="0">
                          <a:solidFill>
                            <a:srgbClr val="000000"/>
                          </a:solidFill>
                        </a:rPr>
                        <a:t>6%</a:t>
                      </a:r>
                    </a:p>
                  </a:txBody>
                  <a:tcPr>
                    <a:solidFill>
                      <a:schemeClr val="bg1">
                        <a:lumMod val="95000"/>
                      </a:schemeClr>
                    </a:solidFill>
                  </a:tcPr>
                </a:tc>
                <a:tc>
                  <a:txBody>
                    <a:bodyPr/>
                    <a:lstStyle/>
                    <a:p>
                      <a:r>
                        <a:rPr lang="en-GB" dirty="0"/>
                        <a:t>7%</a:t>
                      </a:r>
                    </a:p>
                  </a:txBody>
                  <a:tcPr>
                    <a:solidFill>
                      <a:schemeClr val="bg1">
                        <a:lumMod val="95000"/>
                      </a:schemeClr>
                    </a:solidFill>
                  </a:tcPr>
                </a:tc>
                <a:tc>
                  <a:txBody>
                    <a:bodyPr/>
                    <a:lstStyle/>
                    <a:p>
                      <a:r>
                        <a:rPr lang="en-GB" dirty="0"/>
                        <a:t>12%</a:t>
                      </a:r>
                    </a:p>
                  </a:txBody>
                  <a:tcPr>
                    <a:solidFill>
                      <a:schemeClr val="bg1">
                        <a:lumMod val="95000"/>
                      </a:schemeClr>
                    </a:solidFill>
                  </a:tcPr>
                </a:tc>
                <a:tc>
                  <a:txBody>
                    <a:bodyPr/>
                    <a:lstStyle/>
                    <a:p>
                      <a:r>
                        <a:rPr lang="en-GB" dirty="0"/>
                        <a:t>-</a:t>
                      </a:r>
                    </a:p>
                  </a:txBody>
                  <a:tcPr>
                    <a:solidFill>
                      <a:schemeClr val="bg1">
                        <a:lumMod val="95000"/>
                      </a:schemeClr>
                    </a:solidFill>
                  </a:tcPr>
                </a:tc>
                <a:tc>
                  <a:txBody>
                    <a:bodyPr/>
                    <a:lstStyle/>
                    <a:p>
                      <a:r>
                        <a:rPr lang="en-GB" dirty="0"/>
                        <a:t>2%</a:t>
                      </a:r>
                    </a:p>
                  </a:txBody>
                  <a:tcPr>
                    <a:solidFill>
                      <a:schemeClr val="bg1">
                        <a:lumMod val="95000"/>
                      </a:schemeClr>
                    </a:solidFill>
                  </a:tcPr>
                </a:tc>
                <a:tc>
                  <a:txBody>
                    <a:bodyPr/>
                    <a:lstStyle/>
                    <a:p>
                      <a:r>
                        <a:rPr lang="en-GB" dirty="0"/>
                        <a:t>-</a:t>
                      </a:r>
                    </a:p>
                  </a:txBody>
                  <a:tcPr>
                    <a:solidFill>
                      <a:schemeClr val="bg1">
                        <a:lumMod val="95000"/>
                      </a:schemeClr>
                    </a:solidFill>
                  </a:tcPr>
                </a:tc>
                <a:tc>
                  <a:txBody>
                    <a:bodyPr/>
                    <a:lstStyle/>
                    <a:p>
                      <a:r>
                        <a:rPr lang="en-GB" dirty="0"/>
                        <a:t>11%</a:t>
                      </a:r>
                    </a:p>
                  </a:txBody>
                  <a:tcPr>
                    <a:solidFill>
                      <a:schemeClr val="bg1">
                        <a:lumMod val="95000"/>
                      </a:schemeClr>
                    </a:solidFill>
                  </a:tcPr>
                </a:tc>
                <a:extLst>
                  <a:ext uri="{0D108BD9-81ED-4DB2-BD59-A6C34878D82A}">
                    <a16:rowId xmlns:a16="http://schemas.microsoft.com/office/drawing/2014/main" xmlns="" val="410134348"/>
                  </a:ext>
                </a:extLst>
              </a:tr>
              <a:tr h="309668">
                <a:tc>
                  <a:txBody>
                    <a:bodyPr/>
                    <a:lstStyle/>
                    <a:p>
                      <a:r>
                        <a:rPr lang="en-GB" sz="1200" b="1" dirty="0"/>
                        <a:t>Quick</a:t>
                      </a:r>
                    </a:p>
                  </a:txBody>
                  <a:tcPr>
                    <a:solidFill>
                      <a:schemeClr val="bg1">
                        <a:lumMod val="95000"/>
                      </a:schemeClr>
                    </a:solidFill>
                  </a:tcPr>
                </a:tc>
                <a:tc>
                  <a:txBody>
                    <a:bodyPr/>
                    <a:lstStyle/>
                    <a:p>
                      <a:r>
                        <a:rPr lang="en-GB" sz="1800" b="1" dirty="0">
                          <a:solidFill>
                            <a:srgbClr val="000000"/>
                          </a:solidFill>
                        </a:rPr>
                        <a:t>5%</a:t>
                      </a:r>
                    </a:p>
                  </a:txBody>
                  <a:tcPr>
                    <a:solidFill>
                      <a:schemeClr val="bg1">
                        <a:lumMod val="95000"/>
                      </a:schemeClr>
                    </a:solidFill>
                  </a:tcPr>
                </a:tc>
                <a:tc>
                  <a:txBody>
                    <a:bodyPr/>
                    <a:lstStyle/>
                    <a:p>
                      <a:r>
                        <a:rPr lang="en-GB" dirty="0"/>
                        <a:t>5%</a:t>
                      </a:r>
                    </a:p>
                  </a:txBody>
                  <a:tcPr>
                    <a:solidFill>
                      <a:schemeClr val="bg1">
                        <a:lumMod val="95000"/>
                      </a:schemeClr>
                    </a:solidFill>
                  </a:tcPr>
                </a:tc>
                <a:tc>
                  <a:txBody>
                    <a:bodyPr/>
                    <a:lstStyle/>
                    <a:p>
                      <a:r>
                        <a:rPr lang="en-GB" dirty="0"/>
                        <a:t>3%</a:t>
                      </a:r>
                    </a:p>
                  </a:txBody>
                  <a:tcPr>
                    <a:solidFill>
                      <a:schemeClr val="bg1">
                        <a:lumMod val="95000"/>
                      </a:schemeClr>
                    </a:solidFill>
                  </a:tcPr>
                </a:tc>
                <a:tc>
                  <a:txBody>
                    <a:bodyPr/>
                    <a:lstStyle/>
                    <a:p>
                      <a:r>
                        <a:rPr lang="en-GB" dirty="0"/>
                        <a:t>-</a:t>
                      </a:r>
                    </a:p>
                  </a:txBody>
                  <a:tcPr>
                    <a:solidFill>
                      <a:schemeClr val="bg1">
                        <a:lumMod val="95000"/>
                      </a:schemeClr>
                    </a:solidFill>
                  </a:tcPr>
                </a:tc>
                <a:tc>
                  <a:txBody>
                    <a:bodyPr/>
                    <a:lstStyle/>
                    <a:p>
                      <a:r>
                        <a:rPr lang="en-GB" dirty="0"/>
                        <a:t>14%</a:t>
                      </a:r>
                    </a:p>
                  </a:txBody>
                  <a:tcPr>
                    <a:solidFill>
                      <a:schemeClr val="bg1">
                        <a:lumMod val="95000"/>
                      </a:schemeClr>
                    </a:solidFill>
                  </a:tcPr>
                </a:tc>
                <a:tc>
                  <a:txBody>
                    <a:bodyPr/>
                    <a:lstStyle/>
                    <a:p>
                      <a:r>
                        <a:rPr lang="en-GB" dirty="0"/>
                        <a:t>-</a:t>
                      </a:r>
                    </a:p>
                  </a:txBody>
                  <a:tcPr>
                    <a:solidFill>
                      <a:schemeClr val="bg1">
                        <a:lumMod val="95000"/>
                      </a:schemeClr>
                    </a:solidFill>
                  </a:tcPr>
                </a:tc>
                <a:tc>
                  <a:txBody>
                    <a:bodyPr/>
                    <a:lstStyle/>
                    <a:p>
                      <a:r>
                        <a:rPr lang="en-GB" dirty="0"/>
                        <a:t>-</a:t>
                      </a:r>
                    </a:p>
                  </a:txBody>
                  <a:tcPr>
                    <a:solidFill>
                      <a:schemeClr val="bg1">
                        <a:lumMod val="95000"/>
                      </a:schemeClr>
                    </a:solidFill>
                  </a:tcPr>
                </a:tc>
                <a:extLst>
                  <a:ext uri="{0D108BD9-81ED-4DB2-BD59-A6C34878D82A}">
                    <a16:rowId xmlns:a16="http://schemas.microsoft.com/office/drawing/2014/main" xmlns="" val="3814908941"/>
                  </a:ext>
                </a:extLst>
              </a:tr>
            </a:tbl>
          </a:graphicData>
        </a:graphic>
      </p:graphicFrame>
      <p:sp>
        <p:nvSpPr>
          <p:cNvPr id="7" name="Rectangle 6">
            <a:extLst>
              <a:ext uri="{FF2B5EF4-FFF2-40B4-BE49-F238E27FC236}">
                <a16:creationId xmlns:a16="http://schemas.microsoft.com/office/drawing/2014/main" xmlns="" id="{4B13B75B-A246-4896-9D40-C241FC7413A2}"/>
              </a:ext>
            </a:extLst>
          </p:cNvPr>
          <p:cNvSpPr/>
          <p:nvPr/>
        </p:nvSpPr>
        <p:spPr>
          <a:xfrm>
            <a:off x="0" y="3284"/>
            <a:ext cx="4287916" cy="298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Arial"/>
              </a:rPr>
              <a:t>Section 5 </a:t>
            </a:r>
            <a:r>
              <a:rPr lang="en-GB" sz="1200" dirty="0">
                <a:latin typeface="Arial"/>
              </a:rPr>
              <a:t>– </a:t>
            </a:r>
            <a:r>
              <a:rPr lang="en-GB" sz="1200" dirty="0" smtClean="0"/>
              <a:t>Expected uptake of flu vaccine</a:t>
            </a:r>
            <a:endParaRPr lang="en-GB" sz="1200" dirty="0">
              <a:latin typeface="Arial"/>
            </a:endParaRPr>
          </a:p>
        </p:txBody>
      </p:sp>
    </p:spTree>
    <p:extLst>
      <p:ext uri="{BB962C8B-B14F-4D97-AF65-F5344CB8AC3E}">
        <p14:creationId xmlns:p14="http://schemas.microsoft.com/office/powerpoint/2010/main" val="196542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6E39E37-6BC0-A248-806A-337B0CEF6126}" type="slidenum">
              <a:rPr lang="en-US" smtClean="0"/>
              <a:t>31</a:t>
            </a:fld>
            <a:endParaRPr lang="en-US"/>
          </a:p>
        </p:txBody>
      </p:sp>
      <p:sp>
        <p:nvSpPr>
          <p:cNvPr id="8" name="Text Placeholder 7"/>
          <p:cNvSpPr>
            <a:spLocks noGrp="1"/>
          </p:cNvSpPr>
          <p:nvPr>
            <p:ph type="body" sz="quarter" idx="17"/>
          </p:nvPr>
        </p:nvSpPr>
        <p:spPr>
          <a:xfrm>
            <a:off x="113110" y="2471986"/>
            <a:ext cx="6287690" cy="733028"/>
          </a:xfrm>
        </p:spPr>
        <p:txBody>
          <a:bodyPr/>
          <a:lstStyle/>
          <a:p>
            <a:r>
              <a:rPr lang="en-GB" dirty="0"/>
              <a:t>Section 6 - Appendices</a:t>
            </a:r>
          </a:p>
        </p:txBody>
      </p:sp>
      <p:sp>
        <p:nvSpPr>
          <p:cNvPr id="9" name="Text Placeholder 8"/>
          <p:cNvSpPr>
            <a:spLocks noGrp="1"/>
          </p:cNvSpPr>
          <p:nvPr>
            <p:ph type="body" sz="quarter" idx="18"/>
          </p:nvPr>
        </p:nvSpPr>
        <p:spPr>
          <a:xfrm>
            <a:off x="201600" y="3324855"/>
            <a:ext cx="7015277" cy="511175"/>
          </a:xfrm>
        </p:spPr>
        <p:txBody>
          <a:bodyPr>
            <a:noAutofit/>
          </a:bodyPr>
          <a:lstStyle/>
          <a:p>
            <a:r>
              <a:rPr lang="en-GB" sz="2400" dirty="0"/>
              <a:t>- Detailed sample profile</a:t>
            </a:r>
          </a:p>
          <a:p>
            <a:r>
              <a:rPr lang="en-GB" sz="2400" dirty="0"/>
              <a:t>- Project background and recruitment tracker</a:t>
            </a:r>
          </a:p>
        </p:txBody>
      </p:sp>
      <p:pic>
        <p:nvPicPr>
          <p:cNvPr id="5" name="Picture 4">
            <a:extLst>
              <a:ext uri="{FF2B5EF4-FFF2-40B4-BE49-F238E27FC236}">
                <a16:creationId xmlns:a16="http://schemas.microsoft.com/office/drawing/2014/main" xmlns="" id="{76493E47-2B6F-491D-9338-2D4B3851CFDD}"/>
              </a:ext>
            </a:extLst>
          </p:cNvPr>
          <p:cNvPicPr>
            <a:picLocks noChangeAspect="1"/>
          </p:cNvPicPr>
          <p:nvPr/>
        </p:nvPicPr>
        <p:blipFill>
          <a:blip r:embed="rId2"/>
          <a:stretch>
            <a:fillRect/>
          </a:stretch>
        </p:blipFill>
        <p:spPr>
          <a:xfrm>
            <a:off x="7119891" y="1400027"/>
            <a:ext cx="5072109" cy="3609975"/>
          </a:xfrm>
          <a:prstGeom prst="rect">
            <a:avLst/>
          </a:prstGeom>
        </p:spPr>
      </p:pic>
    </p:spTree>
    <p:extLst>
      <p:ext uri="{BB962C8B-B14F-4D97-AF65-F5344CB8AC3E}">
        <p14:creationId xmlns:p14="http://schemas.microsoft.com/office/powerpoint/2010/main" val="200298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xmlns="" id="{BB2ACE19-B6C0-4663-8AE2-373DE5C21BF5}"/>
              </a:ext>
            </a:extLst>
          </p:cNvPr>
          <p:cNvGraphicFramePr>
            <a:graphicFrameLocks/>
          </p:cNvGraphicFramePr>
          <p:nvPr>
            <p:extLst>
              <p:ext uri="{D42A27DB-BD31-4B8C-83A1-F6EECF244321}">
                <p14:modId xmlns:p14="http://schemas.microsoft.com/office/powerpoint/2010/main" val="1747781281"/>
              </p:ext>
            </p:extLst>
          </p:nvPr>
        </p:nvGraphicFramePr>
        <p:xfrm>
          <a:off x="2972748" y="1530027"/>
          <a:ext cx="7355459" cy="516878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xmlns="" id="{02819827-A6C3-413F-822A-C874974DB169}"/>
              </a:ext>
            </a:extLst>
          </p:cNvPr>
          <p:cNvSpPr/>
          <p:nvPr/>
        </p:nvSpPr>
        <p:spPr>
          <a:xfrm>
            <a:off x="1" y="0"/>
            <a:ext cx="2005780"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6 - Sample profile</a:t>
            </a:r>
          </a:p>
        </p:txBody>
      </p:sp>
      <p:sp>
        <p:nvSpPr>
          <p:cNvPr id="9" name="Text Placeholder 1">
            <a:extLst>
              <a:ext uri="{FF2B5EF4-FFF2-40B4-BE49-F238E27FC236}">
                <a16:creationId xmlns:a16="http://schemas.microsoft.com/office/drawing/2014/main" xmlns="" id="{4FD7F14A-381E-41D1-A1B3-F5DE26055893}"/>
              </a:ext>
            </a:extLst>
          </p:cNvPr>
          <p:cNvSpPr>
            <a:spLocks noGrp="1"/>
          </p:cNvSpPr>
          <p:nvPr>
            <p:ph type="body" sz="quarter" idx="13"/>
          </p:nvPr>
        </p:nvSpPr>
        <p:spPr>
          <a:xfrm>
            <a:off x="151002" y="380194"/>
            <a:ext cx="11744136" cy="1030287"/>
          </a:xfrm>
        </p:spPr>
        <p:txBody>
          <a:bodyPr>
            <a:normAutofit/>
          </a:bodyPr>
          <a:lstStyle/>
          <a:p>
            <a:r>
              <a:rPr lang="en-US" sz="2000" dirty="0">
                <a:latin typeface="Century Gothic" panose="020B0502020202020204" pitchFamily="34" charset="0"/>
                <a:ea typeface="Times New Roman" panose="02020603050405020304" pitchFamily="18" charset="0"/>
              </a:rPr>
              <a:t>Comparison of the profiles </a:t>
            </a:r>
            <a:r>
              <a:rPr lang="en-US" sz="2000" dirty="0">
                <a:solidFill>
                  <a:schemeClr val="bg1">
                    <a:lumMod val="50000"/>
                  </a:schemeClr>
                </a:solidFill>
                <a:latin typeface="Century Gothic" panose="020B0502020202020204" pitchFamily="34" charset="0"/>
                <a:ea typeface="Times New Roman" panose="02020603050405020304" pitchFamily="18" charset="0"/>
              </a:rPr>
              <a:t>of the rim weighted survey 7 sample</a:t>
            </a:r>
            <a:r>
              <a:rPr lang="en-US" sz="2000" i="1" dirty="0">
                <a:solidFill>
                  <a:schemeClr val="bg1">
                    <a:lumMod val="50000"/>
                  </a:schemeClr>
                </a:solidFill>
                <a:latin typeface="Century Gothic" panose="020B0502020202020204" pitchFamily="34" charset="0"/>
                <a:ea typeface="Times New Roman" panose="02020603050405020304" pitchFamily="18" charset="0"/>
              </a:rPr>
              <a:t> </a:t>
            </a:r>
            <a:r>
              <a:rPr lang="en-US" sz="2000" dirty="0">
                <a:solidFill>
                  <a:srgbClr val="004992"/>
                </a:solidFill>
                <a:latin typeface="Century Gothic" panose="020B0502020202020204" pitchFamily="34" charset="0"/>
                <a:ea typeface="Times New Roman" panose="02020603050405020304" pitchFamily="18" charset="0"/>
              </a:rPr>
              <a:t>and</a:t>
            </a:r>
            <a:r>
              <a:rPr lang="en-US" sz="2000" dirty="0">
                <a:solidFill>
                  <a:srgbClr val="000000"/>
                </a:solidFill>
                <a:latin typeface="Century Gothic" panose="020B0502020202020204" pitchFamily="34" charset="0"/>
                <a:ea typeface="Times New Roman" panose="02020603050405020304" pitchFamily="18" charset="0"/>
              </a:rPr>
              <a:t> </a:t>
            </a:r>
            <a:r>
              <a:rPr lang="en-US" sz="2000" dirty="0">
                <a:solidFill>
                  <a:srgbClr val="92D050"/>
                </a:solidFill>
                <a:latin typeface="Century Gothic" panose="020B0502020202020204" pitchFamily="34" charset="0"/>
                <a:ea typeface="Times New Roman" panose="02020603050405020304" pitchFamily="18" charset="0"/>
              </a:rPr>
              <a:t>the unweighted survey 7 sample</a:t>
            </a:r>
            <a:endParaRPr lang="en-GB" sz="2000" i="1" dirty="0">
              <a:solidFill>
                <a:srgbClr val="92D05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768FACCA-F143-4C42-B2BF-AA3D4599DDD0}"/>
              </a:ext>
            </a:extLst>
          </p:cNvPr>
          <p:cNvSpPr txBox="1"/>
          <p:nvPr/>
        </p:nvSpPr>
        <p:spPr>
          <a:xfrm>
            <a:off x="3047999" y="1202731"/>
            <a:ext cx="7685479" cy="415499"/>
          </a:xfrm>
          <a:prstGeom prst="rect">
            <a:avLst/>
          </a:prstGeom>
          <a:noFill/>
        </p:spPr>
        <p:txBody>
          <a:bodyPr wrap="square" lIns="91432" tIns="45718" rIns="91432" bIns="45718" rtlCol="0">
            <a:spAutoFit/>
          </a:bodyPr>
          <a:lstStyle/>
          <a:p>
            <a:r>
              <a:rPr lang="en-GB" sz="1100" b="1" dirty="0">
                <a:solidFill>
                  <a:srgbClr val="768692"/>
                </a:solidFill>
                <a:latin typeface="Arial" panose="020B0604020202020204" pitchFamily="34" charset="0"/>
                <a:cs typeface="Arial" panose="020B0604020202020204" pitchFamily="34" charset="0"/>
              </a:rPr>
              <a:t>Survey 7 participant rim weighted profile </a:t>
            </a:r>
            <a:r>
              <a:rPr lang="en-GB" sz="1100" i="1" dirty="0">
                <a:latin typeface="Arial" panose="020B0604020202020204" pitchFamily="34" charset="0"/>
                <a:cs typeface="Arial" panose="020B0604020202020204" pitchFamily="34" charset="0"/>
              </a:rPr>
              <a:t>(361)    </a:t>
            </a:r>
            <a:r>
              <a:rPr lang="en-GB" sz="1100" b="1" dirty="0">
                <a:solidFill>
                  <a:srgbClr val="92D050"/>
                </a:solidFill>
                <a:latin typeface="Arial" panose="020B0604020202020204" pitchFamily="34" charset="0"/>
                <a:cs typeface="Arial" panose="020B0604020202020204" pitchFamily="34" charset="0"/>
              </a:rPr>
              <a:t>Survey 7 participant unweighted profile </a:t>
            </a:r>
            <a:r>
              <a:rPr lang="en-GB" sz="1100" i="1" dirty="0">
                <a:latin typeface="Arial" panose="020B0604020202020204" pitchFamily="34" charset="0"/>
                <a:cs typeface="Arial" panose="020B0604020202020204" pitchFamily="34" charset="0"/>
              </a:rPr>
              <a:t>(361)</a:t>
            </a:r>
          </a:p>
          <a:p>
            <a:endParaRPr lang="en-GB" sz="900" i="1" dirty="0">
              <a:latin typeface="Century Gothic" panose="020B0502020202020204" pitchFamily="34" charset="0"/>
            </a:endParaRPr>
          </a:p>
        </p:txBody>
      </p:sp>
    </p:spTree>
    <p:extLst>
      <p:ext uri="{BB962C8B-B14F-4D97-AF65-F5344CB8AC3E}">
        <p14:creationId xmlns:p14="http://schemas.microsoft.com/office/powerpoint/2010/main" val="297498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1002" y="380194"/>
            <a:ext cx="11744136" cy="1030287"/>
          </a:xfrm>
        </p:spPr>
        <p:txBody>
          <a:bodyPr>
            <a:normAutofit/>
          </a:bodyPr>
          <a:lstStyle/>
          <a:p>
            <a:r>
              <a:rPr lang="en-US" sz="2000" dirty="0">
                <a:latin typeface="Century Gothic" panose="020B0502020202020204" pitchFamily="34" charset="0"/>
                <a:ea typeface="Times New Roman" panose="02020603050405020304" pitchFamily="18" charset="0"/>
              </a:rPr>
              <a:t>Comparison of the profiles </a:t>
            </a:r>
            <a:r>
              <a:rPr lang="en-US" sz="2000" dirty="0">
                <a:solidFill>
                  <a:schemeClr val="bg1">
                    <a:lumMod val="50000"/>
                  </a:schemeClr>
                </a:solidFill>
                <a:latin typeface="Century Gothic" panose="020B0502020202020204" pitchFamily="34" charset="0"/>
                <a:ea typeface="Times New Roman" panose="02020603050405020304" pitchFamily="18" charset="0"/>
              </a:rPr>
              <a:t>of the rim weighted survey 7 sample</a:t>
            </a:r>
            <a:r>
              <a:rPr lang="en-US" sz="2000" i="1" dirty="0">
                <a:solidFill>
                  <a:schemeClr val="bg1">
                    <a:lumMod val="50000"/>
                  </a:schemeClr>
                </a:solidFill>
                <a:latin typeface="Century Gothic" panose="020B0502020202020204" pitchFamily="34" charset="0"/>
                <a:ea typeface="Times New Roman" panose="02020603050405020304" pitchFamily="18" charset="0"/>
              </a:rPr>
              <a:t> </a:t>
            </a:r>
            <a:r>
              <a:rPr lang="en-US" sz="2000" dirty="0">
                <a:solidFill>
                  <a:srgbClr val="004992"/>
                </a:solidFill>
                <a:latin typeface="Century Gothic" panose="020B0502020202020204" pitchFamily="34" charset="0"/>
                <a:ea typeface="Times New Roman" panose="02020603050405020304" pitchFamily="18" charset="0"/>
              </a:rPr>
              <a:t>and</a:t>
            </a:r>
            <a:r>
              <a:rPr lang="en-US" sz="2000" dirty="0">
                <a:solidFill>
                  <a:srgbClr val="000000"/>
                </a:solidFill>
                <a:latin typeface="Century Gothic" panose="020B0502020202020204" pitchFamily="34" charset="0"/>
                <a:ea typeface="Times New Roman" panose="02020603050405020304" pitchFamily="18" charset="0"/>
              </a:rPr>
              <a:t> </a:t>
            </a:r>
            <a:r>
              <a:rPr lang="en-US" sz="2000" dirty="0">
                <a:solidFill>
                  <a:srgbClr val="92D050"/>
                </a:solidFill>
                <a:latin typeface="Century Gothic" panose="020B0502020202020204" pitchFamily="34" charset="0"/>
                <a:ea typeface="Times New Roman" panose="02020603050405020304" pitchFamily="18" charset="0"/>
              </a:rPr>
              <a:t>the unweighted survey 7 sample</a:t>
            </a:r>
            <a:endParaRPr lang="en-GB" sz="2000" i="1" dirty="0">
              <a:solidFill>
                <a:srgbClr val="92D05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68DEED84-94B5-4D90-9660-CFF3B08FCF48}"/>
              </a:ext>
            </a:extLst>
          </p:cNvPr>
          <p:cNvSpPr txBox="1"/>
          <p:nvPr/>
        </p:nvSpPr>
        <p:spPr>
          <a:xfrm>
            <a:off x="3047999" y="1202731"/>
            <a:ext cx="7685479" cy="415499"/>
          </a:xfrm>
          <a:prstGeom prst="rect">
            <a:avLst/>
          </a:prstGeom>
          <a:noFill/>
        </p:spPr>
        <p:txBody>
          <a:bodyPr wrap="square" lIns="91432" tIns="45718" rIns="91432" bIns="45718" rtlCol="0">
            <a:spAutoFit/>
          </a:bodyPr>
          <a:lstStyle/>
          <a:p>
            <a:r>
              <a:rPr lang="en-GB" sz="1100" b="1" dirty="0">
                <a:solidFill>
                  <a:srgbClr val="768692"/>
                </a:solidFill>
                <a:latin typeface="Arial" panose="020B0604020202020204" pitchFamily="34" charset="0"/>
                <a:cs typeface="Arial" panose="020B0604020202020204" pitchFamily="34" charset="0"/>
              </a:rPr>
              <a:t>Survey 7 participant rim weighted profile </a:t>
            </a:r>
            <a:r>
              <a:rPr lang="en-GB" sz="1100" i="1" dirty="0">
                <a:latin typeface="Arial" panose="020B0604020202020204" pitchFamily="34" charset="0"/>
                <a:cs typeface="Arial" panose="020B0604020202020204" pitchFamily="34" charset="0"/>
              </a:rPr>
              <a:t>(361)    </a:t>
            </a:r>
            <a:r>
              <a:rPr lang="en-GB" sz="1100" b="1" dirty="0">
                <a:solidFill>
                  <a:srgbClr val="92D050"/>
                </a:solidFill>
                <a:latin typeface="Arial" panose="020B0604020202020204" pitchFamily="34" charset="0"/>
                <a:cs typeface="Arial" panose="020B0604020202020204" pitchFamily="34" charset="0"/>
              </a:rPr>
              <a:t>Survey 7 participant unweighted profile </a:t>
            </a:r>
            <a:r>
              <a:rPr lang="en-GB" sz="1100" i="1" dirty="0">
                <a:latin typeface="Arial" panose="020B0604020202020204" pitchFamily="34" charset="0"/>
                <a:cs typeface="Arial" panose="020B0604020202020204" pitchFamily="34" charset="0"/>
              </a:rPr>
              <a:t>(361)</a:t>
            </a:r>
          </a:p>
          <a:p>
            <a:endParaRPr lang="en-GB" sz="900" i="1" dirty="0">
              <a:latin typeface="Century Gothic" panose="020B0502020202020204" pitchFamily="34" charset="0"/>
            </a:endParaRPr>
          </a:p>
        </p:txBody>
      </p:sp>
      <p:sp>
        <p:nvSpPr>
          <p:cNvPr id="14" name="Rectangle 13">
            <a:extLst>
              <a:ext uri="{FF2B5EF4-FFF2-40B4-BE49-F238E27FC236}">
                <a16:creationId xmlns:a16="http://schemas.microsoft.com/office/drawing/2014/main" xmlns="" id="{02819827-A6C3-413F-822A-C874974DB169}"/>
              </a:ext>
            </a:extLst>
          </p:cNvPr>
          <p:cNvSpPr/>
          <p:nvPr/>
        </p:nvSpPr>
        <p:spPr>
          <a:xfrm>
            <a:off x="1" y="0"/>
            <a:ext cx="2005780"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6 - Sample profile</a:t>
            </a:r>
          </a:p>
        </p:txBody>
      </p:sp>
      <p:graphicFrame>
        <p:nvGraphicFramePr>
          <p:cNvPr id="8" name="Content Placeholder 11">
            <a:extLst>
              <a:ext uri="{FF2B5EF4-FFF2-40B4-BE49-F238E27FC236}">
                <a16:creationId xmlns:a16="http://schemas.microsoft.com/office/drawing/2014/main" xmlns="" id="{516DD17F-1135-4984-92C2-2F5D97C9C346}"/>
              </a:ext>
            </a:extLst>
          </p:cNvPr>
          <p:cNvGraphicFramePr>
            <a:graphicFrameLocks/>
          </p:cNvGraphicFramePr>
          <p:nvPr>
            <p:extLst>
              <p:ext uri="{D42A27DB-BD31-4B8C-83A1-F6EECF244321}">
                <p14:modId xmlns:p14="http://schemas.microsoft.com/office/powerpoint/2010/main" val="1931927332"/>
              </p:ext>
            </p:extLst>
          </p:nvPr>
        </p:nvGraphicFramePr>
        <p:xfrm>
          <a:off x="2255873" y="1530027"/>
          <a:ext cx="7276571" cy="5168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00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1002" y="380194"/>
            <a:ext cx="11744136" cy="1030287"/>
          </a:xfrm>
        </p:spPr>
        <p:txBody>
          <a:bodyPr>
            <a:normAutofit/>
          </a:bodyPr>
          <a:lstStyle/>
          <a:p>
            <a:r>
              <a:rPr lang="en-US" sz="2800" dirty="0">
                <a:latin typeface="Century Gothic" panose="020B0502020202020204" pitchFamily="34" charset="0"/>
                <a:ea typeface="Times New Roman" panose="02020603050405020304" pitchFamily="18" charset="0"/>
              </a:rPr>
              <a:t>Faith, main language, gender identity, unpaid </a:t>
            </a:r>
            <a:r>
              <a:rPr lang="en-US" sz="2800" dirty="0" err="1">
                <a:latin typeface="Century Gothic" panose="020B0502020202020204" pitchFamily="34" charset="0"/>
                <a:ea typeface="Times New Roman" panose="02020603050405020304" pitchFamily="18" charset="0"/>
              </a:rPr>
              <a:t>carer</a:t>
            </a:r>
            <a:r>
              <a:rPr lang="en-US" sz="2800" dirty="0">
                <a:latin typeface="Century Gothic" panose="020B0502020202020204" pitchFamily="34" charset="0"/>
                <a:ea typeface="Times New Roman" panose="02020603050405020304" pitchFamily="18" charset="0"/>
              </a:rPr>
              <a:t>/care status</a:t>
            </a:r>
            <a:endParaRPr lang="en-GB" sz="2800" i="1" dirty="0">
              <a:solidFill>
                <a:srgbClr val="00499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68DEED84-94B5-4D90-9660-CFF3B08FCF48}"/>
              </a:ext>
            </a:extLst>
          </p:cNvPr>
          <p:cNvSpPr txBox="1"/>
          <p:nvPr/>
        </p:nvSpPr>
        <p:spPr>
          <a:xfrm>
            <a:off x="4218851" y="1149243"/>
            <a:ext cx="3608438" cy="261606"/>
          </a:xfrm>
          <a:prstGeom prst="rect">
            <a:avLst/>
          </a:prstGeom>
          <a:noFill/>
        </p:spPr>
        <p:txBody>
          <a:bodyPr wrap="square" lIns="91432" tIns="45718" rIns="91432" bIns="45718" rtlCol="0">
            <a:spAutoFit/>
          </a:bodyPr>
          <a:lstStyle/>
          <a:p>
            <a:r>
              <a:rPr lang="en-GB" sz="1100" b="1" dirty="0">
                <a:solidFill>
                  <a:srgbClr val="768692"/>
                </a:solidFill>
                <a:latin typeface="Arial" panose="020B0604020202020204" pitchFamily="34" charset="0"/>
                <a:cs typeface="Arial" panose="020B0604020202020204" pitchFamily="34" charset="0"/>
              </a:rPr>
              <a:t>Survey 7 participant rim weighted profile </a:t>
            </a:r>
            <a:r>
              <a:rPr lang="en-GB" sz="1100" i="1" dirty="0">
                <a:latin typeface="Arial" panose="020B0604020202020204" pitchFamily="34" charset="0"/>
                <a:cs typeface="Arial" panose="020B0604020202020204" pitchFamily="34" charset="0"/>
              </a:rPr>
              <a:t>(361)</a:t>
            </a:r>
            <a:endParaRPr lang="en-GB" sz="900" i="1" dirty="0">
              <a:latin typeface="Century Gothic" panose="020B0502020202020204" pitchFamily="34" charset="0"/>
            </a:endParaRPr>
          </a:p>
        </p:txBody>
      </p:sp>
      <p:sp>
        <p:nvSpPr>
          <p:cNvPr id="14" name="Rectangle 13">
            <a:extLst>
              <a:ext uri="{FF2B5EF4-FFF2-40B4-BE49-F238E27FC236}">
                <a16:creationId xmlns:a16="http://schemas.microsoft.com/office/drawing/2014/main" xmlns="" id="{02819827-A6C3-413F-822A-C874974DB169}"/>
              </a:ext>
            </a:extLst>
          </p:cNvPr>
          <p:cNvSpPr/>
          <p:nvPr/>
        </p:nvSpPr>
        <p:spPr>
          <a:xfrm>
            <a:off x="1" y="0"/>
            <a:ext cx="2005780"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6 - Sample profile</a:t>
            </a:r>
          </a:p>
        </p:txBody>
      </p:sp>
      <p:graphicFrame>
        <p:nvGraphicFramePr>
          <p:cNvPr id="7" name="Content Placeholder 11">
            <a:extLst>
              <a:ext uri="{FF2B5EF4-FFF2-40B4-BE49-F238E27FC236}">
                <a16:creationId xmlns:a16="http://schemas.microsoft.com/office/drawing/2014/main" xmlns="" id="{8CC474D2-9A96-4CE3-8509-30B57D484EC5}"/>
              </a:ext>
            </a:extLst>
          </p:cNvPr>
          <p:cNvGraphicFramePr>
            <a:graphicFrameLocks/>
          </p:cNvGraphicFramePr>
          <p:nvPr>
            <p:extLst>
              <p:ext uri="{D42A27DB-BD31-4B8C-83A1-F6EECF244321}">
                <p14:modId xmlns:p14="http://schemas.microsoft.com/office/powerpoint/2010/main" val="318220481"/>
              </p:ext>
            </p:extLst>
          </p:nvPr>
        </p:nvGraphicFramePr>
        <p:xfrm>
          <a:off x="2620810" y="1530027"/>
          <a:ext cx="8140667" cy="5168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044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1002" y="380194"/>
            <a:ext cx="11744136" cy="1030287"/>
          </a:xfrm>
        </p:spPr>
        <p:txBody>
          <a:bodyPr>
            <a:normAutofit/>
          </a:bodyPr>
          <a:lstStyle/>
          <a:p>
            <a:r>
              <a:rPr lang="en-US" sz="2800" dirty="0">
                <a:solidFill>
                  <a:srgbClr val="004992"/>
                </a:solidFill>
                <a:latin typeface="Arial" panose="020B0604020202020204" pitchFamily="34" charset="0"/>
                <a:ea typeface="Times New Roman" panose="02020603050405020304" pitchFamily="18" charset="0"/>
                <a:cs typeface="Arial" panose="020B0604020202020204" pitchFamily="34" charset="0"/>
              </a:rPr>
              <a:t>Family status/ working status</a:t>
            </a:r>
            <a:endParaRPr lang="en-GB" sz="2800" i="1" dirty="0">
              <a:solidFill>
                <a:srgbClr val="00499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68DEED84-94B5-4D90-9660-CFF3B08FCF48}"/>
              </a:ext>
            </a:extLst>
          </p:cNvPr>
          <p:cNvSpPr txBox="1"/>
          <p:nvPr/>
        </p:nvSpPr>
        <p:spPr>
          <a:xfrm>
            <a:off x="3947653" y="1003258"/>
            <a:ext cx="3608438" cy="261606"/>
          </a:xfrm>
          <a:prstGeom prst="rect">
            <a:avLst/>
          </a:prstGeom>
          <a:noFill/>
        </p:spPr>
        <p:txBody>
          <a:bodyPr wrap="square" lIns="91432" tIns="45718" rIns="91432" bIns="45718" rtlCol="0">
            <a:spAutoFit/>
          </a:bodyPr>
          <a:lstStyle/>
          <a:p>
            <a:r>
              <a:rPr lang="en-GB" sz="1100" b="1" dirty="0">
                <a:solidFill>
                  <a:srgbClr val="768692"/>
                </a:solidFill>
                <a:latin typeface="Arial" panose="020B0604020202020204" pitchFamily="34" charset="0"/>
                <a:cs typeface="Arial" panose="020B0604020202020204" pitchFamily="34" charset="0"/>
              </a:rPr>
              <a:t>Survey 7 participant rim weighted profile </a:t>
            </a:r>
            <a:r>
              <a:rPr lang="en-GB" sz="1100" i="1" dirty="0">
                <a:latin typeface="Arial" panose="020B0604020202020204" pitchFamily="34" charset="0"/>
                <a:cs typeface="Arial" panose="020B0604020202020204" pitchFamily="34" charset="0"/>
              </a:rPr>
              <a:t>(361)</a:t>
            </a:r>
            <a:endParaRPr lang="en-GB" sz="900" i="1" dirty="0">
              <a:latin typeface="Century Gothic" panose="020B0502020202020204" pitchFamily="34" charset="0"/>
            </a:endParaRPr>
          </a:p>
        </p:txBody>
      </p:sp>
      <p:sp>
        <p:nvSpPr>
          <p:cNvPr id="14" name="Rectangle 13">
            <a:extLst>
              <a:ext uri="{FF2B5EF4-FFF2-40B4-BE49-F238E27FC236}">
                <a16:creationId xmlns:a16="http://schemas.microsoft.com/office/drawing/2014/main" xmlns="" id="{02819827-A6C3-413F-822A-C874974DB169}"/>
              </a:ext>
            </a:extLst>
          </p:cNvPr>
          <p:cNvSpPr/>
          <p:nvPr/>
        </p:nvSpPr>
        <p:spPr>
          <a:xfrm>
            <a:off x="1" y="0"/>
            <a:ext cx="2005780"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6 - Sample profile</a:t>
            </a:r>
          </a:p>
        </p:txBody>
      </p:sp>
      <p:graphicFrame>
        <p:nvGraphicFramePr>
          <p:cNvPr id="6" name="Content Placeholder 11">
            <a:extLst>
              <a:ext uri="{FF2B5EF4-FFF2-40B4-BE49-F238E27FC236}">
                <a16:creationId xmlns:a16="http://schemas.microsoft.com/office/drawing/2014/main" xmlns="" id="{6C304958-A034-4A85-97DE-FB7B04C38F62}"/>
              </a:ext>
            </a:extLst>
          </p:cNvPr>
          <p:cNvGraphicFramePr>
            <a:graphicFrameLocks/>
          </p:cNvGraphicFramePr>
          <p:nvPr>
            <p:extLst>
              <p:ext uri="{D42A27DB-BD31-4B8C-83A1-F6EECF244321}">
                <p14:modId xmlns:p14="http://schemas.microsoft.com/office/powerpoint/2010/main" val="2745625525"/>
              </p:ext>
            </p:extLst>
          </p:nvPr>
        </p:nvGraphicFramePr>
        <p:xfrm>
          <a:off x="2608132" y="1309019"/>
          <a:ext cx="7560839" cy="5168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F6E39E37-6BC0-A248-806A-337B0CEF6126}" type="slidenum">
              <a:rPr lang="en-GB" smtClean="0">
                <a:solidFill>
                  <a:srgbClr val="004992">
                    <a:tint val="75000"/>
                  </a:srgbClr>
                </a:solidFill>
              </a:rPr>
              <a:pPr/>
              <a:t>36</a:t>
            </a:fld>
            <a:endParaRPr lang="en-GB" dirty="0">
              <a:solidFill>
                <a:srgbClr val="004992">
                  <a:tint val="75000"/>
                </a:srgbClr>
              </a:solidFill>
            </a:endParaRPr>
          </a:p>
        </p:txBody>
      </p:sp>
      <p:sp>
        <p:nvSpPr>
          <p:cNvPr id="8" name="Text Placeholder 7"/>
          <p:cNvSpPr>
            <a:spLocks noGrp="1"/>
          </p:cNvSpPr>
          <p:nvPr>
            <p:ph type="body" sz="quarter" idx="17"/>
          </p:nvPr>
        </p:nvSpPr>
        <p:spPr/>
        <p:txBody>
          <a:bodyPr/>
          <a:lstStyle/>
          <a:p>
            <a:r>
              <a:rPr lang="en-GB" dirty="0" smtClean="0"/>
              <a:t>Contact us </a:t>
            </a:r>
            <a:endParaRPr lang="en-GB" dirty="0"/>
          </a:p>
        </p:txBody>
      </p:sp>
      <p:sp>
        <p:nvSpPr>
          <p:cNvPr id="10" name="Text Placeholder 9"/>
          <p:cNvSpPr>
            <a:spLocks noGrp="1"/>
          </p:cNvSpPr>
          <p:nvPr>
            <p:ph type="body" sz="quarter" idx="19"/>
          </p:nvPr>
        </p:nvSpPr>
        <p:spPr>
          <a:xfrm>
            <a:off x="545283" y="1741463"/>
            <a:ext cx="5897850" cy="3569055"/>
          </a:xfrm>
        </p:spPr>
        <p:txBody>
          <a:bodyPr>
            <a:normAutofit fontScale="92500" lnSpcReduction="20000"/>
          </a:bodyPr>
          <a:lstStyle/>
          <a:p>
            <a:r>
              <a:rPr lang="en-GB" dirty="0"/>
              <a:t>Alex Ward-Booth, Head of Insights and Engagement, BNSSG CCG - </a:t>
            </a:r>
            <a:r>
              <a:rPr lang="en-GB" dirty="0">
                <a:hlinkClick r:id="rId3"/>
              </a:rPr>
              <a:t>alex.ward-booth1@nhs.net</a:t>
            </a:r>
            <a:r>
              <a:rPr lang="en-GB" dirty="0"/>
              <a:t> </a:t>
            </a:r>
          </a:p>
          <a:p>
            <a:endParaRPr lang="en-GB" dirty="0"/>
          </a:p>
          <a:p>
            <a:r>
              <a:rPr lang="en-GB" dirty="0"/>
              <a:t>Ben Carlson-Davies, Insights and Engagement Manager, BNSSG CCG – </a:t>
            </a:r>
            <a:r>
              <a:rPr lang="en-GB" dirty="0">
                <a:hlinkClick r:id="rId4"/>
              </a:rPr>
              <a:t>ben.carlson-davies@nhs.net</a:t>
            </a:r>
            <a:r>
              <a:rPr lang="en-GB" dirty="0"/>
              <a:t> </a:t>
            </a:r>
          </a:p>
          <a:p>
            <a:endParaRPr lang="en-GB" dirty="0"/>
          </a:p>
          <a:p>
            <a:r>
              <a:rPr lang="en-GB" dirty="0"/>
              <a:t>Justin </a:t>
            </a:r>
            <a:r>
              <a:rPr lang="en-GB" dirty="0" err="1"/>
              <a:t>Warr</a:t>
            </a:r>
            <a:r>
              <a:rPr lang="en-GB" dirty="0"/>
              <a:t>, Interim </a:t>
            </a:r>
            <a:r>
              <a:rPr lang="en-GB" dirty="0" err="1"/>
              <a:t>Comms</a:t>
            </a:r>
            <a:r>
              <a:rPr lang="en-GB" dirty="0"/>
              <a:t> and Engagement Manager, Healthier Together – </a:t>
            </a:r>
            <a:r>
              <a:rPr lang="en-GB" dirty="0">
                <a:hlinkClick r:id="rId5"/>
              </a:rPr>
              <a:t>rebecca.balloch@nhs.net</a:t>
            </a:r>
            <a:endParaRPr lang="en-GB" dirty="0"/>
          </a:p>
          <a:p>
            <a:endParaRPr lang="en-GB" dirty="0"/>
          </a:p>
          <a:p>
            <a:r>
              <a:rPr lang="en-GB" dirty="0"/>
              <a:t>Janice Guy, Managing Director, Jungle Green MRC – </a:t>
            </a:r>
            <a:r>
              <a:rPr lang="en-GB" dirty="0">
                <a:hlinkClick r:id="rId6"/>
              </a:rPr>
              <a:t>janice@junglegreenmrc.co.uk</a:t>
            </a:r>
            <a:r>
              <a:rPr lang="en-GB" dirty="0"/>
              <a:t> </a:t>
            </a:r>
          </a:p>
          <a:p>
            <a:endParaRPr lang="en-GB" dirty="0"/>
          </a:p>
          <a:p>
            <a:r>
              <a:rPr lang="en-GB" dirty="0"/>
              <a:t>Julie Ford, Taurus Research - </a:t>
            </a:r>
            <a:r>
              <a:rPr lang="en-GB" dirty="0">
                <a:hlinkClick r:id="rId7"/>
              </a:rPr>
              <a:t>julie@taurusresearch.co.uk</a:t>
            </a:r>
            <a:r>
              <a:rPr lang="en-GB" dirty="0"/>
              <a:t>  </a:t>
            </a:r>
          </a:p>
          <a:p>
            <a:endParaRPr lang="en-GB" dirty="0"/>
          </a:p>
        </p:txBody>
      </p:sp>
      <p:pic>
        <p:nvPicPr>
          <p:cNvPr id="5" name="Picture 4"/>
          <p:cNvPicPr>
            <a:picLocks noChangeAspect="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16710" r="16747"/>
          <a:stretch/>
        </p:blipFill>
        <p:spPr>
          <a:xfrm>
            <a:off x="7896200" y="1561115"/>
            <a:ext cx="3605841" cy="3281250"/>
          </a:xfrm>
          <a:prstGeom prst="ellipse">
            <a:avLst/>
          </a:prstGeom>
        </p:spPr>
      </p:pic>
    </p:spTree>
    <p:extLst>
      <p:ext uri="{BB962C8B-B14F-4D97-AF65-F5344CB8AC3E}">
        <p14:creationId xmlns:p14="http://schemas.microsoft.com/office/powerpoint/2010/main" val="2737085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5D80A9-75A9-8E47-BEDF-537B41C58F99}"/>
              </a:ext>
            </a:extLst>
          </p:cNvPr>
          <p:cNvSpPr txBox="1"/>
          <p:nvPr/>
        </p:nvSpPr>
        <p:spPr>
          <a:xfrm>
            <a:off x="1093651" y="4457635"/>
            <a:ext cx="6746672" cy="1323439"/>
          </a:xfrm>
          <a:prstGeom prst="rect">
            <a:avLst/>
          </a:prstGeom>
          <a:noFill/>
        </p:spPr>
        <p:txBody>
          <a:bodyPr wrap="square" lIns="0" tIns="0" rIns="0" bIns="0" rtlCol="0">
            <a:spAutoFit/>
          </a:bodyPr>
          <a:lstStyle/>
          <a:p>
            <a:pPr>
              <a:spcAft>
                <a:spcPts val="600"/>
              </a:spcAft>
            </a:pPr>
            <a:r>
              <a:rPr lang="en-GB" b="1" dirty="0">
                <a:solidFill>
                  <a:schemeClr val="bg1"/>
                </a:solidFill>
                <a:latin typeface="Arial Black" panose="020B0604020202020204" pitchFamily="34" charset="0"/>
                <a:cs typeface="Arial Black" panose="020B0604020202020204" pitchFamily="34" charset="0"/>
              </a:rPr>
              <a:t>Contact us:</a:t>
            </a:r>
          </a:p>
          <a:p>
            <a:pPr>
              <a:spcAft>
                <a:spcPts val="600"/>
              </a:spcAft>
            </a:pPr>
            <a:r>
              <a:rPr lang="en-GB" sz="1200" dirty="0">
                <a:solidFill>
                  <a:schemeClr val="bg1"/>
                </a:solidFill>
                <a:latin typeface="Arial" panose="020B0604020202020204" pitchFamily="34" charset="0"/>
                <a:cs typeface="Arial" panose="020B0604020202020204" pitchFamily="34" charset="0"/>
              </a:rPr>
              <a:t>Healthier Together Office, Level 4, South Plaza, Marlborough Street, Bristol, BS1 3NX</a:t>
            </a:r>
          </a:p>
          <a:p>
            <a:pPr>
              <a:spcAft>
                <a:spcPts val="600"/>
              </a:spcAft>
            </a:pPr>
            <a:r>
              <a:rPr lang="en-GB" sz="1200" dirty="0">
                <a:solidFill>
                  <a:schemeClr val="bg1"/>
                </a:solidFill>
                <a:latin typeface="Arial" panose="020B0604020202020204" pitchFamily="34" charset="0"/>
                <a:cs typeface="Arial" panose="020B0604020202020204" pitchFamily="34" charset="0"/>
              </a:rPr>
              <a:t>0117 900 2583</a:t>
            </a:r>
          </a:p>
          <a:p>
            <a:pPr>
              <a:spcAft>
                <a:spcPts val="600"/>
              </a:spcAft>
            </a:pPr>
            <a:r>
              <a:rPr lang="en-GB" sz="1200" dirty="0">
                <a:solidFill>
                  <a:schemeClr val="bg1"/>
                </a:solidFill>
                <a:latin typeface="Arial" panose="020B0604020202020204" pitchFamily="34" charset="0"/>
                <a:cs typeface="Arial" panose="020B0604020202020204" pitchFamily="34" charset="0"/>
              </a:rPr>
              <a:t>Bnssg.healthier.together@nhs.net </a:t>
            </a:r>
          </a:p>
          <a:p>
            <a:pPr>
              <a:spcAft>
                <a:spcPts val="600"/>
              </a:spcAft>
            </a:pPr>
            <a:r>
              <a:rPr lang="en-GB" sz="1200" dirty="0">
                <a:solidFill>
                  <a:schemeClr val="bg1"/>
                </a:solidFill>
                <a:latin typeface="Arial" panose="020B0604020202020204" pitchFamily="34" charset="0"/>
                <a:cs typeface="Arial" panose="020B0604020202020204" pitchFamily="34" charset="0"/>
              </a:rPr>
              <a:t>www.bnssghealthiertogether.org.uk</a:t>
            </a:r>
          </a:p>
        </p:txBody>
      </p:sp>
    </p:spTree>
    <p:extLst>
      <p:ext uri="{BB962C8B-B14F-4D97-AF65-F5344CB8AC3E}">
        <p14:creationId xmlns:p14="http://schemas.microsoft.com/office/powerpoint/2010/main" val="368549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normAutofit/>
          </a:bodyPr>
          <a:lstStyle/>
          <a:p>
            <a:r>
              <a:rPr lang="en-GB" sz="2400" dirty="0" smtClean="0"/>
              <a:t>In response to the Covid-19 pandemic, we have released two surveys to date focusing on the following</a:t>
            </a:r>
            <a:endParaRPr lang="en-GB" sz="2400" dirty="0"/>
          </a:p>
        </p:txBody>
      </p:sp>
      <p:sp>
        <p:nvSpPr>
          <p:cNvPr id="3" name="Slide Number Placeholder 2"/>
          <p:cNvSpPr>
            <a:spLocks noGrp="1"/>
          </p:cNvSpPr>
          <p:nvPr>
            <p:ph type="sldNum" sz="quarter" idx="4294967295"/>
          </p:nvPr>
        </p:nvSpPr>
        <p:spPr>
          <a:xfrm>
            <a:off x="9448800" y="6465888"/>
            <a:ext cx="2743200" cy="365125"/>
          </a:xfrm>
        </p:spPr>
        <p:txBody>
          <a:bodyPr/>
          <a:lstStyle/>
          <a:p>
            <a:fld id="{F6E39E37-6BC0-A248-806A-337B0CEF6126}" type="slidenum">
              <a:rPr lang="en-US" smtClean="0"/>
              <a:t>3</a:t>
            </a:fld>
            <a:endParaRPr lang="en-US"/>
          </a:p>
        </p:txBody>
      </p:sp>
      <p:sp>
        <p:nvSpPr>
          <p:cNvPr id="9" name="TextBox 8"/>
          <p:cNvSpPr txBox="1"/>
          <p:nvPr/>
        </p:nvSpPr>
        <p:spPr>
          <a:xfrm>
            <a:off x="1234439" y="1449975"/>
            <a:ext cx="3840480" cy="369332"/>
          </a:xfrm>
          <a:prstGeom prst="rect">
            <a:avLst/>
          </a:prstGeom>
          <a:noFill/>
        </p:spPr>
        <p:txBody>
          <a:bodyPr wrap="square" rtlCol="0">
            <a:spAutoFit/>
          </a:bodyPr>
          <a:lstStyle/>
          <a:p>
            <a:pPr algn="ctr"/>
            <a:r>
              <a:rPr lang="en-GB" dirty="0" smtClean="0"/>
              <a:t>Survey 1 (April / May 2020)</a:t>
            </a:r>
            <a:endParaRPr lang="en-GB" dirty="0"/>
          </a:p>
        </p:txBody>
      </p:sp>
      <p:sp>
        <p:nvSpPr>
          <p:cNvPr id="10" name="TextBox 9"/>
          <p:cNvSpPr txBox="1"/>
          <p:nvPr/>
        </p:nvSpPr>
        <p:spPr>
          <a:xfrm>
            <a:off x="7225166" y="1449975"/>
            <a:ext cx="3840480" cy="369332"/>
          </a:xfrm>
          <a:prstGeom prst="rect">
            <a:avLst/>
          </a:prstGeom>
          <a:noFill/>
        </p:spPr>
        <p:txBody>
          <a:bodyPr wrap="square" rtlCol="0">
            <a:spAutoFit/>
          </a:bodyPr>
          <a:lstStyle/>
          <a:p>
            <a:pPr algn="ctr"/>
            <a:r>
              <a:rPr lang="en-GB" dirty="0" smtClean="0"/>
              <a:t>Survey 2 (July / August 2020)</a:t>
            </a:r>
            <a:endParaRPr lang="en-GB" dirty="0"/>
          </a:p>
        </p:txBody>
      </p:sp>
      <p:sp>
        <p:nvSpPr>
          <p:cNvPr id="11" name="Rectangle 10"/>
          <p:cNvSpPr/>
          <p:nvPr/>
        </p:nvSpPr>
        <p:spPr>
          <a:xfrm>
            <a:off x="431074" y="3226526"/>
            <a:ext cx="5473337" cy="25995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Survey specific questions:</a:t>
            </a:r>
          </a:p>
          <a:p>
            <a:pPr algn="ctr"/>
            <a:endParaRPr lang="en-GB" sz="1600" dirty="0" smtClean="0">
              <a:solidFill>
                <a:schemeClr val="tx1"/>
              </a:solidFill>
            </a:endParaRPr>
          </a:p>
          <a:p>
            <a:pPr marL="228600" indent="-228600">
              <a:buFont typeface="Wingdings" panose="05000000000000000000" pitchFamily="2" charset="2"/>
              <a:buChar char="q"/>
            </a:pPr>
            <a:r>
              <a:rPr lang="en-GB" sz="1600" dirty="0" smtClean="0">
                <a:solidFill>
                  <a:schemeClr val="tx1"/>
                </a:solidFill>
              </a:rPr>
              <a:t>Actions taken to support emotional wellbeing and mental health</a:t>
            </a:r>
          </a:p>
          <a:p>
            <a:pPr marL="228600" indent="-228600">
              <a:buFont typeface="Wingdings" panose="05000000000000000000" pitchFamily="2" charset="2"/>
              <a:buChar char="q"/>
            </a:pPr>
            <a:r>
              <a:rPr lang="en-GB" sz="1600" dirty="0" smtClean="0">
                <a:solidFill>
                  <a:schemeClr val="tx1"/>
                </a:solidFill>
              </a:rPr>
              <a:t>Experience of accessing health and care services</a:t>
            </a:r>
          </a:p>
          <a:p>
            <a:pPr marL="228600" indent="-228600">
              <a:buFont typeface="Wingdings" panose="05000000000000000000" pitchFamily="2" charset="2"/>
              <a:buChar char="q"/>
            </a:pPr>
            <a:r>
              <a:rPr lang="en-GB" sz="1600" dirty="0" smtClean="0">
                <a:solidFill>
                  <a:schemeClr val="tx1"/>
                </a:solidFill>
              </a:rPr>
              <a:t>Perceived ease of accessing health and care services</a:t>
            </a:r>
          </a:p>
          <a:p>
            <a:pPr marL="228600" indent="-228600">
              <a:buFont typeface="Wingdings" panose="05000000000000000000" pitchFamily="2" charset="2"/>
              <a:buChar char="q"/>
            </a:pPr>
            <a:r>
              <a:rPr lang="en-GB" sz="1600" dirty="0" smtClean="0">
                <a:solidFill>
                  <a:schemeClr val="tx1"/>
                </a:solidFill>
              </a:rPr>
              <a:t>Information / media channels for information about Covid-19</a:t>
            </a:r>
          </a:p>
          <a:p>
            <a:pPr marL="228600" indent="-228600">
              <a:buFont typeface="Wingdings" panose="05000000000000000000" pitchFamily="2" charset="2"/>
              <a:buChar char="q"/>
            </a:pPr>
            <a:r>
              <a:rPr lang="en-GB" sz="1600" dirty="0" smtClean="0">
                <a:solidFill>
                  <a:schemeClr val="tx1"/>
                </a:solidFill>
              </a:rPr>
              <a:t>Information / message recall</a:t>
            </a:r>
            <a:endParaRPr lang="en-GB" sz="1600" dirty="0">
              <a:solidFill>
                <a:schemeClr val="tx1"/>
              </a:solidFill>
            </a:endParaRPr>
          </a:p>
        </p:txBody>
      </p:sp>
      <p:sp>
        <p:nvSpPr>
          <p:cNvPr id="12" name="Rectangle 11"/>
          <p:cNvSpPr/>
          <p:nvPr/>
        </p:nvSpPr>
        <p:spPr>
          <a:xfrm>
            <a:off x="6421801" y="3226526"/>
            <a:ext cx="5473337" cy="25995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Survey specific questions:</a:t>
            </a:r>
          </a:p>
          <a:p>
            <a:pPr marL="285750" indent="-285750">
              <a:buFont typeface="Wingdings" panose="05000000000000000000" pitchFamily="2" charset="2"/>
              <a:buChar char="q"/>
            </a:pPr>
            <a:endParaRPr lang="en-GB" sz="1600" dirty="0" smtClean="0">
              <a:solidFill>
                <a:schemeClr val="tx1"/>
              </a:solidFill>
            </a:endParaRPr>
          </a:p>
          <a:p>
            <a:pPr marL="285750" indent="-285750">
              <a:buFont typeface="Wingdings" panose="05000000000000000000" pitchFamily="2" charset="2"/>
              <a:buChar char="q"/>
            </a:pPr>
            <a:r>
              <a:rPr lang="en-GB" sz="1600" dirty="0" smtClean="0">
                <a:solidFill>
                  <a:schemeClr val="tx1"/>
                </a:solidFill>
              </a:rPr>
              <a:t>Covid-19 shielding and future plans after shielding programme ends </a:t>
            </a:r>
          </a:p>
          <a:p>
            <a:pPr marL="285750" indent="-285750">
              <a:buFont typeface="Wingdings" panose="05000000000000000000" pitchFamily="2" charset="2"/>
              <a:buChar char="q"/>
            </a:pPr>
            <a:r>
              <a:rPr lang="en-GB" sz="1600" dirty="0" smtClean="0">
                <a:solidFill>
                  <a:schemeClr val="tx1"/>
                </a:solidFill>
              </a:rPr>
              <a:t>Changes in lifestyle and health-related behaviours </a:t>
            </a:r>
          </a:p>
          <a:p>
            <a:pPr marL="285750" indent="-285750">
              <a:buFont typeface="Wingdings" panose="05000000000000000000" pitchFamily="2" charset="2"/>
              <a:buChar char="q"/>
            </a:pPr>
            <a:r>
              <a:rPr lang="en-GB" sz="1600" dirty="0" smtClean="0">
                <a:solidFill>
                  <a:schemeClr val="tx1"/>
                </a:solidFill>
              </a:rPr>
              <a:t>Attitudes towards health, health seeking behaviours and healthcare services</a:t>
            </a:r>
          </a:p>
          <a:p>
            <a:pPr marL="285750" indent="-285750">
              <a:buFont typeface="Wingdings" panose="05000000000000000000" pitchFamily="2" charset="2"/>
              <a:buChar char="q"/>
            </a:pPr>
            <a:r>
              <a:rPr lang="en-GB" sz="1600" dirty="0" smtClean="0">
                <a:solidFill>
                  <a:schemeClr val="tx1"/>
                </a:solidFill>
              </a:rPr>
              <a:t>Experience of remote consultations </a:t>
            </a:r>
          </a:p>
          <a:p>
            <a:pPr marL="285750" indent="-285750">
              <a:buFont typeface="Wingdings" panose="05000000000000000000" pitchFamily="2" charset="2"/>
              <a:buChar char="q"/>
            </a:pPr>
            <a:r>
              <a:rPr lang="en-GB" sz="1600" dirty="0" smtClean="0">
                <a:solidFill>
                  <a:schemeClr val="tx1"/>
                </a:solidFill>
              </a:rPr>
              <a:t>Perceptions towards proposed changes to ways of accessing primary care, outpatients and planned care</a:t>
            </a:r>
            <a:endParaRPr lang="en-GB" sz="1600" dirty="0">
              <a:solidFill>
                <a:schemeClr val="tx1"/>
              </a:solidFill>
            </a:endParaRPr>
          </a:p>
        </p:txBody>
      </p:sp>
      <p:sp>
        <p:nvSpPr>
          <p:cNvPr id="13" name="Rectangle 12"/>
          <p:cNvSpPr/>
          <p:nvPr/>
        </p:nvSpPr>
        <p:spPr>
          <a:xfrm>
            <a:off x="431074" y="1992086"/>
            <a:ext cx="11464064" cy="999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285750" indent="-285750" algn="ctr">
              <a:buFont typeface="Wingdings" panose="05000000000000000000" pitchFamily="2" charset="2"/>
              <a:buChar char="q"/>
            </a:pPr>
            <a:endParaRPr lang="en-GB" sz="1600" dirty="0" smtClean="0">
              <a:solidFill>
                <a:schemeClr val="tx1"/>
              </a:solidFill>
            </a:endParaRPr>
          </a:p>
          <a:p>
            <a:pPr marL="285750" indent="-285750" algn="ctr">
              <a:buFont typeface="Wingdings" panose="05000000000000000000" pitchFamily="2" charset="2"/>
              <a:buChar char="q"/>
            </a:pPr>
            <a:r>
              <a:rPr lang="en-GB" sz="1600" dirty="0" smtClean="0">
                <a:solidFill>
                  <a:schemeClr val="tx1"/>
                </a:solidFill>
              </a:rPr>
              <a:t>Covid-19 symptoms / diagnosis </a:t>
            </a:r>
          </a:p>
          <a:p>
            <a:pPr marL="285750" indent="-285750" algn="ctr">
              <a:buFont typeface="Wingdings" panose="05000000000000000000" pitchFamily="2" charset="2"/>
              <a:buChar char="q"/>
            </a:pPr>
            <a:r>
              <a:rPr lang="en-GB" sz="1600" dirty="0" smtClean="0">
                <a:solidFill>
                  <a:schemeClr val="tx1"/>
                </a:solidFill>
              </a:rPr>
              <a:t>Feelings / emotions </a:t>
            </a:r>
          </a:p>
          <a:p>
            <a:pPr marL="285750" indent="-285750" algn="ctr">
              <a:buFont typeface="Wingdings" panose="05000000000000000000" pitchFamily="2" charset="2"/>
              <a:buChar char="q"/>
            </a:pPr>
            <a:endParaRPr lang="en-GB" sz="1600" dirty="0" smtClean="0">
              <a:solidFill>
                <a:schemeClr val="tx1"/>
              </a:solidFill>
            </a:endParaRPr>
          </a:p>
          <a:p>
            <a:pPr marL="285750" indent="-285750" algn="ctr">
              <a:buFont typeface="Wingdings" panose="05000000000000000000" pitchFamily="2" charset="2"/>
              <a:buChar char="q"/>
            </a:pPr>
            <a:r>
              <a:rPr lang="en-GB" sz="1600" dirty="0" smtClean="0">
                <a:solidFill>
                  <a:schemeClr val="tx1"/>
                </a:solidFill>
              </a:rPr>
              <a:t>Main concerns or worries about Covid-19</a:t>
            </a:r>
          </a:p>
          <a:p>
            <a:pPr marL="285750" indent="-285750" algn="ctr">
              <a:buFont typeface="Wingdings" panose="05000000000000000000" pitchFamily="2" charset="2"/>
              <a:buChar char="q"/>
            </a:pPr>
            <a:r>
              <a:rPr lang="en-GB" sz="1600" dirty="0" smtClean="0">
                <a:solidFill>
                  <a:schemeClr val="tx1"/>
                </a:solidFill>
              </a:rPr>
              <a:t>Use of health and care services </a:t>
            </a:r>
            <a:endParaRPr lang="en-GB" sz="1600" dirty="0">
              <a:solidFill>
                <a:schemeClr val="tx1"/>
              </a:solidFill>
            </a:endParaRPr>
          </a:p>
        </p:txBody>
      </p:sp>
      <p:sp>
        <p:nvSpPr>
          <p:cNvPr id="14" name="TextBox 13"/>
          <p:cNvSpPr txBox="1"/>
          <p:nvPr/>
        </p:nvSpPr>
        <p:spPr>
          <a:xfrm>
            <a:off x="4673940" y="1992086"/>
            <a:ext cx="2978331" cy="338554"/>
          </a:xfrm>
          <a:prstGeom prst="rect">
            <a:avLst/>
          </a:prstGeom>
          <a:noFill/>
        </p:spPr>
        <p:txBody>
          <a:bodyPr wrap="square" rtlCol="0">
            <a:spAutoFit/>
          </a:bodyPr>
          <a:lstStyle/>
          <a:p>
            <a:pPr algn="ctr"/>
            <a:r>
              <a:rPr lang="en-GB" sz="1600" b="1" dirty="0" smtClean="0"/>
              <a:t>Core questions:</a:t>
            </a:r>
            <a:endParaRPr lang="en-GB" sz="1600" b="1" dirty="0"/>
          </a:p>
        </p:txBody>
      </p:sp>
      <p:sp>
        <p:nvSpPr>
          <p:cNvPr id="15" name="Rectangle 14">
            <a:extLst>
              <a:ext uri="{FF2B5EF4-FFF2-40B4-BE49-F238E27FC236}">
                <a16:creationId xmlns:a16="http://schemas.microsoft.com/office/drawing/2014/main" xmlns="" id="{02819827-A6C3-413F-822A-C874974DB169}"/>
              </a:ext>
            </a:extLst>
          </p:cNvPr>
          <p:cNvSpPr/>
          <p:nvPr/>
        </p:nvSpPr>
        <p:spPr>
          <a:xfrm>
            <a:off x="1" y="0"/>
            <a:ext cx="2005780"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1 </a:t>
            </a:r>
            <a:r>
              <a:rPr lang="en-GB" sz="1200" dirty="0" smtClean="0">
                <a:latin typeface="Arial"/>
              </a:rPr>
              <a:t>– Intro </a:t>
            </a:r>
            <a:endParaRPr lang="en-GB" sz="1200" dirty="0">
              <a:latin typeface="Arial"/>
            </a:endParaRPr>
          </a:p>
        </p:txBody>
      </p:sp>
    </p:spTree>
    <p:extLst>
      <p:ext uri="{BB962C8B-B14F-4D97-AF65-F5344CB8AC3E}">
        <p14:creationId xmlns:p14="http://schemas.microsoft.com/office/powerpoint/2010/main" val="181758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1002" y="380194"/>
            <a:ext cx="11744136" cy="1030287"/>
          </a:xfrm>
        </p:spPr>
        <p:txBody>
          <a:bodyPr>
            <a:normAutofit/>
          </a:bodyPr>
          <a:lstStyle/>
          <a:p>
            <a:r>
              <a:rPr lang="en-US" sz="2400" dirty="0" smtClean="0">
                <a:solidFill>
                  <a:srgbClr val="004992"/>
                </a:solidFill>
                <a:latin typeface="Arial" panose="020B0604020202020204" pitchFamily="34" charset="0"/>
                <a:ea typeface="Times New Roman" panose="02020603050405020304" pitchFamily="18" charset="0"/>
                <a:cs typeface="Arial" panose="020B0604020202020204" pitchFamily="34" charset="0"/>
              </a:rPr>
              <a:t>For survey 2 we received a total of 361 completes with the data weighted to reflect the BNSSG population</a:t>
            </a:r>
            <a:endParaRPr lang="en-GB" sz="2400" i="1" dirty="0">
              <a:solidFill>
                <a:srgbClr val="92D050"/>
              </a:solidFill>
              <a:latin typeface="Arial" panose="020B0604020202020204" pitchFamily="34" charset="0"/>
              <a:cs typeface="Arial" panose="020B0604020202020204" pitchFamily="34" charset="0"/>
            </a:endParaRPr>
          </a:p>
        </p:txBody>
      </p:sp>
      <p:graphicFrame>
        <p:nvGraphicFramePr>
          <p:cNvPr id="12" name="Content Placeholder 11">
            <a:extLst>
              <a:ext uri="{FF2B5EF4-FFF2-40B4-BE49-F238E27FC236}">
                <a16:creationId xmlns:a16="http://schemas.microsoft.com/office/drawing/2014/main" xmlns="" id="{BB2ACE19-B6C0-4663-8AE2-373DE5C21BF5}"/>
              </a:ext>
            </a:extLst>
          </p:cNvPr>
          <p:cNvGraphicFramePr>
            <a:graphicFrameLocks/>
          </p:cNvGraphicFramePr>
          <p:nvPr>
            <p:extLst>
              <p:ext uri="{D42A27DB-BD31-4B8C-83A1-F6EECF244321}">
                <p14:modId xmlns:p14="http://schemas.microsoft.com/office/powerpoint/2010/main" val="3523788357"/>
              </p:ext>
            </p:extLst>
          </p:nvPr>
        </p:nvGraphicFramePr>
        <p:xfrm>
          <a:off x="2005781" y="2101478"/>
          <a:ext cx="8157415" cy="460166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xmlns="" id="{68DEED84-94B5-4D90-9660-CFF3B08FCF48}"/>
              </a:ext>
            </a:extLst>
          </p:cNvPr>
          <p:cNvSpPr txBox="1"/>
          <p:nvPr/>
        </p:nvSpPr>
        <p:spPr>
          <a:xfrm>
            <a:off x="508055" y="1796341"/>
            <a:ext cx="11189139" cy="261606"/>
          </a:xfrm>
          <a:prstGeom prst="rect">
            <a:avLst/>
          </a:prstGeom>
          <a:noFill/>
        </p:spPr>
        <p:txBody>
          <a:bodyPr wrap="square" lIns="91432" tIns="45718" rIns="91432" bIns="45718" rtlCol="0">
            <a:spAutoFit/>
          </a:bodyPr>
          <a:lstStyle/>
          <a:p>
            <a:r>
              <a:rPr lang="en-GB" sz="1100" b="1" dirty="0">
                <a:solidFill>
                  <a:srgbClr val="768692"/>
                </a:solidFill>
                <a:latin typeface="Arial" panose="020B0604020202020204" pitchFamily="34" charset="0"/>
                <a:cs typeface="Arial" panose="020B0604020202020204" pitchFamily="34" charset="0"/>
              </a:rPr>
              <a:t>% of </a:t>
            </a:r>
            <a:r>
              <a:rPr lang="en-GB" sz="1100" b="1" dirty="0" smtClean="0">
                <a:solidFill>
                  <a:srgbClr val="768692"/>
                </a:solidFill>
                <a:latin typeface="Arial" panose="020B0604020202020204" pitchFamily="34" charset="0"/>
                <a:cs typeface="Arial" panose="020B0604020202020204" pitchFamily="34" charset="0"/>
              </a:rPr>
              <a:t>survey participants rim weighted to BNSSG </a:t>
            </a:r>
            <a:r>
              <a:rPr lang="en-GB" sz="1100" b="1" dirty="0">
                <a:solidFill>
                  <a:srgbClr val="768692"/>
                </a:solidFill>
                <a:latin typeface="Arial" panose="020B0604020202020204" pitchFamily="34" charset="0"/>
                <a:cs typeface="Arial" panose="020B0604020202020204" pitchFamily="34" charset="0"/>
              </a:rPr>
              <a:t>entire </a:t>
            </a:r>
            <a:r>
              <a:rPr lang="en-GB" sz="1100" b="1" dirty="0" smtClean="0">
                <a:solidFill>
                  <a:srgbClr val="768692"/>
                </a:solidFill>
                <a:latin typeface="Arial" panose="020B0604020202020204" pitchFamily="34" charset="0"/>
                <a:cs typeface="Arial" panose="020B0604020202020204" pitchFamily="34" charset="0"/>
              </a:rPr>
              <a:t>population profile </a:t>
            </a:r>
            <a:r>
              <a:rPr lang="en-GB" sz="1100" i="1" dirty="0" smtClean="0">
                <a:latin typeface="Arial" panose="020B0604020202020204" pitchFamily="34" charset="0"/>
                <a:cs typeface="Arial" panose="020B0604020202020204" pitchFamily="34" charset="0"/>
              </a:rPr>
              <a:t>(361)  </a:t>
            </a:r>
            <a:r>
              <a:rPr lang="en-GB" sz="1100" b="1" i="1" dirty="0" smtClean="0">
                <a:solidFill>
                  <a:schemeClr val="accent5"/>
                </a:solidFill>
                <a:latin typeface="Arial" panose="020B0604020202020204" pitchFamily="34" charset="0"/>
                <a:cs typeface="Arial" panose="020B0604020202020204" pitchFamily="34" charset="0"/>
              </a:rPr>
              <a:t>% of survey participants </a:t>
            </a:r>
            <a:r>
              <a:rPr lang="en-GB" sz="1100" b="1" i="1" dirty="0">
                <a:solidFill>
                  <a:schemeClr val="accent5"/>
                </a:solidFill>
                <a:latin typeface="Arial" panose="020B0604020202020204" pitchFamily="34" charset="0"/>
                <a:cs typeface="Arial" panose="020B0604020202020204" pitchFamily="34" charset="0"/>
              </a:rPr>
              <a:t>unweighted </a:t>
            </a:r>
            <a:r>
              <a:rPr lang="en-GB" sz="1100" b="1" i="1" dirty="0" smtClean="0">
                <a:solidFill>
                  <a:schemeClr val="accent5"/>
                </a:solidFill>
                <a:latin typeface="Arial" panose="020B0604020202020204" pitchFamily="34" charset="0"/>
                <a:cs typeface="Arial" panose="020B0604020202020204" pitchFamily="34" charset="0"/>
              </a:rPr>
              <a:t> </a:t>
            </a:r>
            <a:r>
              <a:rPr lang="en-GB" sz="1100" i="1" dirty="0" smtClean="0">
                <a:latin typeface="Arial" panose="020B0604020202020204" pitchFamily="34" charset="0"/>
                <a:cs typeface="Arial" panose="020B0604020202020204" pitchFamily="34" charset="0"/>
              </a:rPr>
              <a:t>(361) </a:t>
            </a:r>
            <a:r>
              <a:rPr lang="en-GB" sz="1100" b="1" dirty="0" smtClean="0">
                <a:solidFill>
                  <a:srgbClr val="92D050"/>
                </a:solidFill>
                <a:latin typeface="Arial" panose="020B0604020202020204" pitchFamily="34" charset="0"/>
                <a:cs typeface="Arial" panose="020B0604020202020204" pitchFamily="34" charset="0"/>
              </a:rPr>
              <a:t>% </a:t>
            </a:r>
            <a:r>
              <a:rPr lang="en-GB" sz="1100" b="1" dirty="0">
                <a:solidFill>
                  <a:srgbClr val="92D050"/>
                </a:solidFill>
                <a:latin typeface="Arial" panose="020B0604020202020204" pitchFamily="34" charset="0"/>
                <a:cs typeface="Arial" panose="020B0604020202020204" pitchFamily="34" charset="0"/>
              </a:rPr>
              <a:t>of our panellists so far </a:t>
            </a:r>
            <a:r>
              <a:rPr lang="en-GB" sz="1100" i="1" dirty="0">
                <a:latin typeface="Arial" panose="020B0604020202020204" pitchFamily="34" charset="0"/>
                <a:cs typeface="Arial" panose="020B0604020202020204" pitchFamily="34" charset="0"/>
              </a:rPr>
              <a:t>(1042</a:t>
            </a:r>
            <a:r>
              <a:rPr lang="en-GB" sz="1100" i="1" dirty="0" smtClean="0">
                <a:latin typeface="Arial" panose="020B0604020202020204" pitchFamily="34" charset="0"/>
                <a:cs typeface="Arial" panose="020B0604020202020204" pitchFamily="34" charset="0"/>
              </a:rPr>
              <a:t>)</a:t>
            </a:r>
            <a:endParaRPr lang="en-GB" sz="1100" i="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02819827-A6C3-413F-822A-C874974DB169}"/>
              </a:ext>
            </a:extLst>
          </p:cNvPr>
          <p:cNvSpPr/>
          <p:nvPr/>
        </p:nvSpPr>
        <p:spPr>
          <a:xfrm>
            <a:off x="1" y="0"/>
            <a:ext cx="2005780"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1 - Sample profile</a:t>
            </a:r>
          </a:p>
        </p:txBody>
      </p:sp>
      <p:sp>
        <p:nvSpPr>
          <p:cNvPr id="8" name="Rectangle 7"/>
          <p:cNvSpPr/>
          <p:nvPr/>
        </p:nvSpPr>
        <p:spPr>
          <a:xfrm>
            <a:off x="38378" y="1159281"/>
            <a:ext cx="12153622" cy="5656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a:r>
              <a:rPr lang="en-US"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Comparison </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of the profile of the entire BNSSG region population </a:t>
            </a:r>
            <a:r>
              <a:rPr lang="en-US" sz="1050" i="1" dirty="0">
                <a:solidFill>
                  <a:schemeClr val="tx1"/>
                </a:solidFill>
                <a:latin typeface="Arial" panose="020B0604020202020204" pitchFamily="34" charset="0"/>
                <a:ea typeface="Times New Roman" panose="02020603050405020304" pitchFamily="18" charset="0"/>
                <a:cs typeface="Arial" panose="020B0604020202020204" pitchFamily="34" charset="0"/>
              </a:rPr>
              <a:t>(according to census data)</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/our rim weighted survey sample</a:t>
            </a:r>
            <a:r>
              <a:rPr lang="en-US" sz="12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and the actual panel profile recruited as at August 2020</a:t>
            </a:r>
            <a:endParaRPr lang="en-GB" sz="1200" i="1"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9B4FE5E3-C64C-4291-A517-BA526FC83907}"/>
              </a:ext>
            </a:extLst>
          </p:cNvPr>
          <p:cNvSpPr txBox="1"/>
          <p:nvPr/>
        </p:nvSpPr>
        <p:spPr>
          <a:xfrm>
            <a:off x="8954814" y="2364829"/>
            <a:ext cx="3237186" cy="3736102"/>
          </a:xfrm>
          <a:prstGeom prst="rect">
            <a:avLst/>
          </a:prstGeom>
          <a:solidFill>
            <a:schemeClr val="bg2">
              <a:lumMod val="20000"/>
              <a:lumOff val="80000"/>
              <a:alpha val="40000"/>
            </a:schemeClr>
          </a:solidFill>
          <a:ln w="57150">
            <a:solidFill>
              <a:schemeClr val="accent1"/>
            </a:solidFill>
          </a:ln>
        </p:spPr>
        <p:txBody>
          <a:bodyPr wrap="square" rtlCol="0" anchor="ctr">
            <a:noAutofit/>
          </a:bodyPr>
          <a:lstStyle>
            <a:defPPr>
              <a:defRPr lang="en-US"/>
            </a:defPPr>
            <a:lvl1pPr marL="285750" indent="-285750">
              <a:buFont typeface="Wingdings" panose="05000000000000000000" pitchFamily="2" charset="2"/>
              <a:buChar char="§"/>
              <a:defRPr sz="1200"/>
            </a:lvl1pPr>
          </a:lstStyle>
          <a:p>
            <a:endParaRPr lang="en-GB" b="1" dirty="0" smtClean="0">
              <a:solidFill>
                <a:srgbClr val="64B22D"/>
              </a:solidFill>
            </a:endParaRPr>
          </a:p>
          <a:p>
            <a:endParaRPr lang="en-GB" b="1" dirty="0">
              <a:solidFill>
                <a:srgbClr val="64B22D"/>
              </a:solidFill>
            </a:endParaRPr>
          </a:p>
          <a:p>
            <a:r>
              <a:rPr lang="en-GB" dirty="0" smtClean="0"/>
              <a:t>Throughout the report we have identified significant differences between population segments.</a:t>
            </a:r>
          </a:p>
          <a:p>
            <a:endParaRPr lang="en-GB" dirty="0"/>
          </a:p>
          <a:p>
            <a:r>
              <a:rPr lang="en-GB" b="1" dirty="0" smtClean="0"/>
              <a:t>Due to a low base size, any differences by ethnicity should be interpreted with caution and taken as directional findings only</a:t>
            </a:r>
          </a:p>
          <a:p>
            <a:endParaRPr lang="en-GB" dirty="0"/>
          </a:p>
          <a:p>
            <a:r>
              <a:rPr lang="en-GB" dirty="0" smtClean="0"/>
              <a:t>A </a:t>
            </a:r>
            <a:r>
              <a:rPr lang="en-GB" dirty="0"/>
              <a:t>more detailed sample profile is given in the appendices, section 6 of this document</a:t>
            </a:r>
          </a:p>
        </p:txBody>
      </p:sp>
      <p:pic>
        <p:nvPicPr>
          <p:cNvPr id="1026" name="Picture 2" descr="Caution |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6663" y="2506471"/>
            <a:ext cx="553488" cy="55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83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1002" y="369888"/>
            <a:ext cx="11744136" cy="859822"/>
          </a:xfrm>
        </p:spPr>
        <p:txBody>
          <a:bodyPr>
            <a:normAutofit/>
          </a:bodyPr>
          <a:lstStyle/>
          <a:p>
            <a:r>
              <a:rPr lang="en-GB" sz="2400" dirty="0"/>
              <a:t>Covid-19 </a:t>
            </a:r>
            <a:r>
              <a:rPr lang="en-GB" sz="2400" dirty="0" smtClean="0"/>
              <a:t>symptoms, diagnosis and self-isolation or shielding behaviour</a:t>
            </a:r>
            <a:endParaRPr lang="en-GB" sz="2400" dirty="0"/>
          </a:p>
        </p:txBody>
      </p:sp>
      <p:sp>
        <p:nvSpPr>
          <p:cNvPr id="6" name="Rectangle 5">
            <a:extLst>
              <a:ext uri="{FF2B5EF4-FFF2-40B4-BE49-F238E27FC236}">
                <a16:creationId xmlns:a16="http://schemas.microsoft.com/office/drawing/2014/main" xmlns="" id="{25C647A7-EE51-4136-9B31-25311346DB4F}"/>
              </a:ext>
            </a:extLst>
          </p:cNvPr>
          <p:cNvSpPr/>
          <p:nvPr/>
        </p:nvSpPr>
        <p:spPr>
          <a:xfrm>
            <a:off x="454750" y="2118695"/>
            <a:ext cx="3586579" cy="3360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2.5</a:t>
            </a:r>
            <a:r>
              <a:rPr lang="en-GB" dirty="0"/>
              <a:t>% of panel participants have had a confirmed diagnosis of coronavirus (via a test). </a:t>
            </a:r>
            <a:r>
              <a:rPr lang="en-GB" sz="1200" i="1" dirty="0"/>
              <a:t>This rises to 5% of South </a:t>
            </a:r>
            <a:r>
              <a:rPr lang="en-GB" sz="1200" i="1" dirty="0" err="1"/>
              <a:t>Glos</a:t>
            </a:r>
            <a:r>
              <a:rPr lang="en-GB" sz="1200" i="1" dirty="0"/>
              <a:t> participants.</a:t>
            </a:r>
          </a:p>
          <a:p>
            <a:pPr marL="171450" indent="-171450">
              <a:buFont typeface="Arial" panose="020B0604020202020204" pitchFamily="34" charset="0"/>
              <a:buChar char="•"/>
            </a:pPr>
            <a:endParaRPr lang="en-GB" sz="1200" i="1" dirty="0"/>
          </a:p>
          <a:p>
            <a:pPr marL="285750" indent="-285750">
              <a:buFont typeface="Arial" panose="020B0604020202020204" pitchFamily="34" charset="0"/>
              <a:buChar char="•"/>
            </a:pPr>
            <a:r>
              <a:rPr lang="en-GB" dirty="0"/>
              <a:t>A further 8% report that they have had symptoms of coronavirus. </a:t>
            </a:r>
            <a:r>
              <a:rPr lang="en-GB" sz="1200" i="1" dirty="0"/>
              <a:t>Rising to 16% in WWV.</a:t>
            </a:r>
            <a:endParaRPr lang="en-GB" i="1" dirty="0"/>
          </a:p>
        </p:txBody>
      </p:sp>
      <p:sp>
        <p:nvSpPr>
          <p:cNvPr id="8" name="Rectangle 7">
            <a:extLst>
              <a:ext uri="{FF2B5EF4-FFF2-40B4-BE49-F238E27FC236}">
                <a16:creationId xmlns:a16="http://schemas.microsoft.com/office/drawing/2014/main" xmlns="" id="{0C654974-F55B-4A05-A621-EDED8DD70CD8}"/>
              </a:ext>
            </a:extLst>
          </p:cNvPr>
          <p:cNvSpPr/>
          <p:nvPr/>
        </p:nvSpPr>
        <p:spPr>
          <a:xfrm>
            <a:off x="4429473" y="2118695"/>
            <a:ext cx="3586580" cy="33603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4</a:t>
            </a:r>
            <a:r>
              <a:rPr lang="en-GB" dirty="0"/>
              <a:t>% of survey participants received a letter from the government advising them to shield until 31</a:t>
            </a:r>
            <a:r>
              <a:rPr lang="en-GB" baseline="30000" dirty="0"/>
              <a:t>st</a:t>
            </a:r>
            <a:r>
              <a:rPr lang="en-GB" dirty="0"/>
              <a:t> July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addition just over one quarter of all survey participants were or had been self-isolating </a:t>
            </a:r>
            <a:r>
              <a:rPr lang="en-GB" sz="1200" i="1" dirty="0"/>
              <a:t>(64% of those aged 75+ reported self isolation plus 9% shielding)</a:t>
            </a:r>
          </a:p>
        </p:txBody>
      </p:sp>
      <p:sp>
        <p:nvSpPr>
          <p:cNvPr id="10" name="Rectangle 9">
            <a:extLst>
              <a:ext uri="{FF2B5EF4-FFF2-40B4-BE49-F238E27FC236}">
                <a16:creationId xmlns:a16="http://schemas.microsoft.com/office/drawing/2014/main" xmlns="" id="{F246AECD-A629-4ACB-8187-4694F131A559}"/>
              </a:ext>
            </a:extLst>
          </p:cNvPr>
          <p:cNvSpPr/>
          <p:nvPr/>
        </p:nvSpPr>
        <p:spPr>
          <a:xfrm>
            <a:off x="8292792" y="2118695"/>
            <a:ext cx="3586580" cy="33603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Of </a:t>
            </a:r>
            <a:r>
              <a:rPr lang="en-GB" dirty="0"/>
              <a:t>the 4% who received shielding </a:t>
            </a:r>
            <a:r>
              <a:rPr lang="en-GB" dirty="0" smtClean="0"/>
              <a:t>letters, two </a:t>
            </a:r>
            <a:r>
              <a:rPr lang="en-GB" dirty="0"/>
              <a:t>thirds intend to continue shielding after 31</a:t>
            </a:r>
            <a:r>
              <a:rPr lang="en-GB" baseline="30000" dirty="0"/>
              <a:t>st</a:t>
            </a:r>
            <a:r>
              <a:rPr lang="en-GB" dirty="0"/>
              <a:t> </a:t>
            </a:r>
            <a:r>
              <a:rPr lang="en-GB" dirty="0" smtClean="0"/>
              <a:t>July</a:t>
            </a:r>
            <a:endParaRPr lang="en-GB" sz="1200" i="1" dirty="0"/>
          </a:p>
        </p:txBody>
      </p:sp>
      <p:sp>
        <p:nvSpPr>
          <p:cNvPr id="14" name="Rectangle 13">
            <a:extLst>
              <a:ext uri="{FF2B5EF4-FFF2-40B4-BE49-F238E27FC236}">
                <a16:creationId xmlns:a16="http://schemas.microsoft.com/office/drawing/2014/main" xmlns="" id="{1F33270C-46D9-4C80-BE1B-012E1EDD2ED2}"/>
              </a:ext>
            </a:extLst>
          </p:cNvPr>
          <p:cNvSpPr/>
          <p:nvPr/>
        </p:nvSpPr>
        <p:spPr>
          <a:xfrm>
            <a:off x="1979720" y="6180896"/>
            <a:ext cx="8760210" cy="553994"/>
          </a:xfrm>
          <a:prstGeom prst="rect">
            <a:avLst/>
          </a:prstGeom>
        </p:spPr>
        <p:txBody>
          <a:bodyPr wrap="square" lIns="91432" tIns="45718" rIns="91432" bIns="45718">
            <a:spAutoFit/>
          </a:bodyPr>
          <a:lstStyle/>
          <a:p>
            <a:r>
              <a:rPr lang="en-GB" sz="1000" i="1" dirty="0">
                <a:latin typeface="Arial"/>
              </a:rPr>
              <a:t>Q3a. </a:t>
            </a:r>
            <a:r>
              <a:rPr lang="en-GB" sz="1000" i="1" dirty="0">
                <a:effectLst/>
                <a:ea typeface="Times New Roman" panose="02020603050405020304" pitchFamily="18" charset="0"/>
                <a:cs typeface="Times New Roman" panose="02020603050405020304" pitchFamily="18" charset="0"/>
              </a:rPr>
              <a:t>Have you or anyone in your household had symptoms of coronavirus or a confirmed diagnosis of coronavirus? </a:t>
            </a:r>
            <a:r>
              <a:rPr lang="en-GB" sz="1000" i="1" dirty="0">
                <a:solidFill>
                  <a:srgbClr val="669900"/>
                </a:solidFill>
                <a:latin typeface="Arial"/>
              </a:rPr>
              <a:t>Base: n=361</a:t>
            </a:r>
            <a:endParaRPr lang="en-GB" sz="1000" i="1" dirty="0">
              <a:effectLst/>
              <a:ea typeface="Times New Roman" panose="02020603050405020304" pitchFamily="18" charset="0"/>
              <a:cs typeface="Times New Roman" panose="02020603050405020304" pitchFamily="18" charset="0"/>
            </a:endParaRPr>
          </a:p>
          <a:p>
            <a:r>
              <a:rPr lang="en-GB" sz="1000" i="1" dirty="0">
                <a:effectLst/>
                <a:ea typeface="Times New Roman" panose="02020603050405020304" pitchFamily="18" charset="0"/>
                <a:cs typeface="Arial" panose="020B0604020202020204" pitchFamily="34" charset="0"/>
              </a:rPr>
              <a:t>Q3b. </a:t>
            </a:r>
            <a:r>
              <a:rPr lang="en-GB" sz="1000" i="1" dirty="0">
                <a:effectLst/>
                <a:ea typeface="Times New Roman" panose="02020603050405020304" pitchFamily="18" charset="0"/>
                <a:cs typeface="Times New Roman" panose="02020603050405020304" pitchFamily="18" charset="0"/>
              </a:rPr>
              <a:t>Are you or have you been shielding or self-isolating due to the coronavirus?</a:t>
            </a:r>
            <a:r>
              <a:rPr lang="en-GB" sz="1000" i="1" dirty="0">
                <a:effectLst/>
                <a:ea typeface="Times New Roman" panose="02020603050405020304" pitchFamily="18" charset="0"/>
                <a:cs typeface="Arial" panose="020B0604020202020204" pitchFamily="34" charset="0"/>
              </a:rPr>
              <a:t>  </a:t>
            </a:r>
            <a:r>
              <a:rPr lang="en-GB" sz="1000" i="1" dirty="0">
                <a:solidFill>
                  <a:srgbClr val="669900"/>
                </a:solidFill>
                <a:latin typeface="Arial"/>
              </a:rPr>
              <a:t>Base: n=361</a:t>
            </a:r>
          </a:p>
          <a:p>
            <a:r>
              <a:rPr lang="en-GB" sz="1000" i="1" dirty="0">
                <a:effectLst/>
                <a:latin typeface="Arial"/>
                <a:ea typeface="Times New Roman" panose="02020603050405020304" pitchFamily="18" charset="0"/>
                <a:cs typeface="Times New Roman" panose="02020603050405020304" pitchFamily="18" charset="0"/>
              </a:rPr>
              <a:t>Q3c.</a:t>
            </a:r>
            <a:r>
              <a:rPr lang="en-GB" sz="10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000" i="1" dirty="0">
                <a:effectLst/>
                <a:latin typeface="Arial" panose="020B0604020202020204" pitchFamily="34" charset="0"/>
                <a:ea typeface="Times New Roman" panose="02020603050405020304" pitchFamily="18" charset="0"/>
                <a:cs typeface="Arial" panose="020B0604020202020204" pitchFamily="34" charset="0"/>
              </a:rPr>
              <a:t>Do you currently feel that you will continue to shield after the 31</a:t>
            </a:r>
            <a:r>
              <a:rPr lang="en-GB" sz="1000" i="1" baseline="30000" dirty="0">
                <a:effectLst/>
                <a:latin typeface="Arial" panose="020B0604020202020204" pitchFamily="34" charset="0"/>
                <a:ea typeface="Times New Roman" panose="02020603050405020304" pitchFamily="18" charset="0"/>
                <a:cs typeface="Arial" panose="020B0604020202020204" pitchFamily="34" charset="0"/>
              </a:rPr>
              <a:t>st</a:t>
            </a:r>
            <a:r>
              <a:rPr lang="en-GB" sz="1000" i="1" dirty="0">
                <a:effectLst/>
                <a:latin typeface="Arial" panose="020B0604020202020204" pitchFamily="34" charset="0"/>
                <a:ea typeface="Times New Roman" panose="02020603050405020304" pitchFamily="18" charset="0"/>
                <a:cs typeface="Arial" panose="020B0604020202020204" pitchFamily="34" charset="0"/>
              </a:rPr>
              <a:t> July? </a:t>
            </a:r>
            <a:r>
              <a:rPr lang="en-GB" sz="1000" i="1" dirty="0">
                <a:solidFill>
                  <a:srgbClr val="669900"/>
                </a:solidFill>
                <a:latin typeface="Arial"/>
              </a:rPr>
              <a:t>Base: n=14, all those shielding</a:t>
            </a:r>
            <a:endParaRPr lang="en-GB" sz="1000" i="1" dirty="0">
              <a:latin typeface="Arial"/>
            </a:endParaRPr>
          </a:p>
        </p:txBody>
      </p:sp>
      <p:sp>
        <p:nvSpPr>
          <p:cNvPr id="9" name="Rectangle 8">
            <a:extLst>
              <a:ext uri="{FF2B5EF4-FFF2-40B4-BE49-F238E27FC236}">
                <a16:creationId xmlns:a16="http://schemas.microsoft.com/office/drawing/2014/main" xmlns="" id="{02819827-A6C3-413F-822A-C874974DB169}"/>
              </a:ext>
            </a:extLst>
          </p:cNvPr>
          <p:cNvSpPr/>
          <p:nvPr/>
        </p:nvSpPr>
        <p:spPr>
          <a:xfrm>
            <a:off x="1" y="0"/>
            <a:ext cx="2005780"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1 - Sample profile</a:t>
            </a:r>
          </a:p>
        </p:txBody>
      </p:sp>
      <p:sp>
        <p:nvSpPr>
          <p:cNvPr id="3" name="TextBox 2"/>
          <p:cNvSpPr txBox="1"/>
          <p:nvPr/>
        </p:nvSpPr>
        <p:spPr>
          <a:xfrm>
            <a:off x="591434" y="1229710"/>
            <a:ext cx="3313209" cy="707886"/>
          </a:xfrm>
          <a:prstGeom prst="rect">
            <a:avLst/>
          </a:prstGeom>
          <a:noFill/>
        </p:spPr>
        <p:txBody>
          <a:bodyPr wrap="square" rtlCol="0">
            <a:spAutoFit/>
          </a:bodyPr>
          <a:lstStyle/>
          <a:p>
            <a:pPr algn="ctr"/>
            <a:r>
              <a:rPr lang="en-GB" sz="2000" b="1" dirty="0" smtClean="0"/>
              <a:t>Coronavirus symptoms and diagnosis</a:t>
            </a:r>
            <a:endParaRPr lang="en-GB" sz="2000" b="1" dirty="0"/>
          </a:p>
        </p:txBody>
      </p:sp>
      <p:sp>
        <p:nvSpPr>
          <p:cNvPr id="11" name="TextBox 10"/>
          <p:cNvSpPr txBox="1"/>
          <p:nvPr/>
        </p:nvSpPr>
        <p:spPr>
          <a:xfrm>
            <a:off x="4566158" y="1229710"/>
            <a:ext cx="3313209" cy="707886"/>
          </a:xfrm>
          <a:prstGeom prst="rect">
            <a:avLst/>
          </a:prstGeom>
          <a:noFill/>
        </p:spPr>
        <p:txBody>
          <a:bodyPr wrap="square" rtlCol="0">
            <a:spAutoFit/>
          </a:bodyPr>
          <a:lstStyle/>
          <a:p>
            <a:pPr algn="ctr"/>
            <a:r>
              <a:rPr lang="en-GB" sz="2000" b="1" dirty="0" smtClean="0"/>
              <a:t>Self-isolation and shielding</a:t>
            </a:r>
            <a:endParaRPr lang="en-GB" sz="2000" b="1" dirty="0"/>
          </a:p>
        </p:txBody>
      </p:sp>
      <p:sp>
        <p:nvSpPr>
          <p:cNvPr id="12" name="TextBox 11"/>
          <p:cNvSpPr txBox="1"/>
          <p:nvPr/>
        </p:nvSpPr>
        <p:spPr>
          <a:xfrm>
            <a:off x="8429477" y="1229710"/>
            <a:ext cx="3313209" cy="707886"/>
          </a:xfrm>
          <a:prstGeom prst="rect">
            <a:avLst/>
          </a:prstGeom>
          <a:noFill/>
        </p:spPr>
        <p:txBody>
          <a:bodyPr wrap="square" rtlCol="0">
            <a:spAutoFit/>
          </a:bodyPr>
          <a:lstStyle/>
          <a:p>
            <a:pPr algn="ctr"/>
            <a:r>
              <a:rPr lang="en-GB" sz="2000" b="1" dirty="0" smtClean="0"/>
              <a:t>Future shielding plans (once programme ends)</a:t>
            </a:r>
            <a:endParaRPr lang="en-GB" sz="2000" b="1" dirty="0"/>
          </a:p>
        </p:txBody>
      </p:sp>
    </p:spTree>
    <p:extLst>
      <p:ext uri="{BB962C8B-B14F-4D97-AF65-F5344CB8AC3E}">
        <p14:creationId xmlns:p14="http://schemas.microsoft.com/office/powerpoint/2010/main" val="89463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6E39E37-6BC0-A248-806A-337B0CEF6126}" type="slidenum">
              <a:rPr lang="en-US" smtClean="0"/>
              <a:t>6</a:t>
            </a:fld>
            <a:endParaRPr lang="en-US"/>
          </a:p>
        </p:txBody>
      </p:sp>
      <p:sp>
        <p:nvSpPr>
          <p:cNvPr id="8" name="Text Placeholder 7"/>
          <p:cNvSpPr>
            <a:spLocks noGrp="1"/>
          </p:cNvSpPr>
          <p:nvPr>
            <p:ph type="body" sz="quarter" idx="17"/>
          </p:nvPr>
        </p:nvSpPr>
        <p:spPr>
          <a:xfrm>
            <a:off x="467646" y="2471987"/>
            <a:ext cx="5897850" cy="733028"/>
          </a:xfrm>
        </p:spPr>
        <p:txBody>
          <a:bodyPr/>
          <a:lstStyle/>
          <a:p>
            <a:r>
              <a:rPr lang="en-GB" dirty="0"/>
              <a:t>Section 2</a:t>
            </a:r>
          </a:p>
        </p:txBody>
      </p:sp>
      <p:sp>
        <p:nvSpPr>
          <p:cNvPr id="9" name="Text Placeholder 8"/>
          <p:cNvSpPr>
            <a:spLocks noGrp="1"/>
          </p:cNvSpPr>
          <p:nvPr>
            <p:ph type="body" sz="quarter" idx="18"/>
          </p:nvPr>
        </p:nvSpPr>
        <p:spPr>
          <a:xfrm>
            <a:off x="467645" y="3324855"/>
            <a:ext cx="6776534" cy="511175"/>
          </a:xfrm>
        </p:spPr>
        <p:txBody>
          <a:bodyPr>
            <a:noAutofit/>
          </a:bodyPr>
          <a:lstStyle/>
          <a:p>
            <a:r>
              <a:rPr lang="en-GB" sz="2400" dirty="0"/>
              <a:t>Personal feelings, concerns and behaviours relating to Covid-19</a:t>
            </a:r>
          </a:p>
        </p:txBody>
      </p:sp>
      <p:pic>
        <p:nvPicPr>
          <p:cNvPr id="2" name="Picture 2" descr="C:\downloads\Ben.Carlson-Davies\Downloads\iconfinder_27-Lung_5929217.png">
            <a:extLst>
              <a:ext uri="{FF2B5EF4-FFF2-40B4-BE49-F238E27FC236}">
                <a16:creationId xmlns:a16="http://schemas.microsoft.com/office/drawing/2014/main" xmlns="" id="{35AD0F4A-F337-42E7-BD67-0E0C2734F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9241" y="1592826"/>
            <a:ext cx="3375732" cy="337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72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E0CE1FE2-560C-4E35-8883-3E707C29B96C}"/>
              </a:ext>
            </a:extLst>
          </p:cNvPr>
          <p:cNvSpPr/>
          <p:nvPr/>
        </p:nvSpPr>
        <p:spPr>
          <a:xfrm>
            <a:off x="5931762" y="2540006"/>
            <a:ext cx="5963375" cy="3046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xmlns="" id="{F8B68273-8044-48CB-92B8-4B0D32CCA031}"/>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2902771">
            <a:off x="1246574" y="2207794"/>
            <a:ext cx="4351078" cy="4340227"/>
          </a:xfrm>
          <a:prstGeom prst="rect">
            <a:avLst/>
          </a:prstGeom>
        </p:spPr>
      </p:pic>
      <p:sp>
        <p:nvSpPr>
          <p:cNvPr id="2" name="Text Placeholder 1"/>
          <p:cNvSpPr>
            <a:spLocks noGrp="1"/>
          </p:cNvSpPr>
          <p:nvPr>
            <p:ph type="body" sz="quarter" idx="13"/>
          </p:nvPr>
        </p:nvSpPr>
        <p:spPr>
          <a:xfrm>
            <a:off x="151002" y="347630"/>
            <a:ext cx="11744136" cy="757839"/>
          </a:xfrm>
        </p:spPr>
        <p:txBody>
          <a:bodyPr>
            <a:noAutofit/>
          </a:bodyPr>
          <a:lstStyle/>
          <a:p>
            <a:r>
              <a:rPr lang="en-GB" sz="2400" dirty="0" smtClean="0">
                <a:latin typeface="Arial" panose="020B0604020202020204" pitchFamily="34" charset="0"/>
                <a:cs typeface="Arial" panose="020B0604020202020204" pitchFamily="34" charset="0"/>
              </a:rPr>
              <a:t>Over half of panellists continue to feel </a:t>
            </a:r>
            <a:r>
              <a:rPr lang="en-GB" sz="2400" dirty="0">
                <a:latin typeface="Arial" panose="020B0604020202020204" pitchFamily="34" charset="0"/>
                <a:cs typeface="Arial" panose="020B0604020202020204" pitchFamily="34" charset="0"/>
              </a:rPr>
              <a:t>uncertain</a:t>
            </a:r>
            <a:r>
              <a:rPr lang="en-GB" sz="2400" dirty="0" smtClean="0">
                <a:latin typeface="Arial" panose="020B0604020202020204" pitchFamily="34" charset="0"/>
                <a:cs typeface="Arial" panose="020B0604020202020204" pitchFamily="34" charset="0"/>
              </a:rPr>
              <a:t>, with around one third also reporting feeling stressed </a:t>
            </a:r>
            <a:endParaRPr lang="en-GB" sz="2400" dirty="0">
              <a:latin typeface="Arial" panose="020B0604020202020204" pitchFamily="34" charset="0"/>
              <a:cs typeface="Arial" panose="020B0604020202020204" pitchFamily="34" charset="0"/>
            </a:endParaRPr>
          </a:p>
        </p:txBody>
      </p:sp>
      <p:sp>
        <p:nvSpPr>
          <p:cNvPr id="11" name="Rectangle 10"/>
          <p:cNvSpPr/>
          <p:nvPr/>
        </p:nvSpPr>
        <p:spPr>
          <a:xfrm>
            <a:off x="0" y="0"/>
            <a:ext cx="3959441"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2 – Personal feelings, concerns and behaviours</a:t>
            </a:r>
          </a:p>
        </p:txBody>
      </p:sp>
      <p:sp>
        <p:nvSpPr>
          <p:cNvPr id="6" name="Rectangle 5">
            <a:extLst>
              <a:ext uri="{FF2B5EF4-FFF2-40B4-BE49-F238E27FC236}">
                <a16:creationId xmlns:a16="http://schemas.microsoft.com/office/drawing/2014/main" xmlns="" id="{8CD24B96-8317-49D7-9CAB-3129BD288A69}"/>
              </a:ext>
            </a:extLst>
          </p:cNvPr>
          <p:cNvSpPr/>
          <p:nvPr/>
        </p:nvSpPr>
        <p:spPr>
          <a:xfrm>
            <a:off x="1928505" y="6530876"/>
            <a:ext cx="6757411" cy="253912"/>
          </a:xfrm>
          <a:prstGeom prst="rect">
            <a:avLst/>
          </a:prstGeom>
        </p:spPr>
        <p:txBody>
          <a:bodyPr wrap="square" lIns="91432" tIns="45718" rIns="91432" bIns="45718">
            <a:spAutoFit/>
          </a:bodyPr>
          <a:lstStyle/>
          <a:p>
            <a:r>
              <a:rPr lang="en-GB" sz="1050" i="1" dirty="0">
                <a:latin typeface="Arial"/>
              </a:rPr>
              <a:t>Q1. </a:t>
            </a:r>
            <a:r>
              <a:rPr lang="en-GB" sz="1000" i="1" dirty="0">
                <a:effectLst/>
                <a:ea typeface="Times New Roman" panose="02020603050405020304" pitchFamily="18" charset="0"/>
                <a:cs typeface="Arial" panose="020B0604020202020204" pitchFamily="34" charset="0"/>
              </a:rPr>
              <a:t>Which, if any, of the following words or phrases best describe how you currently feel? </a:t>
            </a:r>
            <a:r>
              <a:rPr lang="en-GB" sz="1000" i="1" dirty="0">
                <a:solidFill>
                  <a:srgbClr val="669900"/>
                </a:solidFill>
                <a:latin typeface="Arial"/>
              </a:rPr>
              <a:t>Base: n=361</a:t>
            </a:r>
          </a:p>
        </p:txBody>
      </p:sp>
      <p:sp>
        <p:nvSpPr>
          <p:cNvPr id="16" name="Rectangle 15"/>
          <p:cNvSpPr/>
          <p:nvPr/>
        </p:nvSpPr>
        <p:spPr>
          <a:xfrm>
            <a:off x="-1" y="1241946"/>
            <a:ext cx="12192000" cy="750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Overall levels of uncertainty have remained at a constant level (54%), as have stress levels (38%), since the first Covid-19 Panel Survey in late April/ early May 2020. </a:t>
            </a:r>
          </a:p>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Worry </a:t>
            </a:r>
            <a:r>
              <a:rPr lang="en-GB" sz="1200" dirty="0">
                <a:solidFill>
                  <a:schemeClr val="tx1"/>
                </a:solidFill>
                <a:latin typeface="Arial" panose="020B0604020202020204" pitchFamily="34" charset="0"/>
                <a:cs typeface="Arial" panose="020B0604020202020204" pitchFamily="34" charset="0"/>
              </a:rPr>
              <a:t>has decreased from 48% to 37% in that period. Feelings of </a:t>
            </a:r>
            <a:r>
              <a:rPr lang="en-GB" sz="1200" dirty="0" smtClean="0">
                <a:solidFill>
                  <a:schemeClr val="tx1"/>
                </a:solidFill>
                <a:latin typeface="Arial" panose="020B0604020202020204" pitchFamily="34" charset="0"/>
                <a:cs typeface="Arial" panose="020B0604020202020204" pitchFamily="34" charset="0"/>
              </a:rPr>
              <a:t>boredom (</a:t>
            </a:r>
            <a:r>
              <a:rPr lang="en-GB" sz="1200" dirty="0">
                <a:solidFill>
                  <a:schemeClr val="tx1"/>
                </a:solidFill>
                <a:latin typeface="Arial" panose="020B0604020202020204" pitchFamily="34" charset="0"/>
                <a:cs typeface="Arial" panose="020B0604020202020204" pitchFamily="34" charset="0"/>
              </a:rPr>
              <a:t>24%) and sadness(15%) have also decreased by around 10% each.</a:t>
            </a:r>
          </a:p>
          <a:p>
            <a:pPr marL="285750" indent="-2857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Happiness has doubled to 24%. Hopefulness (27%), positivity (25%) and calm (23%) have remained at their previous levels</a:t>
            </a:r>
            <a:r>
              <a:rPr lang="en-GB" sz="1200" dirty="0" smtClean="0">
                <a:solidFill>
                  <a:schemeClr val="tx1"/>
                </a:solidFill>
                <a:latin typeface="Arial" panose="020B0604020202020204" pitchFamily="34" charset="0"/>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375786FA-5A34-4798-A7A8-DF9721DAC6BF}"/>
              </a:ext>
            </a:extLst>
          </p:cNvPr>
          <p:cNvSpPr txBox="1"/>
          <p:nvPr/>
        </p:nvSpPr>
        <p:spPr>
          <a:xfrm>
            <a:off x="6542117" y="2583863"/>
            <a:ext cx="5649883" cy="3175491"/>
          </a:xfrm>
          <a:prstGeom prst="rect">
            <a:avLst/>
          </a:prstGeom>
          <a:solidFill>
            <a:schemeClr val="bg2">
              <a:lumMod val="20000"/>
              <a:lumOff val="80000"/>
              <a:alpha val="40000"/>
            </a:schemeClr>
          </a:solidFill>
          <a:ln w="57150">
            <a:solidFill>
              <a:schemeClr val="accent1"/>
            </a:solidFill>
          </a:ln>
        </p:spPr>
        <p:txBody>
          <a:bodyPr wrap="square" rtlCol="0" anchor="ctr">
            <a:noAutofit/>
          </a:bodyPr>
          <a:lstStyle/>
          <a:p>
            <a:pPr marL="285750" indent="-285750">
              <a:buFont typeface="Wingdings" panose="05000000000000000000" pitchFamily="2" charset="2"/>
              <a:buChar char="§"/>
            </a:pPr>
            <a:r>
              <a:rPr lang="en-GB" sz="1200" dirty="0"/>
              <a:t>Those in </a:t>
            </a:r>
            <a:r>
              <a:rPr lang="en-GB" sz="1200" dirty="0">
                <a:solidFill>
                  <a:srgbClr val="C00000"/>
                </a:solidFill>
              </a:rPr>
              <a:t>South Gloucestershire </a:t>
            </a:r>
            <a:r>
              <a:rPr lang="en-GB" sz="1200" dirty="0"/>
              <a:t>feel </a:t>
            </a:r>
            <a:r>
              <a:rPr lang="en-GB" sz="1200" dirty="0">
                <a:solidFill>
                  <a:srgbClr val="C00000"/>
                </a:solidFill>
              </a:rPr>
              <a:t>twice as worried </a:t>
            </a:r>
            <a:r>
              <a:rPr lang="en-GB" sz="1200" dirty="0"/>
              <a:t>(60%) as those in other regions (28%)</a:t>
            </a:r>
          </a:p>
          <a:p>
            <a:pPr marL="285750" indent="-285750">
              <a:buFont typeface="Wingdings" panose="05000000000000000000" pitchFamily="2" charset="2"/>
              <a:buChar char="§"/>
            </a:pPr>
            <a:endParaRPr lang="en-GB" sz="1200" dirty="0" smtClean="0"/>
          </a:p>
          <a:p>
            <a:pPr marL="285750" indent="-285750">
              <a:buFont typeface="Wingdings" panose="05000000000000000000" pitchFamily="2" charset="2"/>
              <a:buChar char="§"/>
            </a:pPr>
            <a:endParaRPr lang="en-GB" sz="1200" dirty="0"/>
          </a:p>
          <a:p>
            <a:pPr marL="285750" indent="-285750">
              <a:buFont typeface="Wingdings" panose="05000000000000000000" pitchFamily="2" charset="2"/>
              <a:buChar char="§"/>
            </a:pPr>
            <a:r>
              <a:rPr lang="en-GB" sz="1200" dirty="0" smtClean="0"/>
              <a:t>One fifth of those in </a:t>
            </a:r>
            <a:r>
              <a:rPr lang="en-GB" sz="1200" dirty="0" smtClean="0">
                <a:solidFill>
                  <a:srgbClr val="C00000"/>
                </a:solidFill>
              </a:rPr>
              <a:t>North Somerset </a:t>
            </a:r>
            <a:r>
              <a:rPr lang="en-GB" sz="1200" dirty="0" smtClean="0"/>
              <a:t>feel </a:t>
            </a:r>
            <a:r>
              <a:rPr lang="en-GB" sz="1200" dirty="0" smtClean="0">
                <a:solidFill>
                  <a:srgbClr val="C00000"/>
                </a:solidFill>
              </a:rPr>
              <a:t>overwhelmed</a:t>
            </a:r>
            <a:r>
              <a:rPr lang="en-GB" sz="1200" dirty="0" smtClean="0"/>
              <a:t> and one sixth feel </a:t>
            </a:r>
            <a:r>
              <a:rPr lang="en-GB" sz="1200" dirty="0" smtClean="0">
                <a:solidFill>
                  <a:srgbClr val="C00000"/>
                </a:solidFill>
              </a:rPr>
              <a:t>scared</a:t>
            </a:r>
            <a:r>
              <a:rPr lang="en-GB" sz="1200" dirty="0" smtClean="0"/>
              <a:t>, far higher than in other regions</a:t>
            </a:r>
          </a:p>
          <a:p>
            <a:pPr marL="285750" indent="-285750">
              <a:buFont typeface="Wingdings" panose="05000000000000000000" pitchFamily="2" charset="2"/>
              <a:buChar char="§"/>
            </a:pPr>
            <a:endParaRPr lang="en-GB" sz="1200" dirty="0" smtClean="0"/>
          </a:p>
          <a:p>
            <a:pPr marL="285750" indent="-285750">
              <a:buFont typeface="Wingdings" panose="05000000000000000000" pitchFamily="2" charset="2"/>
              <a:buChar char="§"/>
            </a:pPr>
            <a:endParaRPr lang="en-GB" sz="1200" dirty="0" smtClean="0"/>
          </a:p>
          <a:p>
            <a:pPr marL="285750" indent="-285750">
              <a:buFont typeface="Wingdings" panose="05000000000000000000" pitchFamily="2" charset="2"/>
              <a:buChar char="§"/>
            </a:pPr>
            <a:r>
              <a:rPr lang="en-GB" sz="1200" dirty="0" smtClean="0">
                <a:solidFill>
                  <a:srgbClr val="C00000"/>
                </a:solidFill>
              </a:rPr>
              <a:t>Under </a:t>
            </a:r>
            <a:r>
              <a:rPr lang="en-GB" sz="1200" dirty="0">
                <a:solidFill>
                  <a:srgbClr val="C00000"/>
                </a:solidFill>
              </a:rPr>
              <a:t>44’s </a:t>
            </a:r>
            <a:r>
              <a:rPr lang="en-GB" sz="1200" dirty="0"/>
              <a:t>report greater feelings of </a:t>
            </a:r>
            <a:r>
              <a:rPr lang="en-GB" sz="1200" dirty="0">
                <a:solidFill>
                  <a:srgbClr val="C00000"/>
                </a:solidFill>
              </a:rPr>
              <a:t>stress and boredom</a:t>
            </a:r>
            <a:r>
              <a:rPr lang="en-GB" sz="1200" dirty="0"/>
              <a:t>, while </a:t>
            </a:r>
            <a:r>
              <a:rPr lang="en-GB" sz="1200" dirty="0">
                <a:solidFill>
                  <a:srgbClr val="65B22E"/>
                </a:solidFill>
              </a:rPr>
              <a:t>65 and over’s </a:t>
            </a:r>
            <a:r>
              <a:rPr lang="en-GB" sz="1200" dirty="0"/>
              <a:t>feel </a:t>
            </a:r>
            <a:r>
              <a:rPr lang="en-GB" sz="1200" dirty="0">
                <a:solidFill>
                  <a:srgbClr val="65B22E"/>
                </a:solidFill>
              </a:rPr>
              <a:t>calmer</a:t>
            </a:r>
            <a:r>
              <a:rPr lang="en-GB" sz="1200" dirty="0"/>
              <a:t> and more </a:t>
            </a:r>
            <a:r>
              <a:rPr lang="en-GB" sz="1200" dirty="0">
                <a:solidFill>
                  <a:srgbClr val="65B22E"/>
                </a:solidFill>
              </a:rPr>
              <a:t>secure</a:t>
            </a:r>
            <a:r>
              <a:rPr lang="en-GB" sz="1200" dirty="0"/>
              <a:t> and more </a:t>
            </a:r>
            <a:r>
              <a:rPr lang="en-GB" sz="1200" dirty="0">
                <a:solidFill>
                  <a:srgbClr val="65B22E"/>
                </a:solidFill>
              </a:rPr>
              <a:t>confident</a:t>
            </a:r>
            <a:r>
              <a:rPr lang="en-GB" sz="1200" dirty="0"/>
              <a:t> than younger age groups. However </a:t>
            </a:r>
            <a:r>
              <a:rPr lang="en-GB" sz="1200" dirty="0">
                <a:solidFill>
                  <a:srgbClr val="C00000"/>
                </a:solidFill>
              </a:rPr>
              <a:t>45 and over’s </a:t>
            </a:r>
            <a:r>
              <a:rPr lang="en-GB" sz="1200" dirty="0"/>
              <a:t>feel more </a:t>
            </a:r>
            <a:r>
              <a:rPr lang="en-GB" sz="1200" dirty="0">
                <a:solidFill>
                  <a:srgbClr val="C00000"/>
                </a:solidFill>
              </a:rPr>
              <a:t>sad</a:t>
            </a:r>
            <a:r>
              <a:rPr lang="en-GB" sz="1200" dirty="0"/>
              <a:t> than younger age groups. </a:t>
            </a:r>
          </a:p>
          <a:p>
            <a:pPr marL="285750" indent="-285750">
              <a:buFont typeface="Wingdings" panose="05000000000000000000" pitchFamily="2" charset="2"/>
              <a:buChar char="§"/>
            </a:pPr>
            <a:endParaRPr lang="en-GB" sz="1200" dirty="0" smtClean="0"/>
          </a:p>
          <a:p>
            <a:pPr marL="285750" indent="-285750">
              <a:buFont typeface="Wingdings" panose="05000000000000000000" pitchFamily="2" charset="2"/>
              <a:buChar char="§"/>
            </a:pPr>
            <a:endParaRPr lang="en-GB" sz="1200" dirty="0"/>
          </a:p>
          <a:p>
            <a:pPr marL="285750" indent="-285750">
              <a:buFont typeface="Wingdings" panose="05000000000000000000" pitchFamily="2" charset="2"/>
              <a:buChar char="§"/>
            </a:pPr>
            <a:r>
              <a:rPr lang="en-GB" sz="1200" dirty="0"/>
              <a:t>Those with </a:t>
            </a:r>
            <a:r>
              <a:rPr lang="en-GB" sz="1200" dirty="0">
                <a:solidFill>
                  <a:srgbClr val="C00000"/>
                </a:solidFill>
              </a:rPr>
              <a:t>long term conditions </a:t>
            </a:r>
            <a:r>
              <a:rPr lang="en-GB" sz="1200" dirty="0"/>
              <a:t>report stronger </a:t>
            </a:r>
            <a:r>
              <a:rPr lang="en-GB" sz="1200" dirty="0">
                <a:solidFill>
                  <a:srgbClr val="C00000"/>
                </a:solidFill>
              </a:rPr>
              <a:t>negative feelings </a:t>
            </a:r>
            <a:r>
              <a:rPr lang="en-GB" sz="1200" dirty="0"/>
              <a:t>in almost every </a:t>
            </a:r>
            <a:r>
              <a:rPr lang="en-GB" sz="1200" dirty="0" smtClean="0"/>
              <a:t>case</a:t>
            </a:r>
            <a:endParaRPr lang="en-GB" sz="1200" dirty="0"/>
          </a:p>
        </p:txBody>
      </p:sp>
    </p:spTree>
    <p:extLst>
      <p:ext uri="{BB962C8B-B14F-4D97-AF65-F5344CB8AC3E}">
        <p14:creationId xmlns:p14="http://schemas.microsoft.com/office/powerpoint/2010/main" val="366532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DE4529D6-2A61-49A0-ADBD-41C18AE44F06}"/>
              </a:ext>
            </a:extLst>
          </p:cNvPr>
          <p:cNvSpPr/>
          <p:nvPr/>
        </p:nvSpPr>
        <p:spPr>
          <a:xfrm>
            <a:off x="356260" y="2113805"/>
            <a:ext cx="11447813" cy="1101167"/>
          </a:xfrm>
          <a:prstGeom prst="rect">
            <a:avLst/>
          </a:prstGeom>
          <a:solidFill>
            <a:schemeClr val="bg1">
              <a:lumMod val="85000"/>
              <a:alpha val="50196"/>
            </a:schemeClr>
          </a:solidFill>
          <a:ln w="381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a:xfrm>
            <a:off x="151001" y="293185"/>
            <a:ext cx="11967017" cy="1030287"/>
          </a:xfrm>
        </p:spPr>
        <p:txBody>
          <a:bodyPr>
            <a:normAutofit/>
          </a:bodyPr>
          <a:lstStyle/>
          <a:p>
            <a:r>
              <a:rPr lang="en-GB" sz="2400" dirty="0"/>
              <a:t>Risk of a second outbreak of Covid-19, along with </a:t>
            </a:r>
            <a:r>
              <a:rPr lang="en-GB" sz="2400" dirty="0" smtClean="0"/>
              <a:t>worries </a:t>
            </a:r>
            <a:r>
              <a:rPr lang="en-GB" sz="2400" dirty="0"/>
              <a:t>about physical and mental health are the current chief concerns of </a:t>
            </a:r>
            <a:r>
              <a:rPr lang="en-GB" sz="2400" dirty="0" smtClean="0"/>
              <a:t>panellists</a:t>
            </a:r>
            <a:endParaRPr lang="en-GB" sz="2400" dirty="0"/>
          </a:p>
        </p:txBody>
      </p:sp>
      <p:graphicFrame>
        <p:nvGraphicFramePr>
          <p:cNvPr id="6" name="Content Placeholder 11">
            <a:extLst>
              <a:ext uri="{FF2B5EF4-FFF2-40B4-BE49-F238E27FC236}">
                <a16:creationId xmlns:a16="http://schemas.microsoft.com/office/drawing/2014/main" xmlns="" id="{A8B3C6CE-EC5E-49D9-AB27-220C21D7E64C}"/>
              </a:ext>
            </a:extLst>
          </p:cNvPr>
          <p:cNvGraphicFramePr>
            <a:graphicFrameLocks/>
          </p:cNvGraphicFramePr>
          <p:nvPr>
            <p:extLst>
              <p:ext uri="{D42A27DB-BD31-4B8C-83A1-F6EECF244321}">
                <p14:modId xmlns:p14="http://schemas.microsoft.com/office/powerpoint/2010/main" val="1168386993"/>
              </p:ext>
            </p:extLst>
          </p:nvPr>
        </p:nvGraphicFramePr>
        <p:xfrm>
          <a:off x="2671948" y="2066305"/>
          <a:ext cx="8740239" cy="408511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xmlns="" id="{635B1C97-E27E-4CB0-B8A2-78CB06D3ABD9}"/>
              </a:ext>
            </a:extLst>
          </p:cNvPr>
          <p:cNvSpPr/>
          <p:nvPr/>
        </p:nvSpPr>
        <p:spPr>
          <a:xfrm>
            <a:off x="1928505" y="6530876"/>
            <a:ext cx="8760210" cy="253912"/>
          </a:xfrm>
          <a:prstGeom prst="rect">
            <a:avLst/>
          </a:prstGeom>
        </p:spPr>
        <p:txBody>
          <a:bodyPr wrap="square" lIns="91432" tIns="45718" rIns="91432" bIns="45718">
            <a:spAutoFit/>
          </a:bodyPr>
          <a:lstStyle/>
          <a:p>
            <a:r>
              <a:rPr lang="en-GB" sz="1050" i="1" dirty="0">
                <a:latin typeface="Arial"/>
              </a:rPr>
              <a:t>Q2. </a:t>
            </a:r>
            <a:r>
              <a:rPr lang="en-GB" sz="1000" i="1" dirty="0">
                <a:effectLst/>
                <a:ea typeface="Times New Roman" panose="02020603050405020304" pitchFamily="18" charset="0"/>
                <a:cs typeface="Arial" panose="020B0604020202020204" pitchFamily="34" charset="0"/>
              </a:rPr>
              <a:t>What are your TOP THREE concerns about the impact of the coronavirus pandemic on you and your family at the moment? </a:t>
            </a:r>
            <a:r>
              <a:rPr lang="en-GB" sz="1000" i="1" dirty="0">
                <a:solidFill>
                  <a:srgbClr val="669900"/>
                </a:solidFill>
                <a:latin typeface="Arial"/>
              </a:rPr>
              <a:t>Base: n=361</a:t>
            </a:r>
          </a:p>
        </p:txBody>
      </p:sp>
      <p:sp>
        <p:nvSpPr>
          <p:cNvPr id="10" name="Rectangle 9">
            <a:extLst>
              <a:ext uri="{FF2B5EF4-FFF2-40B4-BE49-F238E27FC236}">
                <a16:creationId xmlns:a16="http://schemas.microsoft.com/office/drawing/2014/main" xmlns="" id="{1ED708A6-4801-41E6-86C2-3FB1AD96019B}"/>
              </a:ext>
            </a:extLst>
          </p:cNvPr>
          <p:cNvSpPr/>
          <p:nvPr/>
        </p:nvSpPr>
        <p:spPr>
          <a:xfrm>
            <a:off x="0" y="0"/>
            <a:ext cx="3959441" cy="26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a:rPr>
              <a:t>Section 2 – Personal feelings, concerns and behaviours</a:t>
            </a:r>
          </a:p>
        </p:txBody>
      </p:sp>
      <p:sp>
        <p:nvSpPr>
          <p:cNvPr id="16" name="TextBox 15">
            <a:extLst>
              <a:ext uri="{FF2B5EF4-FFF2-40B4-BE49-F238E27FC236}">
                <a16:creationId xmlns:a16="http://schemas.microsoft.com/office/drawing/2014/main" xmlns="" id="{9B4FE5E3-C64C-4291-A517-BA526FC83907}"/>
              </a:ext>
            </a:extLst>
          </p:cNvPr>
          <p:cNvSpPr txBox="1"/>
          <p:nvPr/>
        </p:nvSpPr>
        <p:spPr>
          <a:xfrm>
            <a:off x="7581714" y="3594077"/>
            <a:ext cx="4610286" cy="2506853"/>
          </a:xfrm>
          <a:prstGeom prst="rect">
            <a:avLst/>
          </a:prstGeom>
          <a:solidFill>
            <a:schemeClr val="bg2">
              <a:lumMod val="20000"/>
              <a:lumOff val="80000"/>
              <a:alpha val="40000"/>
            </a:schemeClr>
          </a:solidFill>
          <a:ln w="57150">
            <a:solidFill>
              <a:schemeClr val="accent1"/>
            </a:solidFill>
          </a:ln>
        </p:spPr>
        <p:txBody>
          <a:bodyPr wrap="square" rtlCol="0" anchor="ctr">
            <a:noAutofit/>
          </a:bodyPr>
          <a:lstStyle>
            <a:defPPr>
              <a:defRPr lang="en-US"/>
            </a:defPPr>
            <a:lvl1pPr marL="285750" indent="-285750">
              <a:buFont typeface="Wingdings" panose="05000000000000000000" pitchFamily="2" charset="2"/>
              <a:buChar char="§"/>
              <a:defRPr sz="1200"/>
            </a:lvl1pPr>
          </a:lstStyle>
          <a:p>
            <a:r>
              <a:rPr lang="en-GB" dirty="0" smtClean="0"/>
              <a:t>Concerns about access to services is primary driven by people living in Inner City &amp; East Bristol and South Bristol, people in skilled manual occupations, people out of work, and people from BAME communities </a:t>
            </a:r>
          </a:p>
          <a:p>
            <a:endParaRPr lang="en-GB" dirty="0"/>
          </a:p>
          <a:p>
            <a:r>
              <a:rPr lang="en-GB" dirty="0" smtClean="0"/>
              <a:t>Those </a:t>
            </a:r>
            <a:r>
              <a:rPr lang="en-GB" dirty="0"/>
              <a:t>with serious long term conditions were worried more than others about their emotional wellbeing and mental health (71%) and managing their finances (30</a:t>
            </a:r>
            <a:r>
              <a:rPr lang="en-GB" dirty="0" smtClean="0"/>
              <a:t>%)</a:t>
            </a:r>
          </a:p>
          <a:p>
            <a:endParaRPr lang="en-GB" dirty="0"/>
          </a:p>
          <a:p>
            <a:r>
              <a:rPr lang="en-GB" dirty="0" smtClean="0"/>
              <a:t>Compared to the prior wave in April / May, we see a relative reduction in most concerns with concerns about access to health and care services the only item to increase</a:t>
            </a:r>
          </a:p>
        </p:txBody>
      </p:sp>
      <p:graphicFrame>
        <p:nvGraphicFramePr>
          <p:cNvPr id="3" name="Table 2"/>
          <p:cNvGraphicFramePr>
            <a:graphicFrameLocks noGrp="1"/>
          </p:cNvGraphicFramePr>
          <p:nvPr>
            <p:extLst>
              <p:ext uri="{D42A27DB-BD31-4B8C-83A1-F6EECF244321}">
                <p14:modId xmlns:p14="http://schemas.microsoft.com/office/powerpoint/2010/main" val="3233393739"/>
              </p:ext>
            </p:extLst>
          </p:nvPr>
        </p:nvGraphicFramePr>
        <p:xfrm>
          <a:off x="491846" y="2158153"/>
          <a:ext cx="3467595" cy="3792855"/>
        </p:xfrm>
        <a:graphic>
          <a:graphicData uri="http://schemas.openxmlformats.org/drawingml/2006/table">
            <a:tbl>
              <a:tblPr bandRow="1">
                <a:tableStyleId>{5C22544A-7EE6-4342-B048-85BDC9FD1C3A}</a:tableStyleId>
              </a:tblPr>
              <a:tblGrid>
                <a:gridCol w="3467595"/>
              </a:tblGrid>
              <a:tr h="344805">
                <a:tc>
                  <a:txBody>
                    <a:bodyPr/>
                    <a:lstStyle/>
                    <a:p>
                      <a:pPr algn="l" fontAlgn="ctr"/>
                      <a:r>
                        <a:rPr lang="en-GB" sz="1100" b="1" i="0" u="none" strike="noStrike" dirty="0">
                          <a:solidFill>
                            <a:schemeClr val="tx1"/>
                          </a:solidFill>
                          <a:effectLst/>
                          <a:latin typeface="+mn-lt"/>
                        </a:rPr>
                        <a:t>Risk of a second peak or outbreak of </a:t>
                      </a:r>
                      <a:r>
                        <a:rPr lang="en-GB" sz="1100" b="1" i="0" u="none" strike="noStrike" dirty="0" smtClean="0">
                          <a:solidFill>
                            <a:schemeClr val="tx1"/>
                          </a:solidFill>
                          <a:effectLst/>
                          <a:latin typeface="+mn-lt"/>
                        </a:rPr>
                        <a:t>the</a:t>
                      </a:r>
                      <a:r>
                        <a:rPr lang="en-GB" sz="1100" b="1" i="0" u="none" strike="noStrike" baseline="0" dirty="0" smtClean="0">
                          <a:solidFill>
                            <a:schemeClr val="tx1"/>
                          </a:solidFill>
                          <a:effectLst/>
                          <a:latin typeface="+mn-lt"/>
                        </a:rPr>
                        <a:t> </a:t>
                      </a:r>
                      <a:r>
                        <a:rPr lang="en-GB" sz="1100" b="1" i="0" u="none" strike="noStrike" dirty="0" smtClean="0">
                          <a:solidFill>
                            <a:schemeClr val="tx1"/>
                          </a:solidFill>
                          <a:effectLst/>
                          <a:latin typeface="+mn-lt"/>
                        </a:rPr>
                        <a:t>coronavirus </a:t>
                      </a:r>
                      <a:endParaRPr lang="en-GB" sz="1100" b="1"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4805">
                <a:tc>
                  <a:txBody>
                    <a:bodyPr/>
                    <a:lstStyle/>
                    <a:p>
                      <a:pPr algn="l" fontAlgn="ctr"/>
                      <a:r>
                        <a:rPr lang="en-GB" sz="1100" b="1" i="0" u="none" strike="noStrike" dirty="0">
                          <a:solidFill>
                            <a:schemeClr val="tx1"/>
                          </a:solidFill>
                          <a:effectLst/>
                          <a:latin typeface="+mn-lt"/>
                        </a:rPr>
                        <a:t>My/ my family’s </a:t>
                      </a:r>
                      <a:r>
                        <a:rPr lang="en-GB" sz="1100" b="1" i="0" u="none" strike="noStrike" dirty="0" smtClean="0">
                          <a:solidFill>
                            <a:schemeClr val="tx1"/>
                          </a:solidFill>
                          <a:effectLst/>
                          <a:latin typeface="+mn-lt"/>
                        </a:rPr>
                        <a:t>physical health</a:t>
                      </a:r>
                      <a:endParaRPr lang="en-GB" sz="1100" b="1"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4805">
                <a:tc>
                  <a:txBody>
                    <a:bodyPr/>
                    <a:lstStyle/>
                    <a:p>
                      <a:pPr algn="l" fontAlgn="ctr"/>
                      <a:r>
                        <a:rPr lang="en-GB" sz="1100" b="1" i="0" u="none" strike="noStrike" dirty="0">
                          <a:solidFill>
                            <a:schemeClr val="tx1"/>
                          </a:solidFill>
                          <a:effectLst/>
                          <a:latin typeface="+mn-lt"/>
                        </a:rPr>
                        <a:t>My/ my family’s </a:t>
                      </a:r>
                      <a:r>
                        <a:rPr lang="en-GB" sz="1100" b="1" i="0" u="none" strike="noStrike" dirty="0" smtClean="0">
                          <a:solidFill>
                            <a:schemeClr val="tx1"/>
                          </a:solidFill>
                          <a:effectLst/>
                          <a:latin typeface="+mn-lt"/>
                        </a:rPr>
                        <a:t>emotional wellbeing </a:t>
                      </a:r>
                      <a:r>
                        <a:rPr lang="en-GB" sz="1100" b="1" i="0" u="none" strike="noStrike" dirty="0">
                          <a:solidFill>
                            <a:schemeClr val="tx1"/>
                          </a:solidFill>
                          <a:effectLst/>
                          <a:latin typeface="+mn-lt"/>
                        </a:rPr>
                        <a:t>and mental health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4805">
                <a:tc>
                  <a:txBody>
                    <a:bodyPr/>
                    <a:lstStyle/>
                    <a:p>
                      <a:pPr algn="l" fontAlgn="ctr"/>
                      <a:r>
                        <a:rPr lang="en-GB" sz="1100" b="0" i="0" u="none" strike="noStrike" dirty="0">
                          <a:solidFill>
                            <a:schemeClr val="tx1"/>
                          </a:solidFill>
                          <a:effectLst/>
                          <a:latin typeface="+mn-lt"/>
                        </a:rPr>
                        <a:t>Access to health and </a:t>
                      </a:r>
                      <a:r>
                        <a:rPr lang="en-GB" sz="1100" b="0" i="0" u="none" strike="noStrike" dirty="0" smtClean="0">
                          <a:solidFill>
                            <a:schemeClr val="tx1"/>
                          </a:solidFill>
                          <a:effectLst/>
                          <a:latin typeface="+mn-lt"/>
                        </a:rPr>
                        <a:t>care services</a:t>
                      </a:r>
                      <a:endParaRPr lang="en-GB" sz="11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4805">
                <a:tc>
                  <a:txBody>
                    <a:bodyPr/>
                    <a:lstStyle/>
                    <a:p>
                      <a:pPr algn="l" fontAlgn="ctr"/>
                      <a:r>
                        <a:rPr lang="en-GB" sz="1100" b="0" i="0" u="none" strike="noStrike" dirty="0">
                          <a:solidFill>
                            <a:schemeClr val="tx1"/>
                          </a:solidFill>
                          <a:effectLst/>
                          <a:latin typeface="+mn-lt"/>
                        </a:rPr>
                        <a:t>Social isolation/ loneliness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4805">
                <a:tc>
                  <a:txBody>
                    <a:bodyPr/>
                    <a:lstStyle/>
                    <a:p>
                      <a:pPr algn="l" fontAlgn="ctr"/>
                      <a:r>
                        <a:rPr lang="en-GB" sz="1100" b="0" i="0" u="none" strike="noStrike" dirty="0">
                          <a:solidFill>
                            <a:schemeClr val="tx1"/>
                          </a:solidFill>
                          <a:effectLst/>
                          <a:latin typeface="+mn-lt"/>
                        </a:rPr>
                        <a:t>Loss of employment </a:t>
                      </a:r>
                      <a:r>
                        <a:rPr lang="en-GB" sz="1100" b="0" i="0" u="none" strike="noStrike" dirty="0" smtClean="0">
                          <a:solidFill>
                            <a:schemeClr val="tx1"/>
                          </a:solidFill>
                          <a:effectLst/>
                          <a:latin typeface="+mn-lt"/>
                        </a:rPr>
                        <a:t>or change </a:t>
                      </a:r>
                      <a:r>
                        <a:rPr lang="en-GB" sz="1100" b="0" i="0" u="none" strike="noStrike" dirty="0">
                          <a:solidFill>
                            <a:schemeClr val="tx1"/>
                          </a:solidFill>
                          <a:effectLst/>
                          <a:latin typeface="+mn-lt"/>
                        </a:rPr>
                        <a:t>in employment status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4805">
                <a:tc>
                  <a:txBody>
                    <a:bodyPr/>
                    <a:lstStyle/>
                    <a:p>
                      <a:pPr algn="l" fontAlgn="ctr"/>
                      <a:r>
                        <a:rPr lang="en-GB" sz="1100" b="0" i="0" u="none" strike="noStrike" dirty="0">
                          <a:solidFill>
                            <a:schemeClr val="tx1"/>
                          </a:solidFill>
                          <a:effectLst/>
                          <a:latin typeface="+mn-lt"/>
                        </a:rPr>
                        <a:t>Staying in touch with </a:t>
                      </a:r>
                      <a:r>
                        <a:rPr lang="en-GB" sz="1100" b="0" i="0" u="none" strike="noStrike" dirty="0" smtClean="0">
                          <a:solidFill>
                            <a:schemeClr val="tx1"/>
                          </a:solidFill>
                          <a:effectLst/>
                          <a:latin typeface="+mn-lt"/>
                        </a:rPr>
                        <a:t>friends and </a:t>
                      </a:r>
                      <a:r>
                        <a:rPr lang="en-GB" sz="1100" b="0" i="0" u="none" strike="noStrike" dirty="0">
                          <a:solidFill>
                            <a:schemeClr val="tx1"/>
                          </a:solidFill>
                          <a:effectLst/>
                          <a:latin typeface="+mn-lt"/>
                        </a:rPr>
                        <a:t>family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4805">
                <a:tc>
                  <a:txBody>
                    <a:bodyPr/>
                    <a:lstStyle/>
                    <a:p>
                      <a:pPr algn="l" fontAlgn="ctr"/>
                      <a:r>
                        <a:rPr lang="en-GB" sz="1100" b="0" i="0" u="none" strike="noStrike" dirty="0">
                          <a:solidFill>
                            <a:schemeClr val="tx1"/>
                          </a:solidFill>
                          <a:effectLst/>
                          <a:latin typeface="+mn-lt"/>
                        </a:rPr>
                        <a:t>Managing household </a:t>
                      </a:r>
                      <a:r>
                        <a:rPr lang="en-GB" sz="1100" b="0" i="0" u="none" strike="noStrike" dirty="0" smtClean="0">
                          <a:solidFill>
                            <a:schemeClr val="tx1"/>
                          </a:solidFill>
                          <a:effectLst/>
                          <a:latin typeface="+mn-lt"/>
                        </a:rPr>
                        <a:t>income and </a:t>
                      </a:r>
                      <a:r>
                        <a:rPr lang="en-GB" sz="1100" b="0" i="0" u="none" strike="noStrike" dirty="0">
                          <a:solidFill>
                            <a:schemeClr val="tx1"/>
                          </a:solidFill>
                          <a:effectLst/>
                          <a:latin typeface="+mn-lt"/>
                        </a:rPr>
                        <a:t>finances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4805">
                <a:tc>
                  <a:txBody>
                    <a:bodyPr/>
                    <a:lstStyle/>
                    <a:p>
                      <a:pPr algn="l" fontAlgn="ctr"/>
                      <a:r>
                        <a:rPr lang="en-GB" sz="1100" b="0" i="0" u="none" strike="noStrike" dirty="0">
                          <a:solidFill>
                            <a:schemeClr val="tx1"/>
                          </a:solidFill>
                          <a:effectLst/>
                          <a:latin typeface="+mn-lt"/>
                        </a:rPr>
                        <a:t>Looking after children/home schooling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4805">
                <a:tc>
                  <a:txBody>
                    <a:bodyPr/>
                    <a:lstStyle/>
                    <a:p>
                      <a:pPr algn="l" fontAlgn="ctr"/>
                      <a:r>
                        <a:rPr lang="en-GB" sz="1100" b="0" i="0" u="none" strike="noStrike" dirty="0">
                          <a:solidFill>
                            <a:schemeClr val="tx1"/>
                          </a:solidFill>
                          <a:effectLst/>
                          <a:latin typeface="+mn-lt"/>
                        </a:rPr>
                        <a:t>Impact on children's education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4805">
                <a:tc>
                  <a:txBody>
                    <a:bodyPr/>
                    <a:lstStyle/>
                    <a:p>
                      <a:pPr algn="l" fontAlgn="ctr"/>
                      <a:r>
                        <a:rPr lang="en-GB" sz="1100" b="0" i="0" u="none" strike="noStrike" dirty="0">
                          <a:solidFill>
                            <a:schemeClr val="tx1"/>
                          </a:solidFill>
                          <a:effectLst/>
                          <a:latin typeface="+mn-lt"/>
                        </a:rPr>
                        <a:t>Capacity of health and care</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services to cope </a:t>
                      </a:r>
                      <a:r>
                        <a:rPr lang="en-GB" sz="1100" b="0" i="0" u="none" strike="noStrike" dirty="0" smtClean="0">
                          <a:solidFill>
                            <a:schemeClr val="tx1"/>
                          </a:solidFill>
                          <a:effectLst/>
                          <a:latin typeface="+mn-lt"/>
                        </a:rPr>
                        <a:t>with coronavirus</a:t>
                      </a:r>
                      <a:endParaRPr lang="en-GB" sz="11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1" name="Rectangle 20"/>
          <p:cNvSpPr/>
          <p:nvPr/>
        </p:nvSpPr>
        <p:spPr>
          <a:xfrm>
            <a:off x="-1" y="1241946"/>
            <a:ext cx="12192000" cy="750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Concerns about individuals and their families physical and mental health continue to be high, with levels of concern remaining largely stable </a:t>
            </a:r>
          </a:p>
          <a:p>
            <a:pPr marL="285750" indent="-285750">
              <a:buFont typeface="Arial" panose="020B0604020202020204" pitchFamily="34" charset="0"/>
              <a:buChar char="•"/>
            </a:pPr>
            <a:r>
              <a:rPr lang="en-GB" sz="1400" dirty="0" smtClean="0">
                <a:solidFill>
                  <a:schemeClr val="tx1"/>
                </a:solidFill>
                <a:latin typeface="Arial" panose="020B0604020202020204" pitchFamily="34" charset="0"/>
                <a:cs typeface="Arial" panose="020B0604020202020204" pitchFamily="34" charset="0"/>
              </a:rPr>
              <a:t>Of particular concern, we have seen levels of concern about access to health and care services double since April/ May (10% vs. 22%, 11pp change). This cohort of people are also more likely to have tried to or accessed health and care services in the past three months </a:t>
            </a:r>
            <a:endParaRPr lang="en-GB" sz="1400" dirty="0">
              <a:solidFill>
                <a:schemeClr val="tx1"/>
              </a:solidFill>
              <a:latin typeface="Arial" panose="020B0604020202020204" pitchFamily="34" charset="0"/>
              <a:cs typeface="Arial" panose="020B0604020202020204" pitchFamily="34" charset="0"/>
            </a:endParaRPr>
          </a:p>
        </p:txBody>
      </p:sp>
      <p:sp>
        <p:nvSpPr>
          <p:cNvPr id="4" name="Isosceles Triangle 3"/>
          <p:cNvSpPr/>
          <p:nvPr/>
        </p:nvSpPr>
        <p:spPr>
          <a:xfrm>
            <a:off x="1993086" y="6149971"/>
            <a:ext cx="173421" cy="15231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rot="10800000">
            <a:off x="1993085" y="6350078"/>
            <a:ext cx="173421" cy="1523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166507" y="6100931"/>
            <a:ext cx="3085807" cy="246221"/>
          </a:xfrm>
          <a:prstGeom prst="rect">
            <a:avLst/>
          </a:prstGeom>
          <a:noFill/>
        </p:spPr>
        <p:txBody>
          <a:bodyPr wrap="square" rtlCol="0">
            <a:spAutoFit/>
          </a:bodyPr>
          <a:lstStyle/>
          <a:p>
            <a:r>
              <a:rPr lang="en-GB" sz="1000" i="1" dirty="0" smtClean="0"/>
              <a:t>Increase since prior wave (April / May 2020) </a:t>
            </a:r>
            <a:endParaRPr lang="en-GB" sz="1000" i="1" dirty="0"/>
          </a:p>
        </p:txBody>
      </p:sp>
      <p:sp>
        <p:nvSpPr>
          <p:cNvPr id="13" name="TextBox 12"/>
          <p:cNvSpPr txBox="1"/>
          <p:nvPr/>
        </p:nvSpPr>
        <p:spPr>
          <a:xfrm>
            <a:off x="2166507" y="6307162"/>
            <a:ext cx="3444251" cy="246221"/>
          </a:xfrm>
          <a:prstGeom prst="rect">
            <a:avLst/>
          </a:prstGeom>
          <a:noFill/>
        </p:spPr>
        <p:txBody>
          <a:bodyPr wrap="square" rtlCol="0">
            <a:spAutoFit/>
          </a:bodyPr>
          <a:lstStyle/>
          <a:p>
            <a:r>
              <a:rPr lang="en-GB" sz="1000" i="1" dirty="0" smtClean="0"/>
              <a:t>Decrease since prior wave </a:t>
            </a:r>
            <a:r>
              <a:rPr lang="en-GB" sz="1000" i="1" dirty="0"/>
              <a:t>(April / May 2020)</a:t>
            </a:r>
            <a:r>
              <a:rPr lang="en-GB" sz="1000" i="1" dirty="0" smtClean="0"/>
              <a:t> </a:t>
            </a:r>
            <a:endParaRPr lang="en-GB" sz="1000" i="1" dirty="0"/>
          </a:p>
        </p:txBody>
      </p:sp>
      <p:sp>
        <p:nvSpPr>
          <p:cNvPr id="15" name="Isosceles Triangle 14"/>
          <p:cNvSpPr/>
          <p:nvPr/>
        </p:nvSpPr>
        <p:spPr>
          <a:xfrm>
            <a:off x="7335003" y="3264157"/>
            <a:ext cx="173421" cy="15231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rot="10800000">
            <a:off x="10688715" y="2588229"/>
            <a:ext cx="173421" cy="1523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p:cNvSpPr/>
          <p:nvPr/>
        </p:nvSpPr>
        <p:spPr>
          <a:xfrm rot="10800000">
            <a:off x="10259224" y="2952321"/>
            <a:ext cx="173421" cy="1523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rot="10800000">
            <a:off x="6718398" y="3648724"/>
            <a:ext cx="173421" cy="1523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p:cNvSpPr/>
          <p:nvPr/>
        </p:nvSpPr>
        <p:spPr>
          <a:xfrm rot="10800000">
            <a:off x="6718397" y="3983117"/>
            <a:ext cx="173421" cy="1523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p:cNvSpPr/>
          <p:nvPr/>
        </p:nvSpPr>
        <p:spPr>
          <a:xfrm rot="10800000">
            <a:off x="6544977" y="4299710"/>
            <a:ext cx="173421" cy="1523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p:cNvSpPr/>
          <p:nvPr/>
        </p:nvSpPr>
        <p:spPr>
          <a:xfrm rot="10800000">
            <a:off x="6009288" y="5734644"/>
            <a:ext cx="173421" cy="1523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775425" y="2533582"/>
            <a:ext cx="950026" cy="261610"/>
          </a:xfrm>
          <a:prstGeom prst="rect">
            <a:avLst/>
          </a:prstGeom>
          <a:noFill/>
        </p:spPr>
        <p:txBody>
          <a:bodyPr wrap="square" rtlCol="0">
            <a:spAutoFit/>
          </a:bodyPr>
          <a:lstStyle/>
          <a:p>
            <a:pPr algn="ctr"/>
            <a:r>
              <a:rPr lang="en-GB" sz="1100" i="1" dirty="0" smtClean="0"/>
              <a:t>(64%)</a:t>
            </a:r>
            <a:endParaRPr lang="en-GB" sz="1100" i="1" dirty="0"/>
          </a:p>
        </p:txBody>
      </p:sp>
      <p:sp>
        <p:nvSpPr>
          <p:cNvPr id="26" name="TextBox 25"/>
          <p:cNvSpPr txBox="1"/>
          <p:nvPr/>
        </p:nvSpPr>
        <p:spPr>
          <a:xfrm>
            <a:off x="10432645" y="2897674"/>
            <a:ext cx="950026" cy="261610"/>
          </a:xfrm>
          <a:prstGeom prst="rect">
            <a:avLst/>
          </a:prstGeom>
          <a:noFill/>
        </p:spPr>
        <p:txBody>
          <a:bodyPr wrap="square" rtlCol="0">
            <a:spAutoFit/>
          </a:bodyPr>
          <a:lstStyle/>
          <a:p>
            <a:pPr algn="ctr"/>
            <a:r>
              <a:rPr lang="en-GB" sz="1100" i="1" dirty="0" smtClean="0"/>
              <a:t>(54%)</a:t>
            </a:r>
            <a:endParaRPr lang="en-GB" sz="1100" i="1" dirty="0"/>
          </a:p>
        </p:txBody>
      </p:sp>
      <p:sp>
        <p:nvSpPr>
          <p:cNvPr id="27" name="TextBox 26"/>
          <p:cNvSpPr txBox="1"/>
          <p:nvPr/>
        </p:nvSpPr>
        <p:spPr>
          <a:xfrm>
            <a:off x="7419775" y="3209510"/>
            <a:ext cx="950026" cy="261610"/>
          </a:xfrm>
          <a:prstGeom prst="rect">
            <a:avLst/>
          </a:prstGeom>
          <a:noFill/>
        </p:spPr>
        <p:txBody>
          <a:bodyPr wrap="square" rtlCol="0">
            <a:spAutoFit/>
          </a:bodyPr>
          <a:lstStyle/>
          <a:p>
            <a:pPr algn="ctr"/>
            <a:r>
              <a:rPr lang="en-GB" sz="1100" i="1" dirty="0" smtClean="0"/>
              <a:t>(11%)</a:t>
            </a:r>
            <a:endParaRPr lang="en-GB" sz="1100" i="1" dirty="0"/>
          </a:p>
        </p:txBody>
      </p:sp>
      <p:sp>
        <p:nvSpPr>
          <p:cNvPr id="28" name="TextBox 27"/>
          <p:cNvSpPr txBox="1"/>
          <p:nvPr/>
        </p:nvSpPr>
        <p:spPr>
          <a:xfrm>
            <a:off x="6804200" y="3594077"/>
            <a:ext cx="950026" cy="261610"/>
          </a:xfrm>
          <a:prstGeom prst="rect">
            <a:avLst/>
          </a:prstGeom>
          <a:noFill/>
        </p:spPr>
        <p:txBody>
          <a:bodyPr wrap="square" rtlCol="0">
            <a:spAutoFit/>
          </a:bodyPr>
          <a:lstStyle/>
          <a:p>
            <a:pPr algn="ctr"/>
            <a:r>
              <a:rPr lang="en-GB" sz="1100" i="1" dirty="0" smtClean="0"/>
              <a:t>(23%)</a:t>
            </a:r>
            <a:endParaRPr lang="en-GB" sz="1100" i="1" dirty="0"/>
          </a:p>
        </p:txBody>
      </p:sp>
      <p:sp>
        <p:nvSpPr>
          <p:cNvPr id="29" name="TextBox 28"/>
          <p:cNvSpPr txBox="1"/>
          <p:nvPr/>
        </p:nvSpPr>
        <p:spPr>
          <a:xfrm>
            <a:off x="6804200" y="3928470"/>
            <a:ext cx="950026" cy="261610"/>
          </a:xfrm>
          <a:prstGeom prst="rect">
            <a:avLst/>
          </a:prstGeom>
          <a:noFill/>
        </p:spPr>
        <p:txBody>
          <a:bodyPr wrap="square" rtlCol="0">
            <a:spAutoFit/>
          </a:bodyPr>
          <a:lstStyle/>
          <a:p>
            <a:pPr algn="ctr"/>
            <a:r>
              <a:rPr lang="en-GB" sz="1100" i="1" dirty="0" smtClean="0"/>
              <a:t>(23%)</a:t>
            </a:r>
            <a:endParaRPr lang="en-GB" sz="1100" i="1" dirty="0"/>
          </a:p>
        </p:txBody>
      </p:sp>
      <p:sp>
        <p:nvSpPr>
          <p:cNvPr id="30" name="TextBox 29"/>
          <p:cNvSpPr txBox="1"/>
          <p:nvPr/>
        </p:nvSpPr>
        <p:spPr>
          <a:xfrm>
            <a:off x="6631687" y="4245064"/>
            <a:ext cx="950026" cy="261610"/>
          </a:xfrm>
          <a:prstGeom prst="rect">
            <a:avLst/>
          </a:prstGeom>
          <a:noFill/>
        </p:spPr>
        <p:txBody>
          <a:bodyPr wrap="square" rtlCol="0">
            <a:spAutoFit/>
          </a:bodyPr>
          <a:lstStyle/>
          <a:p>
            <a:pPr algn="ctr"/>
            <a:r>
              <a:rPr lang="en-GB" sz="1100" i="1" dirty="0" smtClean="0"/>
              <a:t>(24%)</a:t>
            </a:r>
            <a:endParaRPr lang="en-GB" sz="1100" i="1" dirty="0"/>
          </a:p>
        </p:txBody>
      </p:sp>
      <p:sp>
        <p:nvSpPr>
          <p:cNvPr id="31" name="TextBox 30"/>
          <p:cNvSpPr txBox="1"/>
          <p:nvPr/>
        </p:nvSpPr>
        <p:spPr>
          <a:xfrm>
            <a:off x="6233182" y="5679998"/>
            <a:ext cx="950026" cy="261610"/>
          </a:xfrm>
          <a:prstGeom prst="rect">
            <a:avLst/>
          </a:prstGeom>
          <a:noFill/>
        </p:spPr>
        <p:txBody>
          <a:bodyPr wrap="square" rtlCol="0">
            <a:spAutoFit/>
          </a:bodyPr>
          <a:lstStyle/>
          <a:p>
            <a:pPr algn="ctr"/>
            <a:r>
              <a:rPr lang="en-GB" sz="1100" i="1" dirty="0" smtClean="0"/>
              <a:t>(18%)</a:t>
            </a:r>
            <a:endParaRPr lang="en-GB" sz="1100" i="1" dirty="0"/>
          </a:p>
        </p:txBody>
      </p:sp>
    </p:spTree>
    <p:extLst>
      <p:ext uri="{BB962C8B-B14F-4D97-AF65-F5344CB8AC3E}">
        <p14:creationId xmlns:p14="http://schemas.microsoft.com/office/powerpoint/2010/main" val="349976539"/>
      </p:ext>
    </p:extLst>
  </p:cSld>
  <p:clrMapOvr>
    <a:masterClrMapping/>
  </p:clrMapOvr>
</p:sld>
</file>

<file path=ppt/theme/theme1.xml><?xml version="1.0" encoding="utf-8"?>
<a:theme xmlns:a="http://schemas.openxmlformats.org/drawingml/2006/main" name="Healthier Together theme April 2018">
  <a:themeElements>
    <a:clrScheme name="Custom 1">
      <a:dk1>
        <a:srgbClr val="004992"/>
      </a:dk1>
      <a:lt1>
        <a:srgbClr val="FFFFFF"/>
      </a:lt1>
      <a:dk2>
        <a:srgbClr val="009638"/>
      </a:dk2>
      <a:lt2>
        <a:srgbClr val="34BBED"/>
      </a:lt2>
      <a:accent1>
        <a:srgbClr val="009DCC"/>
      </a:accent1>
      <a:accent2>
        <a:srgbClr val="65B22E"/>
      </a:accent2>
      <a:accent3>
        <a:srgbClr val="768692"/>
      </a:accent3>
      <a:accent4>
        <a:srgbClr val="00ABC1"/>
      </a:accent4>
      <a:accent5>
        <a:srgbClr val="005EB8"/>
      </a:accent5>
      <a:accent6>
        <a:srgbClr val="0067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EALTHIER TOGETHER THEME" id="{FACF227C-A2E4-A64F-9678-D695C3BC5FB4}" vid="{B0834625-5E7C-E74C-AD97-69E95A6D34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8655</TotalTime>
  <Words>5702</Words>
  <Application>Microsoft Office PowerPoint</Application>
  <PresentationFormat>Custom</PresentationFormat>
  <Paragraphs>627</Paragraphs>
  <Slides>38</Slides>
  <Notes>20</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Times New Roman</vt:lpstr>
      <vt:lpstr>Calibri</vt:lpstr>
      <vt:lpstr>Arial Black</vt:lpstr>
      <vt:lpstr>Wingdings</vt:lpstr>
      <vt:lpstr>Century Gothic</vt:lpstr>
      <vt:lpstr>Healthier Together theme April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Hockey-Berry</dc:creator>
  <cp:lastModifiedBy>Carlson-Davies Ben (BNSSG CCG)</cp:lastModifiedBy>
  <cp:revision>784</cp:revision>
  <dcterms:created xsi:type="dcterms:W3CDTF">2018-01-18T14:38:56Z</dcterms:created>
  <dcterms:modified xsi:type="dcterms:W3CDTF">2020-08-25T15:15:04Z</dcterms:modified>
</cp:coreProperties>
</file>