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307" r:id="rId2"/>
    <p:sldId id="331" r:id="rId3"/>
    <p:sldId id="347" r:id="rId4"/>
    <p:sldId id="310" r:id="rId5"/>
    <p:sldId id="335" r:id="rId6"/>
    <p:sldId id="337" r:id="rId7"/>
    <p:sldId id="338" r:id="rId8"/>
    <p:sldId id="340" r:id="rId9"/>
    <p:sldId id="342" r:id="rId10"/>
    <p:sldId id="343" r:id="rId11"/>
    <p:sldId id="344" r:id="rId12"/>
    <p:sldId id="345" r:id="rId13"/>
    <p:sldId id="332" r:id="rId14"/>
    <p:sldId id="324" r:id="rId15"/>
    <p:sldId id="327" r:id="rId16"/>
    <p:sldId id="328" r:id="rId17"/>
    <p:sldId id="329" r:id="rId18"/>
    <p:sldId id="330" r:id="rId19"/>
    <p:sldId id="334" r:id="rId20"/>
    <p:sldId id="346" r:id="rId21"/>
    <p:sldId id="333" r:id="rId22"/>
    <p:sldId id="325" r:id="rId23"/>
    <p:sldId id="320" r:id="rId24"/>
    <p:sldId id="26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16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lson-Davies Ben (BNSSG CCG)" initials="BCD" lastIdx="2" clrIdx="0"/>
  <p:cmAuthor id="1" name="Alex Ward-Booth (BNSSG CCG)" initials="AW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DCC"/>
    <a:srgbClr val="008091"/>
    <a:srgbClr val="00ABC1"/>
    <a:srgbClr val="64B22D"/>
    <a:srgbClr val="768692"/>
    <a:srgbClr val="005EB8"/>
    <a:srgbClr val="009638"/>
    <a:srgbClr val="34BCEE"/>
    <a:srgbClr val="7C2855"/>
    <a:srgbClr val="3300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76"/>
    <p:restoredTop sz="91076" autoAdjust="0"/>
  </p:normalViewPr>
  <p:slideViewPr>
    <p:cSldViewPr snapToGrid="0" snapToObjects="1" showGuides="1">
      <p:cViewPr varScale="1">
        <p:scale>
          <a:sx n="106" d="100"/>
          <a:sy n="106" d="100"/>
        </p:scale>
        <p:origin x="-1140" y="-96"/>
      </p:cViewPr>
      <p:guideLst>
        <p:guide orient="horz" pos="2160"/>
        <p:guide pos="379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898445885887771E-3"/>
          <c:y val="4.3939543340131851E-2"/>
          <c:w val="0.96923723650850779"/>
          <c:h val="0.834146604113364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E6D-4FA4-8953-728ADB05C717}"/>
              </c:ext>
            </c:extLst>
          </c:dPt>
          <c:dPt>
            <c:idx val="1"/>
            <c:invertIfNegative val="0"/>
            <c:bubble3D val="0"/>
            <c:spPr>
              <a:solidFill>
                <a:srgbClr val="ABDB77"/>
              </a:solidFill>
              <a:ln>
                <a:solidFill>
                  <a:srgbClr val="92D05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6FA-48B4-9C99-809D763192B7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6FA-48B4-9C99-809D763192B7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E6D-4FA4-8953-728ADB05C717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6FA-48B4-9C99-809D763192B7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66FA-48B4-9C99-809D763192B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Extremely well organised and joined up</c:v>
                </c:pt>
                <c:pt idx="1">
                  <c:v>Quite well organised and joined up</c:v>
                </c:pt>
                <c:pt idx="2">
                  <c:v>Neither/nor/dk</c:v>
                </c:pt>
                <c:pt idx="3">
                  <c:v>Not that well organised nor joined up</c:v>
                </c:pt>
                <c:pt idx="4">
                  <c:v>Extremely badly organised and not at all joined up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0.32</c:v>
                </c:pt>
                <c:pt idx="1">
                  <c:v>0.32</c:v>
                </c:pt>
                <c:pt idx="2">
                  <c:v>0.1</c:v>
                </c:pt>
                <c:pt idx="3">
                  <c:v>0.19</c:v>
                </c:pt>
                <c:pt idx="4">
                  <c:v>7.0000000000000007E-2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E6D-4FA4-8953-728ADB05C7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615808"/>
        <c:axId val="202625792"/>
      </c:barChart>
      <c:catAx>
        <c:axId val="20261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accent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2625792"/>
        <c:crosses val="autoZero"/>
        <c:auto val="1"/>
        <c:lblAlgn val="ctr"/>
        <c:lblOffset val="100"/>
        <c:noMultiLvlLbl val="0"/>
      </c:catAx>
      <c:valAx>
        <c:axId val="2026257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2615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D6658B-535F-4256-9964-A1B47D537AFA}" type="doc">
      <dgm:prSet loTypeId="urn:microsoft.com/office/officeart/2005/8/layout/h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6880179D-0F03-4DE3-9D71-C97027AAA063}">
      <dgm:prSet phldrT="[Text]"/>
      <dgm:spPr/>
      <dgm:t>
        <a:bodyPr/>
        <a:lstStyle/>
        <a:p>
          <a:r>
            <a:rPr lang="en-GB" dirty="0" smtClean="0"/>
            <a:t>What</a:t>
          </a:r>
          <a:endParaRPr lang="en-GB" dirty="0"/>
        </a:p>
      </dgm:t>
    </dgm:pt>
    <dgm:pt modelId="{90D94F9E-1DDD-49FA-AD01-47769E90554C}" type="parTrans" cxnId="{62B4F491-97E7-4829-8930-20B385957949}">
      <dgm:prSet/>
      <dgm:spPr/>
      <dgm:t>
        <a:bodyPr/>
        <a:lstStyle/>
        <a:p>
          <a:endParaRPr lang="en-GB"/>
        </a:p>
      </dgm:t>
    </dgm:pt>
    <dgm:pt modelId="{95059296-9289-4232-9812-AACCC81DBC02}" type="sibTrans" cxnId="{62B4F491-97E7-4829-8930-20B385957949}">
      <dgm:prSet/>
      <dgm:spPr/>
      <dgm:t>
        <a:bodyPr/>
        <a:lstStyle/>
        <a:p>
          <a:endParaRPr lang="en-GB"/>
        </a:p>
      </dgm:t>
    </dgm:pt>
    <dgm:pt modelId="{C227E168-4EE1-471E-B3E8-A8759E02CD91}">
      <dgm:prSet phldrT="[Text]"/>
      <dgm:spPr/>
      <dgm:t>
        <a:bodyPr/>
        <a:lstStyle/>
        <a:p>
          <a:r>
            <a:rPr lang="en-GB" dirty="0" smtClean="0"/>
            <a:t>What facts or observations stood out?</a:t>
          </a:r>
          <a:endParaRPr lang="en-GB" dirty="0"/>
        </a:p>
      </dgm:t>
    </dgm:pt>
    <dgm:pt modelId="{E7B44D34-6236-4034-A6F9-260FA7BFAA4F}" type="parTrans" cxnId="{E0B229D8-BC31-4172-9D02-772D3EF16E12}">
      <dgm:prSet/>
      <dgm:spPr/>
      <dgm:t>
        <a:bodyPr/>
        <a:lstStyle/>
        <a:p>
          <a:endParaRPr lang="en-GB"/>
        </a:p>
      </dgm:t>
    </dgm:pt>
    <dgm:pt modelId="{D57D6500-B03D-400E-A8CA-0F2BD55635AC}" type="sibTrans" cxnId="{E0B229D8-BC31-4172-9D02-772D3EF16E12}">
      <dgm:prSet/>
      <dgm:spPr/>
      <dgm:t>
        <a:bodyPr/>
        <a:lstStyle/>
        <a:p>
          <a:endParaRPr lang="en-GB"/>
        </a:p>
      </dgm:t>
    </dgm:pt>
    <dgm:pt modelId="{075E16AE-29A2-4EC1-B11D-D356604DC836}">
      <dgm:prSet phldrT="[Text]"/>
      <dgm:spPr/>
      <dgm:t>
        <a:bodyPr/>
        <a:lstStyle/>
        <a:p>
          <a:r>
            <a:rPr lang="en-GB" dirty="0" smtClean="0"/>
            <a:t>So What</a:t>
          </a:r>
          <a:endParaRPr lang="en-GB" dirty="0"/>
        </a:p>
      </dgm:t>
    </dgm:pt>
    <dgm:pt modelId="{1939E5CF-6F59-4109-877B-4778D7C56A14}" type="parTrans" cxnId="{E3B82EF8-6B86-4055-9EDE-2F998CA64951}">
      <dgm:prSet/>
      <dgm:spPr/>
      <dgm:t>
        <a:bodyPr/>
        <a:lstStyle/>
        <a:p>
          <a:endParaRPr lang="en-GB"/>
        </a:p>
      </dgm:t>
    </dgm:pt>
    <dgm:pt modelId="{5F70A54D-28FB-4116-9434-145E9125D8C3}" type="sibTrans" cxnId="{E3B82EF8-6B86-4055-9EDE-2F998CA64951}">
      <dgm:prSet/>
      <dgm:spPr/>
      <dgm:t>
        <a:bodyPr/>
        <a:lstStyle/>
        <a:p>
          <a:endParaRPr lang="en-GB"/>
        </a:p>
      </dgm:t>
    </dgm:pt>
    <dgm:pt modelId="{8711A158-C248-4DFE-A91C-B3E00F7307B3}">
      <dgm:prSet phldrT="[Text]"/>
      <dgm:spPr/>
      <dgm:t>
        <a:bodyPr/>
        <a:lstStyle/>
        <a:p>
          <a:r>
            <a:rPr lang="en-GB" dirty="0" smtClean="0"/>
            <a:t>Why is this important?</a:t>
          </a:r>
          <a:endParaRPr lang="en-GB" dirty="0"/>
        </a:p>
      </dgm:t>
    </dgm:pt>
    <dgm:pt modelId="{3BF5505F-DAE1-4F9F-9420-6736D79CDDCA}" type="parTrans" cxnId="{FBC5FC5D-D44D-4B14-A3D8-F3E304DFC946}">
      <dgm:prSet/>
      <dgm:spPr/>
      <dgm:t>
        <a:bodyPr/>
        <a:lstStyle/>
        <a:p>
          <a:endParaRPr lang="en-GB"/>
        </a:p>
      </dgm:t>
    </dgm:pt>
    <dgm:pt modelId="{3A695127-6714-4BEB-8C2F-A3105F03CECE}" type="sibTrans" cxnId="{FBC5FC5D-D44D-4B14-A3D8-F3E304DFC946}">
      <dgm:prSet/>
      <dgm:spPr/>
      <dgm:t>
        <a:bodyPr/>
        <a:lstStyle/>
        <a:p>
          <a:endParaRPr lang="en-GB"/>
        </a:p>
      </dgm:t>
    </dgm:pt>
    <dgm:pt modelId="{7DBB7A66-7C76-4B40-848C-15F9E91B894C}">
      <dgm:prSet phldrT="[Text]"/>
      <dgm:spPr/>
      <dgm:t>
        <a:bodyPr/>
        <a:lstStyle/>
        <a:p>
          <a:r>
            <a:rPr lang="en-GB" dirty="0" smtClean="0"/>
            <a:t>What hypotheses can you make?</a:t>
          </a:r>
          <a:endParaRPr lang="en-GB" dirty="0"/>
        </a:p>
      </dgm:t>
    </dgm:pt>
    <dgm:pt modelId="{3AECACB2-0AEC-41E4-B739-83E74100B86B}" type="parTrans" cxnId="{D3721E88-B5FE-4FC7-A912-DCA10D959E71}">
      <dgm:prSet/>
      <dgm:spPr/>
      <dgm:t>
        <a:bodyPr/>
        <a:lstStyle/>
        <a:p>
          <a:endParaRPr lang="en-GB"/>
        </a:p>
      </dgm:t>
    </dgm:pt>
    <dgm:pt modelId="{BF53AF5C-D996-43B8-86B8-F5F0912E721F}" type="sibTrans" cxnId="{D3721E88-B5FE-4FC7-A912-DCA10D959E71}">
      <dgm:prSet/>
      <dgm:spPr/>
      <dgm:t>
        <a:bodyPr/>
        <a:lstStyle/>
        <a:p>
          <a:endParaRPr lang="en-GB"/>
        </a:p>
      </dgm:t>
    </dgm:pt>
    <dgm:pt modelId="{34436450-089D-41E5-90FD-F40338983EB1}">
      <dgm:prSet phldrT="[Text]"/>
      <dgm:spPr/>
      <dgm:t>
        <a:bodyPr/>
        <a:lstStyle/>
        <a:p>
          <a:r>
            <a:rPr lang="en-GB" dirty="0" smtClean="0"/>
            <a:t>Now What</a:t>
          </a:r>
          <a:endParaRPr lang="en-GB" dirty="0"/>
        </a:p>
      </dgm:t>
    </dgm:pt>
    <dgm:pt modelId="{E4D5DDD4-7B73-4254-ACAC-53C0AF8404D5}" type="parTrans" cxnId="{392525A0-15B5-450C-8598-67BBEC9F58DD}">
      <dgm:prSet/>
      <dgm:spPr/>
      <dgm:t>
        <a:bodyPr/>
        <a:lstStyle/>
        <a:p>
          <a:endParaRPr lang="en-GB"/>
        </a:p>
      </dgm:t>
    </dgm:pt>
    <dgm:pt modelId="{207D940F-81CF-4E12-B5B3-BDF61CD12BC9}" type="sibTrans" cxnId="{392525A0-15B5-450C-8598-67BBEC9F58DD}">
      <dgm:prSet/>
      <dgm:spPr/>
      <dgm:t>
        <a:bodyPr/>
        <a:lstStyle/>
        <a:p>
          <a:endParaRPr lang="en-GB"/>
        </a:p>
      </dgm:t>
    </dgm:pt>
    <dgm:pt modelId="{6E13424E-F2F0-440C-A005-9BD288C56CB5}">
      <dgm:prSet phldrT="[Text]"/>
      <dgm:spPr/>
      <dgm:t>
        <a:bodyPr/>
        <a:lstStyle/>
        <a:p>
          <a:r>
            <a:rPr lang="en-GB" dirty="0" smtClean="0"/>
            <a:t>What is the main learning? </a:t>
          </a:r>
          <a:endParaRPr lang="en-GB" dirty="0"/>
        </a:p>
      </dgm:t>
    </dgm:pt>
    <dgm:pt modelId="{C5ECACB1-4FAE-4E10-B529-561578E545C7}" type="parTrans" cxnId="{357ED6EC-6217-4D39-8592-798109B32A16}">
      <dgm:prSet/>
      <dgm:spPr/>
      <dgm:t>
        <a:bodyPr/>
        <a:lstStyle/>
        <a:p>
          <a:endParaRPr lang="en-GB"/>
        </a:p>
      </dgm:t>
    </dgm:pt>
    <dgm:pt modelId="{9D4E5590-6EEA-498C-A28D-C119720768CE}" type="sibTrans" cxnId="{357ED6EC-6217-4D39-8592-798109B32A16}">
      <dgm:prSet/>
      <dgm:spPr/>
      <dgm:t>
        <a:bodyPr/>
        <a:lstStyle/>
        <a:p>
          <a:endParaRPr lang="en-GB"/>
        </a:p>
      </dgm:t>
    </dgm:pt>
    <dgm:pt modelId="{08FB288B-7BA8-45AE-9006-96D82B93466D}">
      <dgm:prSet phldrT="[Text]"/>
      <dgm:spPr/>
      <dgm:t>
        <a:bodyPr/>
        <a:lstStyle/>
        <a:p>
          <a:r>
            <a:rPr lang="en-GB" dirty="0" smtClean="0"/>
            <a:t>What else do we need to know? </a:t>
          </a:r>
          <a:endParaRPr lang="en-GB" dirty="0"/>
        </a:p>
      </dgm:t>
    </dgm:pt>
    <dgm:pt modelId="{031A1763-0DA3-40F1-A2F3-578BB060BAD9}" type="parTrans" cxnId="{6CFAC7EE-2727-49B9-856B-D812683D40D2}">
      <dgm:prSet/>
      <dgm:spPr/>
      <dgm:t>
        <a:bodyPr/>
        <a:lstStyle/>
        <a:p>
          <a:endParaRPr lang="en-GB"/>
        </a:p>
      </dgm:t>
    </dgm:pt>
    <dgm:pt modelId="{DBADADB8-26B3-4301-8F07-037B3B9A0B8B}" type="sibTrans" cxnId="{6CFAC7EE-2727-49B9-856B-D812683D40D2}">
      <dgm:prSet/>
      <dgm:spPr/>
      <dgm:t>
        <a:bodyPr/>
        <a:lstStyle/>
        <a:p>
          <a:endParaRPr lang="en-GB"/>
        </a:p>
      </dgm:t>
    </dgm:pt>
    <dgm:pt modelId="{AB511710-8FA6-4198-80CB-684A2EFD635E}">
      <dgm:prSet/>
      <dgm:spPr/>
      <dgm:t>
        <a:bodyPr/>
        <a:lstStyle/>
        <a:p>
          <a:r>
            <a:rPr lang="en-GB" dirty="0" smtClean="0"/>
            <a:t>What patterns or trends are emerging?</a:t>
          </a:r>
          <a:endParaRPr lang="en-GB" dirty="0"/>
        </a:p>
      </dgm:t>
    </dgm:pt>
    <dgm:pt modelId="{CA4EFB25-D3C2-4635-8425-2BF903110CA3}" type="parTrans" cxnId="{46FBF717-4F75-4612-AA0F-A1E54C0E5A3A}">
      <dgm:prSet/>
      <dgm:spPr/>
      <dgm:t>
        <a:bodyPr/>
        <a:lstStyle/>
        <a:p>
          <a:endParaRPr lang="en-GB"/>
        </a:p>
      </dgm:t>
    </dgm:pt>
    <dgm:pt modelId="{50F1BD67-04F7-4DBE-A502-AF40AF9EAAD3}" type="sibTrans" cxnId="{46FBF717-4F75-4612-AA0F-A1E54C0E5A3A}">
      <dgm:prSet/>
      <dgm:spPr/>
      <dgm:t>
        <a:bodyPr/>
        <a:lstStyle/>
        <a:p>
          <a:endParaRPr lang="en-GB"/>
        </a:p>
      </dgm:t>
    </dgm:pt>
    <dgm:pt modelId="{C64B5D22-491D-4674-B626-89A191911A7B}">
      <dgm:prSet phldrT="[Text]"/>
      <dgm:spPr/>
      <dgm:t>
        <a:bodyPr/>
        <a:lstStyle/>
        <a:p>
          <a:r>
            <a:rPr lang="en-GB" dirty="0" smtClean="0"/>
            <a:t>What actions make sense? </a:t>
          </a:r>
          <a:endParaRPr lang="en-GB" dirty="0"/>
        </a:p>
      </dgm:t>
    </dgm:pt>
    <dgm:pt modelId="{DE95C942-DB30-4B46-AE72-9364910BF110}" type="parTrans" cxnId="{26E359A1-9670-48A7-8912-51262E414FDF}">
      <dgm:prSet/>
      <dgm:spPr/>
      <dgm:t>
        <a:bodyPr/>
        <a:lstStyle/>
        <a:p>
          <a:endParaRPr lang="en-GB"/>
        </a:p>
      </dgm:t>
    </dgm:pt>
    <dgm:pt modelId="{41C4FD57-4E04-439B-B011-B7EE7B414ACE}" type="sibTrans" cxnId="{26E359A1-9670-48A7-8912-51262E414FDF}">
      <dgm:prSet/>
      <dgm:spPr/>
      <dgm:t>
        <a:bodyPr/>
        <a:lstStyle/>
        <a:p>
          <a:endParaRPr lang="en-GB"/>
        </a:p>
      </dgm:t>
    </dgm:pt>
    <dgm:pt modelId="{4CD8AB6D-138D-44E4-812C-1A95FBB2BDF4}" type="pres">
      <dgm:prSet presAssocID="{3BD6658B-535F-4256-9964-A1B47D537AF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B32BF01-ADD5-4A86-82B6-774812D8A90F}" type="pres">
      <dgm:prSet presAssocID="{6880179D-0F03-4DE3-9D71-C97027AAA06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2C4381A-075D-46B2-B18A-CB5EAA80AE5F}" type="pres">
      <dgm:prSet presAssocID="{95059296-9289-4232-9812-AACCC81DBC02}" presName="sibTrans" presStyleCnt="0"/>
      <dgm:spPr/>
    </dgm:pt>
    <dgm:pt modelId="{528FC81C-5313-4A18-8667-7961C4D7C32A}" type="pres">
      <dgm:prSet presAssocID="{075E16AE-29A2-4EC1-B11D-D356604DC83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8CEC43-D9BF-4ACD-BC7D-CBC532181D0E}" type="pres">
      <dgm:prSet presAssocID="{5F70A54D-28FB-4116-9434-145E9125D8C3}" presName="sibTrans" presStyleCnt="0"/>
      <dgm:spPr/>
    </dgm:pt>
    <dgm:pt modelId="{F64FD125-7720-4F8C-8168-73846AAADE55}" type="pres">
      <dgm:prSet presAssocID="{34436450-089D-41E5-90FD-F40338983EB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4A250B0-B803-4F6C-92F5-5541CCE0A50A}" type="presOf" srcId="{AB511710-8FA6-4198-80CB-684A2EFD635E}" destId="{5B32BF01-ADD5-4A86-82B6-774812D8A90F}" srcOrd="0" destOrd="2" presId="urn:microsoft.com/office/officeart/2005/8/layout/hList6"/>
    <dgm:cxn modelId="{E0B229D8-BC31-4172-9D02-772D3EF16E12}" srcId="{6880179D-0F03-4DE3-9D71-C97027AAA063}" destId="{C227E168-4EE1-471E-B3E8-A8759E02CD91}" srcOrd="0" destOrd="0" parTransId="{E7B44D34-6236-4034-A6F9-260FA7BFAA4F}" sibTransId="{D57D6500-B03D-400E-A8CA-0F2BD55635AC}"/>
    <dgm:cxn modelId="{203EB0E9-F2EE-4EAE-8343-4EF5DBADF075}" type="presOf" srcId="{8711A158-C248-4DFE-A91C-B3E00F7307B3}" destId="{528FC81C-5313-4A18-8667-7961C4D7C32A}" srcOrd="0" destOrd="1" presId="urn:microsoft.com/office/officeart/2005/8/layout/hList6"/>
    <dgm:cxn modelId="{FBC5FC5D-D44D-4B14-A3D8-F3E304DFC946}" srcId="{075E16AE-29A2-4EC1-B11D-D356604DC836}" destId="{8711A158-C248-4DFE-A91C-B3E00F7307B3}" srcOrd="0" destOrd="0" parTransId="{3BF5505F-DAE1-4F9F-9420-6736D79CDDCA}" sibTransId="{3A695127-6714-4BEB-8C2F-A3105F03CECE}"/>
    <dgm:cxn modelId="{D3721E88-B5FE-4FC7-A912-DCA10D959E71}" srcId="{075E16AE-29A2-4EC1-B11D-D356604DC836}" destId="{7DBB7A66-7C76-4B40-848C-15F9E91B894C}" srcOrd="1" destOrd="0" parTransId="{3AECACB2-0AEC-41E4-B739-83E74100B86B}" sibTransId="{BF53AF5C-D996-43B8-86B8-F5F0912E721F}"/>
    <dgm:cxn modelId="{3D9220C1-1356-4F8B-BDBB-E39350D0116D}" type="presOf" srcId="{34436450-089D-41E5-90FD-F40338983EB1}" destId="{F64FD125-7720-4F8C-8168-73846AAADE55}" srcOrd="0" destOrd="0" presId="urn:microsoft.com/office/officeart/2005/8/layout/hList6"/>
    <dgm:cxn modelId="{CFA21AD3-B4D0-4694-A0F3-15147F1BDCBC}" type="presOf" srcId="{C64B5D22-491D-4674-B626-89A191911A7B}" destId="{F64FD125-7720-4F8C-8168-73846AAADE55}" srcOrd="0" destOrd="2" presId="urn:microsoft.com/office/officeart/2005/8/layout/hList6"/>
    <dgm:cxn modelId="{66B9D0FA-5D4D-4369-A08F-96FA9BBD31F3}" type="presOf" srcId="{6880179D-0F03-4DE3-9D71-C97027AAA063}" destId="{5B32BF01-ADD5-4A86-82B6-774812D8A90F}" srcOrd="0" destOrd="0" presId="urn:microsoft.com/office/officeart/2005/8/layout/hList6"/>
    <dgm:cxn modelId="{46FBF717-4F75-4612-AA0F-A1E54C0E5A3A}" srcId="{6880179D-0F03-4DE3-9D71-C97027AAA063}" destId="{AB511710-8FA6-4198-80CB-684A2EFD635E}" srcOrd="1" destOrd="0" parTransId="{CA4EFB25-D3C2-4635-8425-2BF903110CA3}" sibTransId="{50F1BD67-04F7-4DBE-A502-AF40AF9EAAD3}"/>
    <dgm:cxn modelId="{25E1B5A1-2723-4181-8174-1575F498C4ED}" type="presOf" srcId="{6E13424E-F2F0-440C-A005-9BD288C56CB5}" destId="{F64FD125-7720-4F8C-8168-73846AAADE55}" srcOrd="0" destOrd="1" presId="urn:microsoft.com/office/officeart/2005/8/layout/hList6"/>
    <dgm:cxn modelId="{357ED6EC-6217-4D39-8592-798109B32A16}" srcId="{34436450-089D-41E5-90FD-F40338983EB1}" destId="{6E13424E-F2F0-440C-A005-9BD288C56CB5}" srcOrd="0" destOrd="0" parTransId="{C5ECACB1-4FAE-4E10-B529-561578E545C7}" sibTransId="{9D4E5590-6EEA-498C-A28D-C119720768CE}"/>
    <dgm:cxn modelId="{6CFAC7EE-2727-49B9-856B-D812683D40D2}" srcId="{34436450-089D-41E5-90FD-F40338983EB1}" destId="{08FB288B-7BA8-45AE-9006-96D82B93466D}" srcOrd="2" destOrd="0" parTransId="{031A1763-0DA3-40F1-A2F3-578BB060BAD9}" sibTransId="{DBADADB8-26B3-4301-8F07-037B3B9A0B8B}"/>
    <dgm:cxn modelId="{E3B82EF8-6B86-4055-9EDE-2F998CA64951}" srcId="{3BD6658B-535F-4256-9964-A1B47D537AFA}" destId="{075E16AE-29A2-4EC1-B11D-D356604DC836}" srcOrd="1" destOrd="0" parTransId="{1939E5CF-6F59-4109-877B-4778D7C56A14}" sibTransId="{5F70A54D-28FB-4116-9434-145E9125D8C3}"/>
    <dgm:cxn modelId="{62B4F491-97E7-4829-8930-20B385957949}" srcId="{3BD6658B-535F-4256-9964-A1B47D537AFA}" destId="{6880179D-0F03-4DE3-9D71-C97027AAA063}" srcOrd="0" destOrd="0" parTransId="{90D94F9E-1DDD-49FA-AD01-47769E90554C}" sibTransId="{95059296-9289-4232-9812-AACCC81DBC02}"/>
    <dgm:cxn modelId="{26E359A1-9670-48A7-8912-51262E414FDF}" srcId="{34436450-089D-41E5-90FD-F40338983EB1}" destId="{C64B5D22-491D-4674-B626-89A191911A7B}" srcOrd="1" destOrd="0" parTransId="{DE95C942-DB30-4B46-AE72-9364910BF110}" sibTransId="{41C4FD57-4E04-439B-B011-B7EE7B414ACE}"/>
    <dgm:cxn modelId="{46D8AEF8-2AD5-4A94-A55D-4B9A2B67E487}" type="presOf" srcId="{075E16AE-29A2-4EC1-B11D-D356604DC836}" destId="{528FC81C-5313-4A18-8667-7961C4D7C32A}" srcOrd="0" destOrd="0" presId="urn:microsoft.com/office/officeart/2005/8/layout/hList6"/>
    <dgm:cxn modelId="{9DED7D78-ED57-4675-A950-3236BDE1CEA5}" type="presOf" srcId="{08FB288B-7BA8-45AE-9006-96D82B93466D}" destId="{F64FD125-7720-4F8C-8168-73846AAADE55}" srcOrd="0" destOrd="3" presId="urn:microsoft.com/office/officeart/2005/8/layout/hList6"/>
    <dgm:cxn modelId="{F8210D96-F21A-466C-A32B-51BB35F58143}" type="presOf" srcId="{7DBB7A66-7C76-4B40-848C-15F9E91B894C}" destId="{528FC81C-5313-4A18-8667-7961C4D7C32A}" srcOrd="0" destOrd="2" presId="urn:microsoft.com/office/officeart/2005/8/layout/hList6"/>
    <dgm:cxn modelId="{392525A0-15B5-450C-8598-67BBEC9F58DD}" srcId="{3BD6658B-535F-4256-9964-A1B47D537AFA}" destId="{34436450-089D-41E5-90FD-F40338983EB1}" srcOrd="2" destOrd="0" parTransId="{E4D5DDD4-7B73-4254-ACAC-53C0AF8404D5}" sibTransId="{207D940F-81CF-4E12-B5B3-BDF61CD12BC9}"/>
    <dgm:cxn modelId="{8265E63E-D714-46CE-8040-16E4C40F135C}" type="presOf" srcId="{3BD6658B-535F-4256-9964-A1B47D537AFA}" destId="{4CD8AB6D-138D-44E4-812C-1A95FBB2BDF4}" srcOrd="0" destOrd="0" presId="urn:microsoft.com/office/officeart/2005/8/layout/hList6"/>
    <dgm:cxn modelId="{8B8B9901-FC94-4973-9D17-92A650FE31C8}" type="presOf" srcId="{C227E168-4EE1-471E-B3E8-A8759E02CD91}" destId="{5B32BF01-ADD5-4A86-82B6-774812D8A90F}" srcOrd="0" destOrd="1" presId="urn:microsoft.com/office/officeart/2005/8/layout/hList6"/>
    <dgm:cxn modelId="{4DD5C591-5C54-4B4E-A898-BCF59EA2BB36}" type="presParOf" srcId="{4CD8AB6D-138D-44E4-812C-1A95FBB2BDF4}" destId="{5B32BF01-ADD5-4A86-82B6-774812D8A90F}" srcOrd="0" destOrd="0" presId="urn:microsoft.com/office/officeart/2005/8/layout/hList6"/>
    <dgm:cxn modelId="{D5360527-19BA-4A2D-8433-B90D78D871CA}" type="presParOf" srcId="{4CD8AB6D-138D-44E4-812C-1A95FBB2BDF4}" destId="{D2C4381A-075D-46B2-B18A-CB5EAA80AE5F}" srcOrd="1" destOrd="0" presId="urn:microsoft.com/office/officeart/2005/8/layout/hList6"/>
    <dgm:cxn modelId="{090BB95C-1177-4830-A748-07CB3F9F0DC7}" type="presParOf" srcId="{4CD8AB6D-138D-44E4-812C-1A95FBB2BDF4}" destId="{528FC81C-5313-4A18-8667-7961C4D7C32A}" srcOrd="2" destOrd="0" presId="urn:microsoft.com/office/officeart/2005/8/layout/hList6"/>
    <dgm:cxn modelId="{4999269A-6783-454F-8C66-16F8C4BBB7E6}" type="presParOf" srcId="{4CD8AB6D-138D-44E4-812C-1A95FBB2BDF4}" destId="{148CEC43-D9BF-4ACD-BC7D-CBC532181D0E}" srcOrd="3" destOrd="0" presId="urn:microsoft.com/office/officeart/2005/8/layout/hList6"/>
    <dgm:cxn modelId="{B5751600-67AA-41B6-B521-8DE664F88D47}" type="presParOf" srcId="{4CD8AB6D-138D-44E4-812C-1A95FBB2BDF4}" destId="{F64FD125-7720-4F8C-8168-73846AAADE5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32BF01-ADD5-4A86-82B6-774812D8A90F}">
      <dsp:nvSpPr>
        <dsp:cNvPr id="0" name=""/>
        <dsp:cNvSpPr/>
      </dsp:nvSpPr>
      <dsp:spPr>
        <a:xfrm rot="16200000">
          <a:off x="-461276" y="462614"/>
          <a:ext cx="4404784" cy="3479555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0" tIns="0" rIns="195315" bIns="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What</a:t>
          </a:r>
          <a:endParaRPr lang="en-GB" sz="3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What facts or observations stood out?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What patterns or trends are emerging?</a:t>
          </a:r>
          <a:endParaRPr lang="en-GB" sz="2400" kern="1200" dirty="0"/>
        </a:p>
      </dsp:txBody>
      <dsp:txXfrm rot="5400000">
        <a:off x="1339" y="880956"/>
        <a:ext cx="3479555" cy="2642870"/>
      </dsp:txXfrm>
    </dsp:sp>
    <dsp:sp modelId="{528FC81C-5313-4A18-8667-7961C4D7C32A}">
      <dsp:nvSpPr>
        <dsp:cNvPr id="0" name=""/>
        <dsp:cNvSpPr/>
      </dsp:nvSpPr>
      <dsp:spPr>
        <a:xfrm rot="16200000">
          <a:off x="3279245" y="462614"/>
          <a:ext cx="4404784" cy="3479555"/>
        </a:xfrm>
        <a:prstGeom prst="flowChartManualOperation">
          <a:avLst/>
        </a:prstGeom>
        <a:solidFill>
          <a:schemeClr val="accent4">
            <a:hueOff val="675258"/>
            <a:satOff val="0"/>
            <a:lumOff val="-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0" tIns="0" rIns="195315" bIns="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So What</a:t>
          </a:r>
          <a:endParaRPr lang="en-GB" sz="3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Why is this important?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What hypotheses can you make?</a:t>
          </a:r>
          <a:endParaRPr lang="en-GB" sz="2400" kern="1200" dirty="0"/>
        </a:p>
      </dsp:txBody>
      <dsp:txXfrm rot="5400000">
        <a:off x="3741860" y="880956"/>
        <a:ext cx="3479555" cy="2642870"/>
      </dsp:txXfrm>
    </dsp:sp>
    <dsp:sp modelId="{F64FD125-7720-4F8C-8168-73846AAADE55}">
      <dsp:nvSpPr>
        <dsp:cNvPr id="0" name=""/>
        <dsp:cNvSpPr/>
      </dsp:nvSpPr>
      <dsp:spPr>
        <a:xfrm rot="16200000">
          <a:off x="7019767" y="462614"/>
          <a:ext cx="4404784" cy="3479555"/>
        </a:xfrm>
        <a:prstGeom prst="flowChartManualOperation">
          <a:avLst/>
        </a:prstGeom>
        <a:solidFill>
          <a:schemeClr val="accent4">
            <a:hueOff val="1350515"/>
            <a:satOff val="0"/>
            <a:lumOff val="-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0" tIns="0" rIns="195315" bIns="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Now What</a:t>
          </a:r>
          <a:endParaRPr lang="en-GB" sz="3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What is the main learning? 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What actions make sense? 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What else do we need to know? </a:t>
          </a:r>
          <a:endParaRPr lang="en-GB" sz="2400" kern="1200" dirty="0"/>
        </a:p>
      </dsp:txBody>
      <dsp:txXfrm rot="5400000">
        <a:off x="7482382" y="880956"/>
        <a:ext cx="3479555" cy="26428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5F51FAD-3426-B046-857E-14B2869A31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E7A1D01-F111-F74C-8CF6-67F5E98EFF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73561-8DD1-464E-8D4D-E40F5520F44B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F6D5715-D569-B94C-AE11-FDB52BF817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33E31D0-3C1F-7C46-886B-D85F2C3950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125BD-8F06-DC4F-9F75-1B2169AFB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9934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C7885-A08B-A349-8248-72A00B8B0AE2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568A3-A032-DB43-BE59-9101CE2CE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1350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5568A3-A032-DB43-BE59-9101CE2CEB5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6005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5568A3-A032-DB43-BE59-9101CE2CEB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09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5568A3-A032-DB43-BE59-9101CE2CEB5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6005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5568A3-A032-DB43-BE59-9101CE2CEB55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6005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5568A3-A032-DB43-BE59-9101CE2CEB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27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5568A3-A032-DB43-BE59-9101CE2CEB55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6005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5568A3-A032-DB43-BE59-9101CE2CEB55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705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tbnss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1.jpe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lthier Together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B9F10D4-5CB4-194B-A7DF-B081561773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4972"/>
            <a:ext cx="12192000" cy="239302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04904" y="1888820"/>
            <a:ext cx="11598405" cy="1014413"/>
          </a:xfrm>
        </p:spPr>
        <p:txBody>
          <a:bodyPr/>
          <a:lstStyle>
            <a:lvl1pPr marL="0" indent="0">
              <a:buNone/>
              <a:defRPr sz="4000" b="1">
                <a:latin typeface="+mj-lt"/>
              </a:defRPr>
            </a:lvl1pPr>
          </a:lstStyle>
          <a:p>
            <a:pPr lvl="0"/>
            <a:r>
              <a:rPr lang="en-US" dirty="0" smtClean="0"/>
              <a:t>Place heading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EA41831-5A3C-3A48-AD68-BBD13E80BD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246889"/>
            <a:ext cx="5073597" cy="1194285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04787" y="3121025"/>
            <a:ext cx="11598521" cy="9556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Subheading text here – name, role, </a:t>
            </a:r>
            <a:r>
              <a:rPr lang="en-US" dirty="0" err="1" smtClean="0"/>
              <a:t>etc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2161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lthier Together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1B7B700-3380-E347-9336-58CA4FED7C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844209"/>
            <a:ext cx="12190749" cy="101379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30561D3-9282-DF47-95A4-7BC5AB6592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8852"/>
            <a:ext cx="1501540" cy="678114"/>
          </a:xfrm>
          <a:prstGeom prst="rect">
            <a:avLst/>
          </a:prstGeom>
        </p:spPr>
      </p:pic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xmlns="" id="{95C0B4EF-690C-4F47-A03A-9E6695C61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7986" y="6466403"/>
            <a:ext cx="2743200" cy="365125"/>
          </a:xfrm>
        </p:spPr>
        <p:txBody>
          <a:bodyPr/>
          <a:lstStyle/>
          <a:p>
            <a:fld id="{F6E39E37-6BC0-A248-806A-337B0CEF612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51002" y="369888"/>
            <a:ext cx="11744136" cy="1030287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latin typeface="+mj-lt"/>
              </a:defRPr>
            </a:lvl1pPr>
          </a:lstStyle>
          <a:p>
            <a:pPr lvl="0"/>
            <a:r>
              <a:rPr lang="en-US" dirty="0" smtClean="0"/>
              <a:t>Place heading here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50813" y="1527175"/>
            <a:ext cx="11744325" cy="4059238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Add your slide text here – minimum font size 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0968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lthier Together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89960B5-DB9C-574F-9A9F-B625C7CEB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4876" y="416688"/>
            <a:ext cx="2961031" cy="39148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66053E2-FA4B-024B-B1B2-7973F0E072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844209"/>
            <a:ext cx="12190749" cy="101379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FB74D19-00FD-6E46-BE9E-460D92C7C3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8852"/>
            <a:ext cx="1501540" cy="678114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2FB3CBD4-9DF8-C141-B65F-1794BD1A4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2DB6DA9-DD6E-C946-AE4E-2CB33EC0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256451A2-CEA6-4948-B2AD-26BB82680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7986" y="6466403"/>
            <a:ext cx="2743200" cy="365125"/>
          </a:xfrm>
        </p:spPr>
        <p:txBody>
          <a:bodyPr/>
          <a:lstStyle/>
          <a:p>
            <a:fld id="{F6E39E37-6BC0-A248-806A-337B0CEF612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51002" y="369888"/>
            <a:ext cx="11744136" cy="1030287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latin typeface="+mj-lt"/>
              </a:defRPr>
            </a:lvl1pPr>
          </a:lstStyle>
          <a:p>
            <a:pPr lvl="0"/>
            <a:r>
              <a:rPr lang="en-US" dirty="0" smtClean="0"/>
              <a:t>Place heading here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50813" y="1527175"/>
            <a:ext cx="11744325" cy="4059238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Add your slide text here – minimum font size 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0234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lthier Together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0ED1725-7AD8-1F44-A025-368F4CF449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8974" y="4195110"/>
            <a:ext cx="5493026" cy="16513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5D9726-547E-554A-BDCB-BA07C73502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844209"/>
            <a:ext cx="12190749" cy="101379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DCEE22-9003-7B46-A2B7-CEF3AA9346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8852"/>
            <a:ext cx="1501540" cy="678114"/>
          </a:xfrm>
          <a:prstGeom prst="rect">
            <a:avLst/>
          </a:prstGeom>
        </p:spPr>
      </p:pic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xmlns="" id="{37FF10DE-2139-834D-B0F4-37E6EE956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7986" y="6466403"/>
            <a:ext cx="2743200" cy="365125"/>
          </a:xfrm>
        </p:spPr>
        <p:txBody>
          <a:bodyPr/>
          <a:lstStyle/>
          <a:p>
            <a:fld id="{F6E39E37-6BC0-A248-806A-337B0CEF61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51002" y="369888"/>
            <a:ext cx="11744136" cy="1030287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latin typeface="+mj-lt"/>
              </a:defRPr>
            </a:lvl1pPr>
          </a:lstStyle>
          <a:p>
            <a:pPr lvl="0"/>
            <a:r>
              <a:rPr lang="en-US" dirty="0" smtClean="0"/>
              <a:t>Place heading here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50813" y="1527175"/>
            <a:ext cx="11744325" cy="4059238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Add your slide text here – minimum font size 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29118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997" userDrawn="1">
          <p15:clr>
            <a:srgbClr val="FBAE40"/>
          </p15:clr>
        </p15:guide>
        <p15:guide id="2" pos="381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lthier Together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5D9726-547E-554A-BDCB-BA07C73502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844209"/>
            <a:ext cx="12190749" cy="101379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DCEE22-9003-7B46-A2B7-CEF3AA9346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8852"/>
            <a:ext cx="1501540" cy="6781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0BDC6FE-47B5-5844-B424-718C7DF842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5825" y="994826"/>
            <a:ext cx="6364923" cy="4687937"/>
          </a:xfrm>
          <a:prstGeom prst="rect">
            <a:avLst/>
          </a:prstGeom>
        </p:spPr>
      </p:pic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xmlns="" id="{EB1BB548-AB8B-7A44-95DA-5EC3AB782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7986" y="6466403"/>
            <a:ext cx="2743200" cy="365125"/>
          </a:xfrm>
        </p:spPr>
        <p:txBody>
          <a:bodyPr/>
          <a:lstStyle/>
          <a:p>
            <a:fld id="{F6E39E37-6BC0-A248-806A-337B0CEF61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51002" y="369888"/>
            <a:ext cx="11744136" cy="1030287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latin typeface="+mj-lt"/>
              </a:defRPr>
            </a:lvl1pPr>
          </a:lstStyle>
          <a:p>
            <a:pPr lvl="0"/>
            <a:r>
              <a:rPr lang="en-US" dirty="0" smtClean="0"/>
              <a:t>Place heading here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50813" y="1527175"/>
            <a:ext cx="11744325" cy="4059238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Add your slide text here – minimum font size 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633311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997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lthier Together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51002" y="369888"/>
            <a:ext cx="11744136" cy="1030287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latin typeface="+mj-lt"/>
              </a:defRPr>
            </a:lvl1pPr>
          </a:lstStyle>
          <a:p>
            <a:pPr lvl="0"/>
            <a:r>
              <a:rPr lang="en-US" dirty="0" smtClean="0"/>
              <a:t>Place heading here</a:t>
            </a:r>
            <a:endParaRPr lang="en-GB" dirty="0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50813" y="1527175"/>
            <a:ext cx="11744325" cy="4949126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Add your slide text here – minimum font size 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8670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lthier Together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BE8CB77-6AB0-2F48-AD9C-CBBAF886C8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7112000" cy="6858001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6B5C8527-46D6-964B-A751-A34FA146409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31426" y="1845120"/>
            <a:ext cx="3325319" cy="3167761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B0B0D21-4A22-6647-8A47-CE84A28099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8852"/>
            <a:ext cx="1501540" cy="678114"/>
          </a:xfrm>
          <a:prstGeom prst="rect">
            <a:avLst/>
          </a:prstGeom>
        </p:spPr>
      </p:pic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xmlns="" id="{E7725A31-6413-2940-8982-87E3F0E03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7986" y="6466403"/>
            <a:ext cx="2743200" cy="365125"/>
          </a:xfrm>
        </p:spPr>
        <p:txBody>
          <a:bodyPr/>
          <a:lstStyle/>
          <a:p>
            <a:fld id="{F6E39E37-6BC0-A248-806A-337B0CEF612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45283" y="237745"/>
            <a:ext cx="5897850" cy="733028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  <a:lvl2pPr>
              <a:defRPr sz="4000">
                <a:solidFill>
                  <a:schemeClr val="bg1"/>
                </a:solidFill>
                <a:latin typeface="+mj-lt"/>
              </a:defRPr>
            </a:lvl2pPr>
            <a:lvl3pPr>
              <a:defRPr sz="4000">
                <a:solidFill>
                  <a:schemeClr val="bg1"/>
                </a:solidFill>
                <a:latin typeface="+mj-lt"/>
              </a:defRPr>
            </a:lvl3pPr>
            <a:lvl4pPr>
              <a:defRPr sz="4000">
                <a:solidFill>
                  <a:schemeClr val="bg1"/>
                </a:solidFill>
                <a:latin typeface="+mj-lt"/>
              </a:defRPr>
            </a:lvl4pPr>
            <a:lvl5pPr>
              <a:defRPr sz="4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545282" y="1090613"/>
            <a:ext cx="5898473" cy="511175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Subheading</a:t>
            </a:r>
            <a:endParaRPr lang="en-GB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545283" y="2055368"/>
            <a:ext cx="5897850" cy="2957512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Add your slide text here – minimum font size 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59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lthier Together back cov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5823937-9369-3F47-A573-BD3FB2BB7E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039565"/>
            <a:ext cx="12192000" cy="28184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56368A3-02AF-A047-9EF1-FB813223E48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83778" y="6095871"/>
            <a:ext cx="174413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chemeClr val="bg1"/>
                </a:solidFill>
                <a:latin typeface="Arial" charset="0"/>
              </a:rPr>
              <a:t>@HTBNSSG</a:t>
            </a:r>
          </a:p>
        </p:txBody>
      </p:sp>
      <p:pic>
        <p:nvPicPr>
          <p:cNvPr id="5" name="Picture 1">
            <a:hlinkClick r:id="rId3"/>
            <a:extLst>
              <a:ext uri="{FF2B5EF4-FFF2-40B4-BE49-F238E27FC236}">
                <a16:creationId xmlns:a16="http://schemas.microsoft.com/office/drawing/2014/main" xmlns="" id="{B8E1F3A9-05DA-FA45-B188-6A08B154E8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644" y="6095870"/>
            <a:ext cx="34713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C48C210-616A-CC48-9D2C-64ACAD909BA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15205"/>
            <a:ext cx="12192000" cy="23930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8BC7019-C9A6-ED40-B0CB-04EC7FAF6BC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9442"/>
            <a:ext cx="3507129" cy="8829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6685" y="4362591"/>
            <a:ext cx="10515600" cy="1325563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contact details / thank you </a:t>
            </a:r>
            <a:r>
              <a:rPr lang="en-US" dirty="0" err="1" smtClean="0"/>
              <a:t>etc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29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B60DC80-0118-534A-9F33-979D4B6E4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8D3A9DE-565B-BF42-9637-395458DFD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216000" tIns="45720" rIns="21600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074951-787E-714B-9F7E-606C00E586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16F6FE-1E4E-124C-81D5-C6F87461EC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F1A15E-3E7E-414E-877D-C72C1AF20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39E37-6BC0-A248-806A-337B0CEF6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0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98" r:id="rId2"/>
    <p:sldLayoutId id="2147483669" r:id="rId3"/>
    <p:sldLayoutId id="2147483699" r:id="rId4"/>
    <p:sldLayoutId id="2147483823" r:id="rId5"/>
    <p:sldLayoutId id="2147483696" r:id="rId6"/>
    <p:sldLayoutId id="2147483791" r:id="rId7"/>
    <p:sldLayoutId id="2147483680" r:id="rId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notesSlide" Target="../notesSlides/notesSlide7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0" Type="http://schemas.openxmlformats.org/officeDocument/2006/relationships/tags" Target="../tags/tag22.xml"/><Relationship Id="rId4" Type="http://schemas.openxmlformats.org/officeDocument/2006/relationships/tags" Target="../tags/tag16.xml"/><Relationship Id="rId9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ben.carlson-davies@nhs.net" TargetMode="External"/><Relationship Id="rId2" Type="http://schemas.openxmlformats.org/officeDocument/2006/relationships/hyperlink" Target="mailto:alex.ward-booth1@nhs.net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hyperlink" Target="mailto:justin.warr@nhs.net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0" dirty="0"/>
              <a:t>A year of the Healthier Together </a:t>
            </a:r>
            <a:r>
              <a:rPr lang="en-GB" b="0" dirty="0" smtClean="0"/>
              <a:t>Panel: key learnings, implications and next steps</a:t>
            </a:r>
            <a:endParaRPr lang="en-GB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204904" y="3275788"/>
            <a:ext cx="11598521" cy="955675"/>
          </a:xfrm>
          <a:prstGeom prst="rect">
            <a:avLst/>
          </a:prstGeom>
        </p:spPr>
        <p:txBody>
          <a:bodyPr vert="horz" lIns="216000" tIns="45720" rIns="21600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Prepared </a:t>
            </a:r>
            <a:r>
              <a:rPr lang="en-GB" dirty="0" smtClean="0"/>
              <a:t>by: Alex </a:t>
            </a:r>
            <a:r>
              <a:rPr lang="en-GB" dirty="0" err="1" smtClean="0"/>
              <a:t>Ward-Booth</a:t>
            </a:r>
            <a:r>
              <a:rPr lang="en-GB" dirty="0" smtClean="0"/>
              <a:t> &amp; Ben Carlson-Davies, Insights and Engagement, Bristol, North Somerset and South Gloucestershire CCG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031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9E37-6BC0-A248-806A-337B0CEF6126}" type="slidenum">
              <a:rPr lang="en-US" smtClean="0"/>
              <a:t>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7062" y="138262"/>
            <a:ext cx="11744136" cy="1107042"/>
          </a:xfrm>
        </p:spPr>
        <p:txBody>
          <a:bodyPr>
            <a:noAutofit/>
          </a:bodyPr>
          <a:lstStyle/>
          <a:p>
            <a:pPr lvl="0"/>
            <a:r>
              <a:rPr lang="en-GB" sz="2800" dirty="0"/>
              <a:t>Most people are in favour of local GP practices working at a greater scale, but concerns about travel times, distance and lack of continuity will need to be addressed for </a:t>
            </a:r>
            <a:r>
              <a:rPr lang="en-GB" sz="2800" dirty="0" smtClean="0"/>
              <a:t>some</a:t>
            </a:r>
            <a:endParaRPr lang="en-GB" sz="2800" dirty="0"/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E6447111-A8DA-44F8-AEAD-638708727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508" y="3106327"/>
            <a:ext cx="1570795" cy="136671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2C789B0E-4B82-421B-8F7E-C2C0473DE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649" y="2175554"/>
            <a:ext cx="1733550" cy="16573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A3C5A99B-7BED-4527-9F46-1832E3347C17}"/>
              </a:ext>
            </a:extLst>
          </p:cNvPr>
          <p:cNvCxnSpPr>
            <a:cxnSpLocks/>
          </p:cNvCxnSpPr>
          <p:nvPr/>
        </p:nvCxnSpPr>
        <p:spPr>
          <a:xfrm flipV="1">
            <a:off x="2228444" y="2175554"/>
            <a:ext cx="7683980" cy="1699763"/>
          </a:xfrm>
          <a:prstGeom prst="line">
            <a:avLst/>
          </a:prstGeom>
          <a:noFill/>
          <a:ln w="10477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09D2ADE-1037-4AE4-B42E-FDD8AF13AE1A}"/>
              </a:ext>
            </a:extLst>
          </p:cNvPr>
          <p:cNvSpPr txBox="1"/>
          <p:nvPr/>
        </p:nvSpPr>
        <p:spPr>
          <a:xfrm>
            <a:off x="1514238" y="2683347"/>
            <a:ext cx="1113654" cy="738660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marL="0" marR="0" lvl="0" indent="0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</a:rPr>
              <a:t>  Strongly</a:t>
            </a:r>
          </a:p>
          <a:p>
            <a:pPr marL="0" marR="0" lvl="0" indent="0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</a:rPr>
              <a:t> in favour</a:t>
            </a:r>
            <a:endParaRPr kumimoji="0" lang="en-GB" sz="1100" b="1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</a:endParaRPr>
          </a:p>
          <a:p>
            <a:pPr marL="0" marR="0" lvl="0" indent="0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</a:rPr>
              <a:t>      29%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A13840B0-AA21-4E8A-942E-DE0DA0222378}"/>
              </a:ext>
            </a:extLst>
          </p:cNvPr>
          <p:cNvSpPr txBox="1"/>
          <p:nvPr/>
        </p:nvSpPr>
        <p:spPr>
          <a:xfrm>
            <a:off x="5363503" y="2421739"/>
            <a:ext cx="1290722" cy="630938"/>
          </a:xfrm>
          <a:prstGeom prst="rect">
            <a:avLst/>
          </a:prstGeom>
          <a:noFill/>
        </p:spPr>
        <p:txBody>
          <a:bodyPr wrap="none" lIns="91432" tIns="45718" rIns="91432" bIns="45718" rtlCol="0">
            <a:spAutoFit/>
          </a:bodyPr>
          <a:lstStyle/>
          <a:p>
            <a:pPr marL="0" marR="0" lvl="0" indent="0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</a:rPr>
              <a:t>      Neither/nor</a:t>
            </a:r>
          </a:p>
          <a:p>
            <a:pPr marL="0" marR="0" lvl="0" indent="0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</a:rPr>
              <a:t>          14%</a:t>
            </a:r>
          </a:p>
          <a:p>
            <a:pPr marL="0" marR="0" lvl="0" indent="0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0" cap="none" spc="0" normalizeH="0" baseline="0" noProof="0" dirty="0" smtClean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0C8E762-7666-4471-B66C-71947A14F071}"/>
              </a:ext>
            </a:extLst>
          </p:cNvPr>
          <p:cNvSpPr txBox="1"/>
          <p:nvPr/>
        </p:nvSpPr>
        <p:spPr>
          <a:xfrm>
            <a:off x="8326382" y="1305480"/>
            <a:ext cx="1106377" cy="1138769"/>
          </a:xfrm>
          <a:prstGeom prst="rect">
            <a:avLst/>
          </a:prstGeom>
          <a:noFill/>
        </p:spPr>
        <p:txBody>
          <a:bodyPr wrap="none" lIns="91432" tIns="45718" rIns="91432" bIns="45718" rtlCol="0">
            <a:spAutoFit/>
          </a:bodyPr>
          <a:lstStyle/>
          <a:p>
            <a:pPr marL="0" marR="0" lvl="0" indent="0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Against</a:t>
            </a:r>
          </a:p>
          <a:p>
            <a:pPr marL="0" marR="0" lvl="0" indent="0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      11%</a:t>
            </a:r>
          </a:p>
          <a:p>
            <a:pPr marL="0" marR="0" lvl="0" indent="0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       Moderate 9%</a:t>
            </a:r>
          </a:p>
          <a:p>
            <a:pPr marL="0" marR="0" lvl="0" indent="0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         Strongly 2%</a:t>
            </a:r>
          </a:p>
          <a:p>
            <a:pPr marL="0" marR="0" lvl="0" indent="0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CA52BD02-4733-4331-A194-942F1A075A51}"/>
              </a:ext>
            </a:extLst>
          </p:cNvPr>
          <p:cNvSpPr txBox="1"/>
          <p:nvPr/>
        </p:nvSpPr>
        <p:spPr>
          <a:xfrm>
            <a:off x="8077604" y="2527915"/>
            <a:ext cx="2228487" cy="707882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marL="342882" marR="0" lvl="0" indent="-342882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Worle</a:t>
            </a: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Weston </a:t>
            </a:r>
            <a:r>
              <a: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21%</a:t>
            </a:r>
            <a:endParaRPr kumimoji="0" lang="en-GB" sz="1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2882" marR="0" lvl="0" indent="-342882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Long standing conditions</a:t>
            </a:r>
            <a:r>
              <a: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16%</a:t>
            </a:r>
          </a:p>
          <a:p>
            <a:pPr marL="342882" marR="0" lvl="0" indent="-342882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75+ years </a:t>
            </a:r>
            <a:r>
              <a: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14%</a:t>
            </a:r>
          </a:p>
          <a:p>
            <a:pPr marL="342882" marR="0" lvl="0" indent="-342882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Unemployed</a:t>
            </a:r>
            <a:r>
              <a: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14%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F5A106D8-ABB7-4369-8304-FE3C9362E696}"/>
              </a:ext>
            </a:extLst>
          </p:cNvPr>
          <p:cNvSpPr txBox="1"/>
          <p:nvPr/>
        </p:nvSpPr>
        <p:spPr>
          <a:xfrm>
            <a:off x="3411813" y="3562734"/>
            <a:ext cx="1912695" cy="707882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marL="342882" marR="0" lvl="0" indent="-342882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 &amp; W Bristol </a:t>
            </a:r>
            <a:r>
              <a: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</a:rPr>
              <a:t>65%</a:t>
            </a:r>
          </a:p>
          <a:p>
            <a:pPr marL="342882" marR="0" lvl="0" indent="-342882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Woodspring </a:t>
            </a:r>
            <a:r>
              <a: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</a:rPr>
              <a:t>57%</a:t>
            </a:r>
          </a:p>
          <a:p>
            <a:pPr marL="342882" marR="0" lvl="0" indent="-342882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Those living alone </a:t>
            </a:r>
            <a:r>
              <a: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</a:rPr>
              <a:t>59%</a:t>
            </a:r>
          </a:p>
          <a:p>
            <a:pPr marL="342882" marR="0" lvl="0" indent="-342882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Students </a:t>
            </a:r>
            <a:r>
              <a: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</a:rPr>
              <a:t>57%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AD8A1941-8A47-4D31-9021-AB765AEA6A9E}"/>
              </a:ext>
            </a:extLst>
          </p:cNvPr>
          <p:cNvSpPr txBox="1"/>
          <p:nvPr/>
        </p:nvSpPr>
        <p:spPr>
          <a:xfrm>
            <a:off x="3660723" y="2231254"/>
            <a:ext cx="1320818" cy="1123380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marL="0" marR="0" lvl="0" indent="0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 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</a:rPr>
              <a:t>Moderately</a:t>
            </a:r>
          </a:p>
          <a:p>
            <a:pPr marL="0" marR="0" lvl="0" indent="0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</a:rPr>
              <a:t>  in favour</a:t>
            </a:r>
            <a:endParaRPr kumimoji="0" lang="en-GB" sz="1200" b="1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</a:endParaRPr>
          </a:p>
          <a:p>
            <a:pPr marL="0" marR="0" lvl="0" indent="0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</a:rPr>
              <a:t>      46%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C674382E-8890-47C0-B075-799D5392522C}"/>
              </a:ext>
            </a:extLst>
          </p:cNvPr>
          <p:cNvSpPr txBox="1"/>
          <p:nvPr/>
        </p:nvSpPr>
        <p:spPr>
          <a:xfrm>
            <a:off x="1231737" y="3876200"/>
            <a:ext cx="1678657" cy="553994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marL="342882" marR="0" lvl="0" indent="-342882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Inner City &amp; E </a:t>
            </a:r>
            <a:r>
              <a: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</a:rPr>
              <a:t>42%</a:t>
            </a: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342882" marR="0" lvl="0" indent="-342882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 </a:t>
            </a:r>
            <a:r>
              <a:rPr kumimoji="0" lang="en-GB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Glos</a:t>
            </a: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</a:rPr>
              <a:t>37%</a:t>
            </a:r>
          </a:p>
          <a:p>
            <a:pPr marL="342882" marR="0" lvl="0" indent="-342882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BAME </a:t>
            </a:r>
            <a:r>
              <a: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</a:rPr>
              <a:t>46%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E51809A3-5937-4884-A426-1AE1043737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3098" y="3722312"/>
            <a:ext cx="593613" cy="59037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B10B489B-34B8-4053-8855-3C141F29A6FE}"/>
              </a:ext>
            </a:extLst>
          </p:cNvPr>
          <p:cNvSpPr/>
          <p:nvPr/>
        </p:nvSpPr>
        <p:spPr>
          <a:xfrm>
            <a:off x="303744" y="1505532"/>
            <a:ext cx="52133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Extent to which people are for or against GP practices working at scale (e.g. different practices in an area providing specialist services and expertise): </a:t>
            </a:r>
            <a:r>
              <a:rPr kumimoji="0" lang="en-GB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Base n=473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39416" y="4410528"/>
            <a:ext cx="3816424" cy="432048"/>
          </a:xfrm>
          <a:prstGeom prst="roundRect">
            <a:avLst/>
          </a:prstGeom>
          <a:solidFill>
            <a:srgbClr val="ABDB77"/>
          </a:soli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Improves access to expert and specialist care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839416" y="4896319"/>
            <a:ext cx="3816424" cy="432048"/>
          </a:xfrm>
          <a:prstGeom prst="roundRect">
            <a:avLst/>
          </a:prstGeom>
          <a:solidFill>
            <a:srgbClr val="ABDB77"/>
          </a:soli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May lead to better treatment and outcomes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839416" y="5382110"/>
            <a:ext cx="3816424" cy="432048"/>
          </a:xfrm>
          <a:prstGeom prst="roundRect">
            <a:avLst/>
          </a:prstGeom>
          <a:solidFill>
            <a:srgbClr val="ABDB77"/>
          </a:soli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Better use of resources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283635" y="3410210"/>
            <a:ext cx="3816424" cy="432048"/>
          </a:xfrm>
          <a:prstGeom prst="roundRect">
            <a:avLst/>
          </a:prstGeom>
          <a:solidFill>
            <a:srgbClr val="8D6374">
              <a:lumMod val="40000"/>
              <a:lumOff val="60000"/>
            </a:srgbClr>
          </a:soli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Concern over travel distance and time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263622" y="4347028"/>
            <a:ext cx="3816424" cy="432048"/>
          </a:xfrm>
          <a:prstGeom prst="roundRect">
            <a:avLst/>
          </a:prstGeom>
          <a:solidFill>
            <a:srgbClr val="8D6374">
              <a:lumMod val="40000"/>
              <a:lumOff val="60000"/>
            </a:srgbClr>
          </a:soli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Confusing and difficult to navigate for some 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283635" y="3878619"/>
            <a:ext cx="3816424" cy="432048"/>
          </a:xfrm>
          <a:prstGeom prst="roundRect">
            <a:avLst/>
          </a:prstGeom>
          <a:solidFill>
            <a:srgbClr val="8D6374">
              <a:lumMod val="40000"/>
              <a:lumOff val="60000"/>
            </a:srgbClr>
          </a:soli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Lose of continuity of care / relationship with current GP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0607824" y="0"/>
            <a:ext cx="1584176" cy="260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latin typeface="Arial"/>
              </a:rPr>
              <a:t>Integrated care</a:t>
            </a:r>
            <a:endParaRPr lang="en-GB" sz="12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418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9E37-6BC0-A248-806A-337B0CEF6126}" type="slidenum">
              <a:rPr lang="en-US" smtClean="0"/>
              <a:t>10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1002" y="248353"/>
            <a:ext cx="12040998" cy="1152777"/>
          </a:xfrm>
        </p:spPr>
        <p:txBody>
          <a:bodyPr>
            <a:noAutofit/>
          </a:bodyPr>
          <a:lstStyle/>
          <a:p>
            <a:r>
              <a:rPr lang="en-GB" sz="2800" dirty="0"/>
              <a:t>Just under half of people report taking prescribed medications, with those people taking an average of two - three different </a:t>
            </a:r>
            <a:r>
              <a:rPr lang="en-GB" sz="2800" dirty="0" smtClean="0"/>
              <a:t>medications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10607824" y="0"/>
            <a:ext cx="1584176" cy="2606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latin typeface="Arial"/>
              </a:rPr>
              <a:t>Medications</a:t>
            </a:r>
            <a:endParaRPr lang="en-GB" sz="1200" dirty="0">
              <a:latin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1320882-103E-4465-BB98-75D6DC305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953391">
            <a:off x="1419629" y="1785370"/>
            <a:ext cx="3608177" cy="36838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278A27A-4248-45B8-861A-326809F31250}"/>
              </a:ext>
            </a:extLst>
          </p:cNvPr>
          <p:cNvSpPr txBox="1"/>
          <p:nvPr/>
        </p:nvSpPr>
        <p:spPr>
          <a:xfrm>
            <a:off x="1737401" y="3151690"/>
            <a:ext cx="158866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Not taking </a:t>
            </a:r>
            <a:r>
              <a:rPr kumimoji="0" lang="en-GB" sz="105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any regular prescribed medicines/tablets</a:t>
            </a: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54%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FE72296-1C48-4E3E-9FDD-E64C20B2C778}"/>
              </a:ext>
            </a:extLst>
          </p:cNvPr>
          <p:cNvSpPr txBox="1"/>
          <p:nvPr/>
        </p:nvSpPr>
        <p:spPr>
          <a:xfrm>
            <a:off x="3421464" y="2587734"/>
            <a:ext cx="15098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Taking regular prescribed medicines/ tablets</a:t>
            </a:r>
          </a:p>
          <a:p>
            <a:pPr marL="0" marR="0" lvl="0" indent="0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46%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B94C39C-AF08-41F8-ADBA-ECC109EC9F3A}"/>
              </a:ext>
            </a:extLst>
          </p:cNvPr>
          <p:cNvSpPr txBox="1"/>
          <p:nvPr/>
        </p:nvSpPr>
        <p:spPr>
          <a:xfrm>
            <a:off x="6819179" y="1530688"/>
            <a:ext cx="3792587" cy="26776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pPr marL="0" marR="0" lvl="0" indent="0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Those taking:</a:t>
            </a:r>
          </a:p>
          <a:p>
            <a:pPr marL="342882" marR="0" lvl="0" indent="-342882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 </a:t>
            </a:r>
            <a:r>
              <a:rPr kumimoji="0" lang="en-GB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Glos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			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62%</a:t>
            </a:r>
          </a:p>
          <a:p>
            <a:pPr marL="342882" marR="0" lvl="0" indent="-342882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Worle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/ Weston 	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2525"/>
                </a:solidFill>
                <a:effectLst/>
                <a:uLnTx/>
                <a:uFillTx/>
              </a:rPr>
              <a:t>56%</a:t>
            </a:r>
          </a:p>
          <a:p>
            <a:pPr marL="342882" marR="0" lvl="0" indent="-342882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Inner City &amp; East	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2525"/>
                </a:solidFill>
                <a:effectLst/>
                <a:uLnTx/>
                <a:uFillTx/>
              </a:rPr>
              <a:t>56%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FF2525"/>
              </a:solidFill>
              <a:effectLst/>
              <a:uLnTx/>
              <a:uFillTx/>
            </a:endParaRPr>
          </a:p>
          <a:p>
            <a:pPr marL="342882" marR="0" lvl="0" indent="-342882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Woodspring 		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7575"/>
                </a:solidFill>
                <a:effectLst/>
                <a:uLnTx/>
                <a:uFillTx/>
              </a:rPr>
              <a:t>44%</a:t>
            </a:r>
          </a:p>
          <a:p>
            <a:pPr marL="342882" marR="0" lvl="0" indent="-342882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South Bristol  		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7575"/>
                </a:solidFill>
                <a:effectLst/>
                <a:uLnTx/>
                <a:uFillTx/>
              </a:rPr>
              <a:t>40%</a:t>
            </a:r>
          </a:p>
          <a:p>
            <a:pPr marL="342882" marR="0" lvl="0" indent="-342882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 &amp; W Bristol 		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9393"/>
                </a:solidFill>
                <a:effectLst/>
                <a:uLnTx/>
                <a:uFillTx/>
              </a:rPr>
              <a:t>23%</a:t>
            </a:r>
          </a:p>
          <a:p>
            <a:pPr marL="342882" marR="0" lvl="0" indent="-342882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2882" marR="0" lvl="0" indent="-342882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16-24 </a:t>
            </a:r>
            <a:r>
              <a:rPr kumimoji="0" lang="en-GB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yrs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		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9393"/>
                </a:solidFill>
                <a:effectLst/>
                <a:uLnTx/>
                <a:uFillTx/>
              </a:rPr>
              <a:t>21%</a:t>
            </a:r>
          </a:p>
          <a:p>
            <a:pPr marL="342882" marR="0" lvl="0" indent="-342882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25-64 </a:t>
            </a:r>
            <a:r>
              <a:rPr kumimoji="0" lang="en-GB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yrs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		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7575"/>
                </a:solidFill>
                <a:effectLst/>
                <a:uLnTx/>
                <a:uFillTx/>
              </a:rPr>
              <a:t>43%</a:t>
            </a:r>
          </a:p>
          <a:p>
            <a:pPr marL="342882" marR="0" lvl="0" indent="-342882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65-74 </a:t>
            </a:r>
            <a:r>
              <a:rPr kumimoji="0" lang="en-GB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yrs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		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2525"/>
                </a:solidFill>
                <a:effectLst/>
                <a:uLnTx/>
                <a:uFillTx/>
              </a:rPr>
              <a:t>72%</a:t>
            </a:r>
          </a:p>
          <a:p>
            <a:pPr marL="342882" marR="0" lvl="0" indent="-342882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75+ </a:t>
            </a:r>
            <a:r>
              <a:rPr kumimoji="0" lang="en-GB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yrs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			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80%</a:t>
            </a:r>
          </a:p>
          <a:p>
            <a:pPr marL="342882" marR="0" lvl="0" indent="-342882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342882" marR="0" lvl="0" indent="-342882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Long standing </a:t>
            </a:r>
            <a:r>
              <a:rPr kumimoji="0" lang="en-GB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conds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79%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09D7506-1502-42AD-A10D-17433CD4159E}"/>
              </a:ext>
            </a:extLst>
          </p:cNvPr>
          <p:cNvSpPr txBox="1"/>
          <p:nvPr/>
        </p:nvSpPr>
        <p:spPr>
          <a:xfrm>
            <a:off x="6803192" y="4376383"/>
            <a:ext cx="3808574" cy="138499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pPr marL="0" marR="0" lvl="0" indent="0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Those taking, take just under 3 different medicines/tablets each on average </a:t>
            </a:r>
          </a:p>
          <a:p>
            <a:pPr marL="285750" marR="0" lvl="0" indent="-285750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 medicine/tablet    		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42%</a:t>
            </a:r>
          </a:p>
          <a:p>
            <a:pPr marL="342882" marR="0" lvl="0" indent="-342882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 medicines/tablets  		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30%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342882" marR="0" lvl="0" indent="-342882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3-5 				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20%</a:t>
            </a:r>
          </a:p>
          <a:p>
            <a:pPr marL="342882" marR="0" lvl="0" indent="-342882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6-10 				  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7%</a:t>
            </a:r>
          </a:p>
          <a:p>
            <a:pPr marL="342882" marR="0" lvl="0" indent="-342882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11+  			 	  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1%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0808180-6435-4B08-97A3-1A9ABCDD772B}"/>
              </a:ext>
            </a:extLst>
          </p:cNvPr>
          <p:cNvSpPr/>
          <p:nvPr/>
        </p:nvSpPr>
        <p:spPr>
          <a:xfrm>
            <a:off x="401695" y="1269080"/>
            <a:ext cx="4866397" cy="523216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pPr marL="0" marR="0" lvl="0" indent="0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Proportion of people who report taking prescribed medications on a regular basis </a:t>
            </a:r>
            <a:r>
              <a:rPr kumimoji="0" lang="en-GB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Base n=473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48A3C57-59F6-4ABC-B85C-F3AF7A1F1FD8}"/>
              </a:ext>
            </a:extLst>
          </p:cNvPr>
          <p:cNvSpPr/>
          <p:nvPr/>
        </p:nvSpPr>
        <p:spPr>
          <a:xfrm>
            <a:off x="151002" y="5332637"/>
            <a:ext cx="6230894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i="1" dirty="0">
                <a:solidFill>
                  <a:srgbClr val="1F497D"/>
                </a:solidFill>
                <a:latin typeface="Arial"/>
                <a:ea typeface="Calibri" panose="020F0502020204030204" pitchFamily="34" charset="0"/>
              </a:rPr>
              <a:t>NB: 2016 piece of work from NHS Digital found 48% of adults had taken a prescribed medicine in the last week. Using EMIS the percentage is 45.2% across BNSSG</a:t>
            </a:r>
            <a:endParaRPr lang="en-GB" sz="1200" i="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937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9E37-6BC0-A248-806A-337B0CEF6126}" type="slidenum">
              <a:rPr lang="en-US" smtClean="0"/>
              <a:t>11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0719" y="260648"/>
            <a:ext cx="12040998" cy="1125984"/>
          </a:xfrm>
        </p:spPr>
        <p:txBody>
          <a:bodyPr anchor="ctr">
            <a:noAutofit/>
          </a:bodyPr>
          <a:lstStyle/>
          <a:p>
            <a:pPr lvl="0"/>
            <a:r>
              <a:rPr lang="en-GB" sz="2800" dirty="0"/>
              <a:t>Almost one third of people report that they occasionally or regularly do not take their prescribed medications as directed by </a:t>
            </a:r>
            <a:r>
              <a:rPr lang="en-GB" sz="2800" dirty="0" smtClean="0"/>
              <a:t>healthcare professionals 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10607824" y="0"/>
            <a:ext cx="1584176" cy="2606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latin typeface="Arial"/>
              </a:rPr>
              <a:t>Medications</a:t>
            </a:r>
            <a:endParaRPr lang="en-GB" sz="1200" dirty="0">
              <a:latin typeface="Arial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1D2B8832-A84C-489D-BB0C-CFD4CF9C8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683" y="1847850"/>
            <a:ext cx="2054373" cy="316487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0864076A-E14A-4012-9FEC-C53AD4FF9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301" y="2979803"/>
            <a:ext cx="1250750" cy="203291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1DCFF5AA-1ABB-43ED-AF99-960594027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463" y="3448870"/>
            <a:ext cx="957602" cy="155644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A4504C6D-8A5D-4336-BAF4-26B2C8683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493" y="3665588"/>
            <a:ext cx="824694" cy="134042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C798D0E9-D3B4-430C-BB38-F3448109912E}"/>
              </a:ext>
            </a:extLst>
          </p:cNvPr>
          <p:cNvSpPr txBox="1"/>
          <p:nvPr/>
        </p:nvSpPr>
        <p:spPr>
          <a:xfrm>
            <a:off x="2222935" y="3496210"/>
            <a:ext cx="15098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Almost 100% of the time</a:t>
            </a:r>
          </a:p>
          <a:p>
            <a:pPr marL="0" marR="0" lvl="0" indent="0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</a:rPr>
              <a:t>  68%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12B0F6D6-044F-4685-A2A1-A6245F6BEBF3}"/>
              </a:ext>
            </a:extLst>
          </p:cNvPr>
          <p:cNvSpPr txBox="1"/>
          <p:nvPr/>
        </p:nvSpPr>
        <p:spPr>
          <a:xfrm>
            <a:off x="4490744" y="3942486"/>
            <a:ext cx="1021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80%-90% </a:t>
            </a:r>
          </a:p>
          <a:p>
            <a:pPr marL="0" marR="0" lvl="0" indent="0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of the time</a:t>
            </a:r>
          </a:p>
          <a:p>
            <a:pPr marL="0" marR="0" lvl="0" indent="0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4910C"/>
                </a:solidFill>
                <a:effectLst/>
                <a:uLnTx/>
                <a:uFillTx/>
              </a:rPr>
              <a:t>  17%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6B89431E-ECBE-4DDD-9FFB-C8622A5CF115}"/>
              </a:ext>
            </a:extLst>
          </p:cNvPr>
          <p:cNvSpPr txBox="1"/>
          <p:nvPr/>
        </p:nvSpPr>
        <p:spPr>
          <a:xfrm>
            <a:off x="6088831" y="4034819"/>
            <a:ext cx="102149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50%-80% </a:t>
            </a:r>
          </a:p>
          <a:p>
            <a:pPr marL="0" marR="0" lvl="0" indent="0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of the time</a:t>
            </a:r>
          </a:p>
          <a:p>
            <a:pPr marL="0" marR="0" lvl="0" indent="0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10%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0AB2EA88-2AED-41A1-BC93-8F9C4DDDBA21}"/>
              </a:ext>
            </a:extLst>
          </p:cNvPr>
          <p:cNvSpPr txBox="1"/>
          <p:nvPr/>
        </p:nvSpPr>
        <p:spPr>
          <a:xfrm>
            <a:off x="7574661" y="4227094"/>
            <a:ext cx="10214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Under 50% </a:t>
            </a:r>
          </a:p>
          <a:p>
            <a:pPr marL="0" marR="0" lvl="0" indent="0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of the time</a:t>
            </a:r>
          </a:p>
          <a:p>
            <a:pPr marL="0" marR="0" lvl="0" indent="0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2525"/>
                </a:solidFill>
                <a:effectLst/>
                <a:uLnTx/>
                <a:uFillTx/>
              </a:rPr>
              <a:t>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5%</a:t>
            </a: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A7C7186-D9D1-4219-BDA9-A0ADBCADEC8E}"/>
              </a:ext>
            </a:extLst>
          </p:cNvPr>
          <p:cNvSpPr txBox="1"/>
          <p:nvPr/>
        </p:nvSpPr>
        <p:spPr>
          <a:xfrm>
            <a:off x="7318164" y="4992455"/>
            <a:ext cx="1824530" cy="707882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marL="342882" marR="0" lvl="0" indent="-342882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Inner City &amp; East </a:t>
            </a:r>
            <a:r>
              <a: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40%</a:t>
            </a:r>
          </a:p>
          <a:p>
            <a:pPr marL="342882" marR="0" lvl="0" indent="-342882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BAME </a:t>
            </a:r>
            <a:r>
              <a: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42%</a:t>
            </a:r>
          </a:p>
          <a:p>
            <a:pPr marL="342882" marR="0" lvl="0" indent="-342882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Not working </a:t>
            </a:r>
            <a:r>
              <a: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27%</a:t>
            </a:r>
          </a:p>
          <a:p>
            <a:pPr marL="342882" marR="0" lvl="0" indent="-342882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25-44 </a:t>
            </a:r>
            <a:r>
              <a:rPr kumimoji="0" lang="en-GB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yrs</a:t>
            </a: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</a:t>
            </a:r>
            <a:r>
              <a: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14%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780E61C9-66C7-4585-8E0E-D3294C051BBF}"/>
              </a:ext>
            </a:extLst>
          </p:cNvPr>
          <p:cNvSpPr txBox="1"/>
          <p:nvPr/>
        </p:nvSpPr>
        <p:spPr>
          <a:xfrm>
            <a:off x="5596734" y="4976572"/>
            <a:ext cx="1500724" cy="861770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marL="342882" marR="0" lvl="0" indent="-342882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 </a:t>
            </a:r>
            <a:r>
              <a:rPr kumimoji="0" lang="en-GB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Glos</a:t>
            </a: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17%</a:t>
            </a:r>
          </a:p>
          <a:p>
            <a:pPr marL="342882" marR="0" lvl="0" indent="-342882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Worle,WV</a:t>
            </a: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14%</a:t>
            </a:r>
          </a:p>
          <a:p>
            <a:pPr marL="342882" marR="0" lvl="0" indent="-342882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16-24 </a:t>
            </a:r>
            <a:r>
              <a:rPr kumimoji="0" lang="en-GB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yrs</a:t>
            </a:r>
            <a:r>
              <a: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52%</a:t>
            </a:r>
          </a:p>
          <a:p>
            <a:pPr marL="342882" marR="0" lvl="0" indent="-342882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BAME </a:t>
            </a:r>
            <a:r>
              <a: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34%</a:t>
            </a:r>
          </a:p>
          <a:p>
            <a:pPr marL="342882" marR="0" lvl="0" indent="-342882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Living alone </a:t>
            </a:r>
            <a:r>
              <a: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21%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681173" y="1936256"/>
            <a:ext cx="2114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27% 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of participants report ‘occasional’ non-adherence</a:t>
            </a:r>
          </a:p>
        </p:txBody>
      </p:sp>
      <p:sp>
        <p:nvSpPr>
          <p:cNvPr id="47" name="Left Brace 46"/>
          <p:cNvSpPr/>
          <p:nvPr/>
        </p:nvSpPr>
        <p:spPr>
          <a:xfrm rot="5400000">
            <a:off x="5558437" y="1801362"/>
            <a:ext cx="360043" cy="2291829"/>
          </a:xfrm>
          <a:prstGeom prst="leftBrace">
            <a:avLst/>
          </a:prstGeom>
          <a:noFill/>
          <a:ln w="9525" cap="flat" cmpd="sng" algn="ctr">
            <a:solidFill>
              <a:srgbClr val="6F6F7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944876" y="1936257"/>
            <a:ext cx="2114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5% 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of participants report ‘regular’ non-adherence</a:t>
            </a:r>
          </a:p>
        </p:txBody>
      </p:sp>
      <p:sp>
        <p:nvSpPr>
          <p:cNvPr id="49" name="Left Brace 48"/>
          <p:cNvSpPr/>
          <p:nvPr/>
        </p:nvSpPr>
        <p:spPr>
          <a:xfrm rot="5400000">
            <a:off x="7688163" y="2451232"/>
            <a:ext cx="360044" cy="992090"/>
          </a:xfrm>
          <a:prstGeom prst="leftBrace">
            <a:avLst>
              <a:gd name="adj1" fmla="val 8333"/>
              <a:gd name="adj2" fmla="val 34996"/>
            </a:avLst>
          </a:prstGeom>
          <a:noFill/>
          <a:ln w="9525" cap="flat" cmpd="sng" algn="ctr">
            <a:solidFill>
              <a:srgbClr val="6F6F7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10808180-6435-4B08-97A3-1A9ABCDD772B}"/>
              </a:ext>
            </a:extLst>
          </p:cNvPr>
          <p:cNvSpPr/>
          <p:nvPr/>
        </p:nvSpPr>
        <p:spPr>
          <a:xfrm>
            <a:off x="306444" y="1467680"/>
            <a:ext cx="4866397" cy="523216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pPr marL="0" marR="0" lvl="0" indent="0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Self-reported frequency of taking prescription medications as directed by HCPs </a:t>
            </a:r>
            <a:r>
              <a:rPr kumimoji="0" lang="en-GB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Base n=219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31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4904" y="1888820"/>
            <a:ext cx="11901371" cy="101441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A year in review: key insights and learnings about our citizens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464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9E37-6BC0-A248-806A-337B0CEF6126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0629" y="164936"/>
            <a:ext cx="11744136" cy="1030287"/>
          </a:xfrm>
        </p:spPr>
        <p:txBody>
          <a:bodyPr>
            <a:normAutofit/>
          </a:bodyPr>
          <a:lstStyle/>
          <a:p>
            <a:r>
              <a:rPr lang="en-GB" sz="3200" dirty="0" smtClean="0"/>
              <a:t>What have we learned about our citizens so far? </a:t>
            </a:r>
            <a:endParaRPr lang="en-GB" sz="32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33E3589-8095-4399-B847-4C1043AE6D9A}"/>
              </a:ext>
            </a:extLst>
          </p:cNvPr>
          <p:cNvGrpSpPr/>
          <p:nvPr/>
        </p:nvGrpSpPr>
        <p:grpSpPr>
          <a:xfrm>
            <a:off x="12689" y="1534459"/>
            <a:ext cx="4076364" cy="1446550"/>
            <a:chOff x="653975" y="2852149"/>
            <a:chExt cx="4076364" cy="144655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17E14C73-C3CE-475E-9593-BB59B7D3E0F1}"/>
                </a:ext>
              </a:extLst>
            </p:cNvPr>
            <p:cNvSpPr txBox="1"/>
            <p:nvPr/>
          </p:nvSpPr>
          <p:spPr>
            <a:xfrm>
              <a:off x="2051074" y="2975607"/>
              <a:ext cx="2679265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>
                <a:defRPr/>
              </a:pPr>
              <a:r>
                <a:rPr lang="en-GB" b="1" kern="0" dirty="0" smtClean="0">
                  <a:solidFill>
                    <a:schemeClr val="bg2"/>
                  </a:solidFill>
                </a:rPr>
                <a:t>Significant inequalities exist in perceptions of health, happiness and control</a:t>
              </a:r>
              <a:endParaRPr lang="en-GB" b="1" kern="0" dirty="0">
                <a:solidFill>
                  <a:schemeClr val="bg2"/>
                </a:solidFill>
              </a:endParaRPr>
            </a:p>
          </p:txBody>
        </p: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xmlns="" id="{5BF29527-D6ED-4411-8AA4-63C1FEE4B92D}"/>
                </a:ext>
              </a:extLst>
            </p:cNvPr>
            <p:cNvSpPr/>
            <p:nvPr/>
          </p:nvSpPr>
          <p:spPr>
            <a:xfrm>
              <a:off x="1542761" y="3139535"/>
              <a:ext cx="508313" cy="923330"/>
            </a:xfrm>
            <a:prstGeom prst="parallelogram">
              <a:avLst>
                <a:gd name="adj" fmla="val 5827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8797F770-B190-40CD-8F50-864F513C0057}"/>
                </a:ext>
              </a:extLst>
            </p:cNvPr>
            <p:cNvSpPr txBox="1"/>
            <p:nvPr/>
          </p:nvSpPr>
          <p:spPr>
            <a:xfrm>
              <a:off x="653975" y="2852149"/>
              <a:ext cx="115066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2AAB27F-DE53-48A0-B131-56F1838291DC}"/>
              </a:ext>
            </a:extLst>
          </p:cNvPr>
          <p:cNvGrpSpPr/>
          <p:nvPr/>
        </p:nvGrpSpPr>
        <p:grpSpPr>
          <a:xfrm>
            <a:off x="4089054" y="1534459"/>
            <a:ext cx="3904037" cy="1446550"/>
            <a:chOff x="887762" y="2852149"/>
            <a:chExt cx="3904037" cy="144655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CC500CC0-2603-41FC-8680-4294E69671DE}"/>
                </a:ext>
              </a:extLst>
            </p:cNvPr>
            <p:cNvSpPr txBox="1"/>
            <p:nvPr/>
          </p:nvSpPr>
          <p:spPr>
            <a:xfrm>
              <a:off x="2271799" y="2975261"/>
              <a:ext cx="2520000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>
                <a:defRPr/>
              </a:pPr>
              <a:r>
                <a:rPr lang="en-GB" b="1" kern="0" dirty="0" smtClean="0">
                  <a:solidFill>
                    <a:srgbClr val="2DA2BF"/>
                  </a:solidFill>
                </a:rPr>
                <a:t>People do not always see the value of appointments or treatments</a:t>
              </a:r>
              <a:endParaRPr lang="en-GB" b="1" kern="0" dirty="0">
                <a:solidFill>
                  <a:srgbClr val="2DA2BF"/>
                </a:solidFill>
              </a:endParaRPr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xmlns="" id="{37A2FF23-AE88-464E-B22E-EE5DCB60FB95}"/>
                </a:ext>
              </a:extLst>
            </p:cNvPr>
            <p:cNvSpPr/>
            <p:nvPr/>
          </p:nvSpPr>
          <p:spPr>
            <a:xfrm>
              <a:off x="1763485" y="3139535"/>
              <a:ext cx="508313" cy="923330"/>
            </a:xfrm>
            <a:prstGeom prst="parallelogram">
              <a:avLst>
                <a:gd name="adj" fmla="val 58274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5FBF50C7-29ED-4CD3-8A35-8B41B078F92E}"/>
                </a:ext>
              </a:extLst>
            </p:cNvPr>
            <p:cNvSpPr txBox="1"/>
            <p:nvPr/>
          </p:nvSpPr>
          <p:spPr>
            <a:xfrm>
              <a:off x="887762" y="2852149"/>
              <a:ext cx="115066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srgbClr val="2DA2B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EA84484-2A63-4532-9EFE-1F673C5120EA}"/>
              </a:ext>
            </a:extLst>
          </p:cNvPr>
          <p:cNvGrpSpPr/>
          <p:nvPr/>
        </p:nvGrpSpPr>
        <p:grpSpPr>
          <a:xfrm>
            <a:off x="8120824" y="1534459"/>
            <a:ext cx="3963506" cy="1446550"/>
            <a:chOff x="887762" y="2852149"/>
            <a:chExt cx="3963506" cy="144655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411521E9-97E0-4382-8D38-0D4A0BDD50D4}"/>
                </a:ext>
              </a:extLst>
            </p:cNvPr>
            <p:cNvSpPr txBox="1"/>
            <p:nvPr/>
          </p:nvSpPr>
          <p:spPr>
            <a:xfrm>
              <a:off x="2331268" y="2975260"/>
              <a:ext cx="2520000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>
                <a:defRPr/>
              </a:pPr>
              <a:r>
                <a:rPr lang="en-GB" b="1" kern="0" dirty="0" smtClean="0">
                  <a:solidFill>
                    <a:srgbClr val="2DA2BF"/>
                  </a:solidFill>
                </a:rPr>
                <a:t>Most people are looking for more </a:t>
              </a:r>
              <a:r>
                <a:rPr lang="en-GB" b="1" kern="0" dirty="0">
                  <a:solidFill>
                    <a:srgbClr val="2DA2BF"/>
                  </a:solidFill>
                </a:rPr>
                <a:t>involvement in their healthcare decisions</a:t>
              </a:r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xmlns="" id="{233DB40E-301F-4D0E-AEA7-184441A05D10}"/>
                </a:ext>
              </a:extLst>
            </p:cNvPr>
            <p:cNvSpPr/>
            <p:nvPr/>
          </p:nvSpPr>
          <p:spPr>
            <a:xfrm>
              <a:off x="1763485" y="3139535"/>
              <a:ext cx="508313" cy="923330"/>
            </a:xfrm>
            <a:prstGeom prst="parallelogram">
              <a:avLst>
                <a:gd name="adj" fmla="val 58274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69D20D66-423B-4661-9A8F-3D6F0B3BA7E8}"/>
                </a:ext>
              </a:extLst>
            </p:cNvPr>
            <p:cNvSpPr txBox="1"/>
            <p:nvPr/>
          </p:nvSpPr>
          <p:spPr>
            <a:xfrm>
              <a:off x="887762" y="2852149"/>
              <a:ext cx="115066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4D34122A-0140-4085-8600-970C9F887B3F}"/>
              </a:ext>
            </a:extLst>
          </p:cNvPr>
          <p:cNvGrpSpPr/>
          <p:nvPr/>
        </p:nvGrpSpPr>
        <p:grpSpPr>
          <a:xfrm>
            <a:off x="1477376" y="3603092"/>
            <a:ext cx="3934966" cy="1446550"/>
            <a:chOff x="887762" y="2852149"/>
            <a:chExt cx="3934966" cy="144655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80EAE933-C464-42CE-8B62-71CF67A0EC78}"/>
                </a:ext>
              </a:extLst>
            </p:cNvPr>
            <p:cNvSpPr txBox="1"/>
            <p:nvPr/>
          </p:nvSpPr>
          <p:spPr>
            <a:xfrm>
              <a:off x="2302728" y="3113759"/>
              <a:ext cx="2520000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>
                <a:defRPr/>
              </a:pPr>
              <a:r>
                <a:rPr lang="en-GB" b="1" kern="0" dirty="0">
                  <a:solidFill>
                    <a:schemeClr val="accent5"/>
                  </a:solidFill>
                </a:rPr>
                <a:t>They are open to new ways of delivering healthcare</a:t>
              </a:r>
            </a:p>
          </p:txBody>
        </p:sp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xmlns="" id="{8D4B4948-3D4D-4AC1-A221-D38E457F5278}"/>
                </a:ext>
              </a:extLst>
            </p:cNvPr>
            <p:cNvSpPr/>
            <p:nvPr/>
          </p:nvSpPr>
          <p:spPr>
            <a:xfrm>
              <a:off x="1763485" y="3139535"/>
              <a:ext cx="508313" cy="923330"/>
            </a:xfrm>
            <a:prstGeom prst="parallelogram">
              <a:avLst>
                <a:gd name="adj" fmla="val 5827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135C726E-9AD0-4A9C-83C9-2C759E41707D}"/>
                </a:ext>
              </a:extLst>
            </p:cNvPr>
            <p:cNvSpPr txBox="1"/>
            <p:nvPr/>
          </p:nvSpPr>
          <p:spPr>
            <a:xfrm>
              <a:off x="887762" y="2852149"/>
              <a:ext cx="115066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  <a:endParaRPr kumimoji="0" lang="en-US" sz="8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FF23A56E-9466-4C48-AC25-570D5CC57C2A}"/>
              </a:ext>
            </a:extLst>
          </p:cNvPr>
          <p:cNvGrpSpPr/>
          <p:nvPr/>
        </p:nvGrpSpPr>
        <p:grpSpPr>
          <a:xfrm>
            <a:off x="5319954" y="3603092"/>
            <a:ext cx="5781038" cy="1446550"/>
            <a:chOff x="887762" y="2852149"/>
            <a:chExt cx="5218760" cy="144655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D4C9A39A-7E09-40D4-89ED-0382A8B950F9}"/>
                </a:ext>
              </a:extLst>
            </p:cNvPr>
            <p:cNvSpPr txBox="1"/>
            <p:nvPr/>
          </p:nvSpPr>
          <p:spPr>
            <a:xfrm>
              <a:off x="2344212" y="2975259"/>
              <a:ext cx="3762310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>
                <a:defRPr/>
              </a:pPr>
              <a:r>
                <a:rPr lang="en-GB" b="1" kern="0" dirty="0">
                  <a:solidFill>
                    <a:schemeClr val="accent1"/>
                  </a:solidFill>
                </a:rPr>
                <a:t>We see openness to </a:t>
              </a:r>
              <a:r>
                <a:rPr lang="en-GB" b="1" kern="0" dirty="0" smtClean="0">
                  <a:solidFill>
                    <a:schemeClr val="accent1"/>
                  </a:solidFill>
                </a:rPr>
                <a:t>digital health across most of the population, but there are important considerations for some groups</a:t>
              </a:r>
              <a:endParaRPr lang="en-GB" b="1" kern="0" dirty="0">
                <a:solidFill>
                  <a:schemeClr val="accent1"/>
                </a:solidFill>
              </a:endParaRPr>
            </a:p>
          </p:txBody>
        </p:sp>
        <p:sp>
          <p:nvSpPr>
            <p:cNvPr id="32" name="Parallelogram 31">
              <a:extLst>
                <a:ext uri="{FF2B5EF4-FFF2-40B4-BE49-F238E27FC236}">
                  <a16:creationId xmlns:a16="http://schemas.microsoft.com/office/drawing/2014/main" xmlns="" id="{32FA9B5B-3051-49DB-AEB4-FD9426247CFA}"/>
                </a:ext>
              </a:extLst>
            </p:cNvPr>
            <p:cNvSpPr/>
            <p:nvPr/>
          </p:nvSpPr>
          <p:spPr>
            <a:xfrm>
              <a:off x="1763485" y="3139535"/>
              <a:ext cx="508313" cy="923330"/>
            </a:xfrm>
            <a:prstGeom prst="parallelogram">
              <a:avLst>
                <a:gd name="adj" fmla="val 58274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BE9D0F53-9ABD-4537-8797-2D511FB6A09C}"/>
                </a:ext>
              </a:extLst>
            </p:cNvPr>
            <p:cNvSpPr txBox="1"/>
            <p:nvPr/>
          </p:nvSpPr>
          <p:spPr>
            <a:xfrm>
              <a:off x="887762" y="2852149"/>
              <a:ext cx="115066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  <a:endPara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568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94689" y="4206488"/>
            <a:ext cx="1538885" cy="13814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6071590" y="2045763"/>
            <a:ext cx="1538885" cy="13814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6071589" y="4202913"/>
            <a:ext cx="1538885" cy="13814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9E37-6BC0-A248-806A-337B0CEF6126}" type="slidenum">
              <a:rPr lang="en-US" smtClean="0"/>
              <a:t>14</a:t>
            </a:fld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0629" y="164936"/>
            <a:ext cx="11744136" cy="1030287"/>
          </a:xfrm>
        </p:spPr>
        <p:txBody>
          <a:bodyPr>
            <a:normAutofit/>
          </a:bodyPr>
          <a:lstStyle/>
          <a:p>
            <a:r>
              <a:rPr lang="en-GB" sz="3200" dirty="0"/>
              <a:t>Significant inequalities exist in perceptions of health, happiness and control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482" y="1195223"/>
            <a:ext cx="11303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Compared statistically to other comparison groups, in residents of BNNSG are less likely to report feeling healthy, happy or in control if…</a:t>
            </a:r>
            <a:endParaRPr lang="en-GB" dirty="0"/>
          </a:p>
        </p:txBody>
      </p:sp>
      <p:pic>
        <p:nvPicPr>
          <p:cNvPr id="1026" name="Picture 2" descr="C:\downloads\Ben.Carlson-Davies\Downloads\heartbeat.png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47" y="4336227"/>
            <a:ext cx="1121970" cy="11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downloads\Ben.Carlson-Davies\Downloads\ma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740" y="4386921"/>
            <a:ext cx="1020581" cy="102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330739" y="2205725"/>
            <a:ext cx="1020581" cy="1020581"/>
            <a:chOff x="0" y="2159876"/>
            <a:chExt cx="2887412" cy="3134333"/>
          </a:xfrm>
        </p:grpSpPr>
        <p:pic>
          <p:nvPicPr>
            <p:cNvPr id="1033" name="Picture 9" descr="C:\downloads\Ben.Carlson-Davies\Downloads\portfoli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59876"/>
              <a:ext cx="2887412" cy="2887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C:\downloads\Ben.Carlson-Davies\Downloads\traffic.png"/>
            <p:cNvPicPr>
              <a:picLocks noChangeAspect="1" noChangeArrowheads="1"/>
            </p:cNvPicPr>
            <p:nvPr/>
          </p:nvPicPr>
          <p:blipFill>
            <a:blip r:embed="rId6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1982" y="4116582"/>
              <a:ext cx="1177627" cy="1177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Rounded Rectangle 25"/>
          <p:cNvSpPr/>
          <p:nvPr/>
        </p:nvSpPr>
        <p:spPr>
          <a:xfrm>
            <a:off x="394690" y="2047551"/>
            <a:ext cx="1538885" cy="13814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7" name="Picture 13" descr="C:\downloads\Ben.Carlson-Davies\Downloads\addres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40" y="2205726"/>
            <a:ext cx="1020581" cy="102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05025" y="2305414"/>
            <a:ext cx="3086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You live in Weston, </a:t>
            </a:r>
            <a:r>
              <a:rPr lang="en-GB" b="1" dirty="0" err="1" smtClean="0"/>
              <a:t>Worle</a:t>
            </a:r>
            <a:r>
              <a:rPr lang="en-GB" b="1" dirty="0" smtClean="0"/>
              <a:t> &amp; villages, South Bristol or Inner City and East</a:t>
            </a:r>
            <a:endParaRPr lang="en-GB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105025" y="4407043"/>
            <a:ext cx="2952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You have a long-standing health condition or disabilit</a:t>
            </a:r>
            <a:r>
              <a:rPr lang="en-GB" b="1" dirty="0"/>
              <a:t>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76607" y="4407043"/>
            <a:ext cx="1662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You are currently  living alone</a:t>
            </a:r>
            <a:endParaRPr lang="en-GB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776607" y="2254351"/>
            <a:ext cx="2952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You are not currently working (excluding people who are retired)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0163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9E37-6BC0-A248-806A-337B0CEF6126}" type="slidenum">
              <a:rPr lang="en-US" smtClean="0"/>
              <a:t>15</a:t>
            </a:fld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0629" y="164936"/>
            <a:ext cx="11744136" cy="1030287"/>
          </a:xfrm>
        </p:spPr>
        <p:txBody>
          <a:bodyPr>
            <a:normAutofit/>
          </a:bodyPr>
          <a:lstStyle/>
          <a:p>
            <a:r>
              <a:rPr lang="en-GB" sz="3200" dirty="0"/>
              <a:t>People do not always see the value of </a:t>
            </a:r>
            <a:r>
              <a:rPr lang="en-GB" sz="3200" dirty="0" smtClean="0"/>
              <a:t>appointments </a:t>
            </a:r>
            <a:r>
              <a:rPr lang="en-GB" sz="3200" dirty="0"/>
              <a:t>or treatments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6249" y="2394862"/>
            <a:ext cx="1973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Lack of shared decision making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523136" y="2394862"/>
            <a:ext cx="1973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Lack of informed decision making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9368297" y="2394862"/>
            <a:ext cx="2456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Surgery or treatment later regretted </a:t>
            </a:r>
            <a:endParaRPr lang="en-GB" dirty="0"/>
          </a:p>
        </p:txBody>
      </p:sp>
      <p:grpSp>
        <p:nvGrpSpPr>
          <p:cNvPr id="17" name="Alternatives">
            <a:extLst>
              <a:ext uri="{FF2B5EF4-FFF2-40B4-BE49-F238E27FC236}">
                <a16:creationId xmlns="" xmlns:a16="http://schemas.microsoft.com/office/drawing/2014/main" id="{41927E6A-CA33-486C-9EAC-56AA3DB91F98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250870" y="1424686"/>
            <a:ext cx="694228" cy="804607"/>
            <a:chOff x="2714625" y="2828924"/>
            <a:chExt cx="1423416" cy="1649731"/>
          </a:xfrm>
          <a:solidFill>
            <a:schemeClr val="bg2"/>
          </a:solidFill>
        </p:grpSpPr>
        <p:sp>
          <p:nvSpPr>
            <p:cNvPr id="18" name="Arrow: Bent 711">
              <a:extLst>
                <a:ext uri="{FF2B5EF4-FFF2-40B4-BE49-F238E27FC236}">
                  <a16:creationId xmlns="" xmlns:a16="http://schemas.microsoft.com/office/drawing/2014/main" id="{CBCB15FA-DA13-49BB-B950-912D7D33CC9C}"/>
                </a:ext>
              </a:extLst>
            </p:cNvPr>
            <p:cNvSpPr/>
            <p:nvPr/>
          </p:nvSpPr>
          <p:spPr>
            <a:xfrm>
              <a:off x="3324225" y="3609975"/>
              <a:ext cx="813816" cy="868680"/>
            </a:xfrm>
            <a:prstGeom prst="ben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Arrow: Bent 712">
              <a:extLst>
                <a:ext uri="{FF2B5EF4-FFF2-40B4-BE49-F238E27FC236}">
                  <a16:creationId xmlns="" xmlns:a16="http://schemas.microsoft.com/office/drawing/2014/main" id="{39D41190-08A4-47D9-B5F1-F3B620552E2C}"/>
                </a:ext>
              </a:extLst>
            </p:cNvPr>
            <p:cNvSpPr/>
            <p:nvPr/>
          </p:nvSpPr>
          <p:spPr>
            <a:xfrm flipH="1">
              <a:off x="2714625" y="3324225"/>
              <a:ext cx="813816" cy="1154430"/>
            </a:xfrm>
            <a:prstGeom prst="ben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Arrow: Right 713">
              <a:extLst>
                <a:ext uri="{FF2B5EF4-FFF2-40B4-BE49-F238E27FC236}">
                  <a16:creationId xmlns="" xmlns:a16="http://schemas.microsoft.com/office/drawing/2014/main" id="{67C12E11-D311-488A-B9B7-273782941DAB}"/>
                </a:ext>
              </a:extLst>
            </p:cNvPr>
            <p:cNvSpPr/>
            <p:nvPr/>
          </p:nvSpPr>
          <p:spPr>
            <a:xfrm rot="16200000">
              <a:off x="2598801" y="3468051"/>
              <a:ext cx="1649729" cy="371475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Conversation"/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1059166" y="1497310"/>
            <a:ext cx="807428" cy="659359"/>
          </a:xfrm>
          <a:custGeom>
            <a:avLst/>
            <a:gdLst>
              <a:gd name="T0" fmla="*/ 961 w 3075"/>
              <a:gd name="T1" fmla="*/ 0 h 2507"/>
              <a:gd name="T2" fmla="*/ 303 w 3075"/>
              <a:gd name="T3" fmla="*/ 658 h 2507"/>
              <a:gd name="T4" fmla="*/ 961 w 3075"/>
              <a:gd name="T5" fmla="*/ 1317 h 2507"/>
              <a:gd name="T6" fmla="*/ 1379 w 3075"/>
              <a:gd name="T7" fmla="*/ 1167 h 2507"/>
              <a:gd name="T8" fmla="*/ 1621 w 3075"/>
              <a:gd name="T9" fmla="*/ 1256 h 2507"/>
              <a:gd name="T10" fmla="*/ 1507 w 3075"/>
              <a:gd name="T11" fmla="*/ 1026 h 2507"/>
              <a:gd name="T12" fmla="*/ 1620 w 3075"/>
              <a:gd name="T13" fmla="*/ 658 h 2507"/>
              <a:gd name="T14" fmla="*/ 961 w 3075"/>
              <a:gd name="T15" fmla="*/ 0 h 2507"/>
              <a:gd name="T16" fmla="*/ 1892 w 3075"/>
              <a:gd name="T17" fmla="*/ 1345 h 2507"/>
              <a:gd name="T18" fmla="*/ 1540 w 3075"/>
              <a:gd name="T19" fmla="*/ 1673 h 2507"/>
              <a:gd name="T20" fmla="*/ 1892 w 3075"/>
              <a:gd name="T21" fmla="*/ 2001 h 2507"/>
              <a:gd name="T22" fmla="*/ 2244 w 3075"/>
              <a:gd name="T23" fmla="*/ 1673 h 2507"/>
              <a:gd name="T24" fmla="*/ 1892 w 3075"/>
              <a:gd name="T25" fmla="*/ 1345 h 2507"/>
              <a:gd name="T26" fmla="*/ 297 w 3075"/>
              <a:gd name="T27" fmla="*/ 1620 h 2507"/>
              <a:gd name="T28" fmla="*/ 76 w 3075"/>
              <a:gd name="T29" fmla="*/ 1826 h 2507"/>
              <a:gd name="T30" fmla="*/ 297 w 3075"/>
              <a:gd name="T31" fmla="*/ 2031 h 2507"/>
              <a:gd name="T32" fmla="*/ 517 w 3075"/>
              <a:gd name="T33" fmla="*/ 1826 h 2507"/>
              <a:gd name="T34" fmla="*/ 297 w 3075"/>
              <a:gd name="T35" fmla="*/ 1620 h 2507"/>
              <a:gd name="T36" fmla="*/ 1006 w 3075"/>
              <a:gd name="T37" fmla="*/ 1620 h 2507"/>
              <a:gd name="T38" fmla="*/ 785 w 3075"/>
              <a:gd name="T39" fmla="*/ 1826 h 2507"/>
              <a:gd name="T40" fmla="*/ 1006 w 3075"/>
              <a:gd name="T41" fmla="*/ 2031 h 2507"/>
              <a:gd name="T42" fmla="*/ 1226 w 3075"/>
              <a:gd name="T43" fmla="*/ 1826 h 2507"/>
              <a:gd name="T44" fmla="*/ 1006 w 3075"/>
              <a:gd name="T45" fmla="*/ 1620 h 2507"/>
              <a:gd name="T46" fmla="*/ 2778 w 3075"/>
              <a:gd name="T47" fmla="*/ 1620 h 2507"/>
              <a:gd name="T48" fmla="*/ 2558 w 3075"/>
              <a:gd name="T49" fmla="*/ 1826 h 2507"/>
              <a:gd name="T50" fmla="*/ 2778 w 3075"/>
              <a:gd name="T51" fmla="*/ 2031 h 2507"/>
              <a:gd name="T52" fmla="*/ 2999 w 3075"/>
              <a:gd name="T53" fmla="*/ 1826 h 2507"/>
              <a:gd name="T54" fmla="*/ 2778 w 3075"/>
              <a:gd name="T55" fmla="*/ 1620 h 2507"/>
              <a:gd name="T56" fmla="*/ 1661 w 3075"/>
              <a:gd name="T57" fmla="*/ 2046 h 2507"/>
              <a:gd name="T58" fmla="*/ 1418 w 3075"/>
              <a:gd name="T59" fmla="*/ 2289 h 2507"/>
              <a:gd name="T60" fmla="*/ 1418 w 3075"/>
              <a:gd name="T61" fmla="*/ 2507 h 2507"/>
              <a:gd name="T62" fmla="*/ 2366 w 3075"/>
              <a:gd name="T63" fmla="*/ 2507 h 2507"/>
              <a:gd name="T64" fmla="*/ 2366 w 3075"/>
              <a:gd name="T65" fmla="*/ 2289 h 2507"/>
              <a:gd name="T66" fmla="*/ 2123 w 3075"/>
              <a:gd name="T67" fmla="*/ 2046 h 2507"/>
              <a:gd name="T68" fmla="*/ 1661 w 3075"/>
              <a:gd name="T69" fmla="*/ 2046 h 2507"/>
              <a:gd name="T70" fmla="*/ 152 w 3075"/>
              <a:gd name="T71" fmla="*/ 2089 h 2507"/>
              <a:gd name="T72" fmla="*/ 0 w 3075"/>
              <a:gd name="T73" fmla="*/ 2242 h 2507"/>
              <a:gd name="T74" fmla="*/ 0 w 3075"/>
              <a:gd name="T75" fmla="*/ 2378 h 2507"/>
              <a:gd name="T76" fmla="*/ 593 w 3075"/>
              <a:gd name="T77" fmla="*/ 2378 h 2507"/>
              <a:gd name="T78" fmla="*/ 593 w 3075"/>
              <a:gd name="T79" fmla="*/ 2242 h 2507"/>
              <a:gd name="T80" fmla="*/ 441 w 3075"/>
              <a:gd name="T81" fmla="*/ 2089 h 2507"/>
              <a:gd name="T82" fmla="*/ 152 w 3075"/>
              <a:gd name="T83" fmla="*/ 2089 h 2507"/>
              <a:gd name="T84" fmla="*/ 861 w 3075"/>
              <a:gd name="T85" fmla="*/ 2089 h 2507"/>
              <a:gd name="T86" fmla="*/ 709 w 3075"/>
              <a:gd name="T87" fmla="*/ 2242 h 2507"/>
              <a:gd name="T88" fmla="*/ 709 w 3075"/>
              <a:gd name="T89" fmla="*/ 2378 h 2507"/>
              <a:gd name="T90" fmla="*/ 1302 w 3075"/>
              <a:gd name="T91" fmla="*/ 2378 h 2507"/>
              <a:gd name="T92" fmla="*/ 1302 w 3075"/>
              <a:gd name="T93" fmla="*/ 2242 h 2507"/>
              <a:gd name="T94" fmla="*/ 1150 w 3075"/>
              <a:gd name="T95" fmla="*/ 2089 h 2507"/>
              <a:gd name="T96" fmla="*/ 861 w 3075"/>
              <a:gd name="T97" fmla="*/ 2089 h 2507"/>
              <a:gd name="T98" fmla="*/ 2634 w 3075"/>
              <a:gd name="T99" fmla="*/ 2089 h 2507"/>
              <a:gd name="T100" fmla="*/ 2482 w 3075"/>
              <a:gd name="T101" fmla="*/ 2242 h 2507"/>
              <a:gd name="T102" fmla="*/ 2482 w 3075"/>
              <a:gd name="T103" fmla="*/ 2378 h 2507"/>
              <a:gd name="T104" fmla="*/ 3075 w 3075"/>
              <a:gd name="T105" fmla="*/ 2378 h 2507"/>
              <a:gd name="T106" fmla="*/ 3075 w 3075"/>
              <a:gd name="T107" fmla="*/ 2242 h 2507"/>
              <a:gd name="T108" fmla="*/ 2923 w 3075"/>
              <a:gd name="T109" fmla="*/ 2089 h 2507"/>
              <a:gd name="T110" fmla="*/ 2634 w 3075"/>
              <a:gd name="T111" fmla="*/ 2089 h 2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075" h="2507">
                <a:moveTo>
                  <a:pt x="961" y="0"/>
                </a:moveTo>
                <a:cubicBezTo>
                  <a:pt x="598" y="0"/>
                  <a:pt x="303" y="295"/>
                  <a:pt x="303" y="658"/>
                </a:cubicBezTo>
                <a:cubicBezTo>
                  <a:pt x="303" y="1022"/>
                  <a:pt x="598" y="1317"/>
                  <a:pt x="961" y="1317"/>
                </a:cubicBezTo>
                <a:cubicBezTo>
                  <a:pt x="1120" y="1317"/>
                  <a:pt x="1266" y="1260"/>
                  <a:pt x="1379" y="1167"/>
                </a:cubicBezTo>
                <a:lnTo>
                  <a:pt x="1621" y="1256"/>
                </a:lnTo>
                <a:lnTo>
                  <a:pt x="1507" y="1026"/>
                </a:lnTo>
                <a:cubicBezTo>
                  <a:pt x="1578" y="921"/>
                  <a:pt x="1620" y="795"/>
                  <a:pt x="1620" y="658"/>
                </a:cubicBezTo>
                <a:cubicBezTo>
                  <a:pt x="1620" y="295"/>
                  <a:pt x="1325" y="0"/>
                  <a:pt x="961" y="0"/>
                </a:cubicBezTo>
                <a:close/>
                <a:moveTo>
                  <a:pt x="1892" y="1345"/>
                </a:moveTo>
                <a:cubicBezTo>
                  <a:pt x="1698" y="1345"/>
                  <a:pt x="1540" y="1492"/>
                  <a:pt x="1540" y="1673"/>
                </a:cubicBezTo>
                <a:cubicBezTo>
                  <a:pt x="1540" y="1854"/>
                  <a:pt x="1698" y="2001"/>
                  <a:pt x="1892" y="2001"/>
                </a:cubicBezTo>
                <a:cubicBezTo>
                  <a:pt x="2087" y="2001"/>
                  <a:pt x="2244" y="1854"/>
                  <a:pt x="2244" y="1673"/>
                </a:cubicBezTo>
                <a:cubicBezTo>
                  <a:pt x="2244" y="1492"/>
                  <a:pt x="2087" y="1345"/>
                  <a:pt x="1892" y="1345"/>
                </a:cubicBezTo>
                <a:close/>
                <a:moveTo>
                  <a:pt x="297" y="1620"/>
                </a:moveTo>
                <a:cubicBezTo>
                  <a:pt x="175" y="1620"/>
                  <a:pt x="76" y="1712"/>
                  <a:pt x="76" y="1826"/>
                </a:cubicBezTo>
                <a:cubicBezTo>
                  <a:pt x="76" y="1939"/>
                  <a:pt x="175" y="2031"/>
                  <a:pt x="297" y="2031"/>
                </a:cubicBezTo>
                <a:cubicBezTo>
                  <a:pt x="418" y="2031"/>
                  <a:pt x="517" y="1939"/>
                  <a:pt x="517" y="1826"/>
                </a:cubicBezTo>
                <a:cubicBezTo>
                  <a:pt x="517" y="1712"/>
                  <a:pt x="418" y="1620"/>
                  <a:pt x="297" y="1620"/>
                </a:cubicBezTo>
                <a:close/>
                <a:moveTo>
                  <a:pt x="1006" y="1620"/>
                </a:moveTo>
                <a:cubicBezTo>
                  <a:pt x="884" y="1620"/>
                  <a:pt x="785" y="1712"/>
                  <a:pt x="785" y="1826"/>
                </a:cubicBezTo>
                <a:cubicBezTo>
                  <a:pt x="785" y="1939"/>
                  <a:pt x="884" y="2031"/>
                  <a:pt x="1006" y="2031"/>
                </a:cubicBezTo>
                <a:cubicBezTo>
                  <a:pt x="1128" y="2031"/>
                  <a:pt x="1226" y="1939"/>
                  <a:pt x="1226" y="1826"/>
                </a:cubicBezTo>
                <a:cubicBezTo>
                  <a:pt x="1226" y="1712"/>
                  <a:pt x="1128" y="1620"/>
                  <a:pt x="1006" y="1620"/>
                </a:cubicBezTo>
                <a:close/>
                <a:moveTo>
                  <a:pt x="2778" y="1620"/>
                </a:moveTo>
                <a:cubicBezTo>
                  <a:pt x="2657" y="1620"/>
                  <a:pt x="2558" y="1712"/>
                  <a:pt x="2558" y="1826"/>
                </a:cubicBezTo>
                <a:cubicBezTo>
                  <a:pt x="2558" y="1939"/>
                  <a:pt x="2657" y="2031"/>
                  <a:pt x="2778" y="2031"/>
                </a:cubicBezTo>
                <a:cubicBezTo>
                  <a:pt x="2900" y="2031"/>
                  <a:pt x="2999" y="1939"/>
                  <a:pt x="2999" y="1826"/>
                </a:cubicBezTo>
                <a:cubicBezTo>
                  <a:pt x="2999" y="1712"/>
                  <a:pt x="2900" y="1620"/>
                  <a:pt x="2778" y="1620"/>
                </a:cubicBezTo>
                <a:close/>
                <a:moveTo>
                  <a:pt x="1661" y="2046"/>
                </a:moveTo>
                <a:cubicBezTo>
                  <a:pt x="1527" y="2046"/>
                  <a:pt x="1418" y="2154"/>
                  <a:pt x="1418" y="2289"/>
                </a:cubicBezTo>
                <a:lnTo>
                  <a:pt x="1418" y="2507"/>
                </a:lnTo>
                <a:lnTo>
                  <a:pt x="2366" y="2507"/>
                </a:lnTo>
                <a:lnTo>
                  <a:pt x="2366" y="2289"/>
                </a:lnTo>
                <a:cubicBezTo>
                  <a:pt x="2366" y="2154"/>
                  <a:pt x="2257" y="2046"/>
                  <a:pt x="2123" y="2046"/>
                </a:cubicBezTo>
                <a:lnTo>
                  <a:pt x="1661" y="2046"/>
                </a:lnTo>
                <a:close/>
                <a:moveTo>
                  <a:pt x="152" y="2089"/>
                </a:moveTo>
                <a:cubicBezTo>
                  <a:pt x="68" y="2089"/>
                  <a:pt x="0" y="2157"/>
                  <a:pt x="0" y="2242"/>
                </a:cubicBezTo>
                <a:lnTo>
                  <a:pt x="0" y="2378"/>
                </a:lnTo>
                <a:lnTo>
                  <a:pt x="593" y="2378"/>
                </a:lnTo>
                <a:lnTo>
                  <a:pt x="593" y="2242"/>
                </a:lnTo>
                <a:cubicBezTo>
                  <a:pt x="593" y="2157"/>
                  <a:pt x="525" y="2089"/>
                  <a:pt x="441" y="2089"/>
                </a:cubicBezTo>
                <a:lnTo>
                  <a:pt x="152" y="2089"/>
                </a:lnTo>
                <a:close/>
                <a:moveTo>
                  <a:pt x="861" y="2089"/>
                </a:moveTo>
                <a:cubicBezTo>
                  <a:pt x="777" y="2089"/>
                  <a:pt x="709" y="2157"/>
                  <a:pt x="709" y="2242"/>
                </a:cubicBezTo>
                <a:lnTo>
                  <a:pt x="709" y="2378"/>
                </a:lnTo>
                <a:lnTo>
                  <a:pt x="1302" y="2378"/>
                </a:lnTo>
                <a:lnTo>
                  <a:pt x="1302" y="2242"/>
                </a:lnTo>
                <a:cubicBezTo>
                  <a:pt x="1302" y="2157"/>
                  <a:pt x="1234" y="2089"/>
                  <a:pt x="1150" y="2089"/>
                </a:cubicBezTo>
                <a:lnTo>
                  <a:pt x="861" y="2089"/>
                </a:lnTo>
                <a:close/>
                <a:moveTo>
                  <a:pt x="2634" y="2089"/>
                </a:moveTo>
                <a:cubicBezTo>
                  <a:pt x="2550" y="2089"/>
                  <a:pt x="2482" y="2157"/>
                  <a:pt x="2482" y="2242"/>
                </a:cubicBezTo>
                <a:lnTo>
                  <a:pt x="2482" y="2378"/>
                </a:lnTo>
                <a:lnTo>
                  <a:pt x="3075" y="2378"/>
                </a:lnTo>
                <a:lnTo>
                  <a:pt x="3075" y="2242"/>
                </a:lnTo>
                <a:cubicBezTo>
                  <a:pt x="3075" y="2157"/>
                  <a:pt x="3007" y="2089"/>
                  <a:pt x="2923" y="2089"/>
                </a:cubicBezTo>
                <a:lnTo>
                  <a:pt x="2634" y="20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" name="Clock2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4123502" y="1439821"/>
            <a:ext cx="807428" cy="774336"/>
            <a:chOff x="8" y="8"/>
            <a:chExt cx="488" cy="468"/>
          </a:xfrm>
          <a:solidFill>
            <a:schemeClr val="accent5"/>
          </a:solidFill>
        </p:grpSpPr>
        <p:sp>
          <p:nvSpPr>
            <p:cNvPr id="30" name="Clock2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8" y="8"/>
              <a:ext cx="488" cy="468"/>
            </a:xfrm>
            <a:custGeom>
              <a:avLst/>
              <a:gdLst>
                <a:gd name="T0" fmla="*/ 651 w 1250"/>
                <a:gd name="T1" fmla="*/ 0 h 1197"/>
                <a:gd name="T2" fmla="*/ 145 w 1250"/>
                <a:gd name="T3" fmla="*/ 280 h 1197"/>
                <a:gd name="T4" fmla="*/ 322 w 1250"/>
                <a:gd name="T5" fmla="*/ 226 h 1197"/>
                <a:gd name="T6" fmla="*/ 309 w 1250"/>
                <a:gd name="T7" fmla="*/ 412 h 1197"/>
                <a:gd name="T8" fmla="*/ 651 w 1250"/>
                <a:gd name="T9" fmla="*/ 209 h 1197"/>
                <a:gd name="T10" fmla="*/ 1041 w 1250"/>
                <a:gd name="T11" fmla="*/ 599 h 1197"/>
                <a:gd name="T12" fmla="*/ 651 w 1250"/>
                <a:gd name="T13" fmla="*/ 988 h 1197"/>
                <a:gd name="T14" fmla="*/ 268 w 1250"/>
                <a:gd name="T15" fmla="*/ 666 h 1197"/>
                <a:gd name="T16" fmla="*/ 318 w 1250"/>
                <a:gd name="T17" fmla="*/ 666 h 1197"/>
                <a:gd name="T18" fmla="*/ 158 w 1250"/>
                <a:gd name="T19" fmla="*/ 436 h 1197"/>
                <a:gd name="T20" fmla="*/ 0 w 1250"/>
                <a:gd name="T21" fmla="*/ 666 h 1197"/>
                <a:gd name="T22" fmla="*/ 57 w 1250"/>
                <a:gd name="T23" fmla="*/ 666 h 1197"/>
                <a:gd name="T24" fmla="*/ 651 w 1250"/>
                <a:gd name="T25" fmla="*/ 1197 h 1197"/>
                <a:gd name="T26" fmla="*/ 1250 w 1250"/>
                <a:gd name="T27" fmla="*/ 599 h 1197"/>
                <a:gd name="T28" fmla="*/ 651 w 1250"/>
                <a:gd name="T29" fmla="*/ 0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0" h="1197">
                  <a:moveTo>
                    <a:pt x="651" y="0"/>
                  </a:moveTo>
                  <a:cubicBezTo>
                    <a:pt x="438" y="0"/>
                    <a:pt x="251" y="112"/>
                    <a:pt x="145" y="280"/>
                  </a:cubicBezTo>
                  <a:lnTo>
                    <a:pt x="322" y="226"/>
                  </a:lnTo>
                  <a:lnTo>
                    <a:pt x="309" y="412"/>
                  </a:lnTo>
                  <a:cubicBezTo>
                    <a:pt x="375" y="291"/>
                    <a:pt x="504" y="209"/>
                    <a:pt x="651" y="209"/>
                  </a:cubicBezTo>
                  <a:cubicBezTo>
                    <a:pt x="866" y="209"/>
                    <a:pt x="1041" y="383"/>
                    <a:pt x="1041" y="599"/>
                  </a:cubicBezTo>
                  <a:cubicBezTo>
                    <a:pt x="1041" y="814"/>
                    <a:pt x="866" y="988"/>
                    <a:pt x="651" y="988"/>
                  </a:cubicBezTo>
                  <a:cubicBezTo>
                    <a:pt x="459" y="988"/>
                    <a:pt x="300" y="849"/>
                    <a:pt x="268" y="666"/>
                  </a:cubicBezTo>
                  <a:lnTo>
                    <a:pt x="318" y="666"/>
                  </a:lnTo>
                  <a:lnTo>
                    <a:pt x="158" y="436"/>
                  </a:lnTo>
                  <a:lnTo>
                    <a:pt x="0" y="666"/>
                  </a:lnTo>
                  <a:lnTo>
                    <a:pt x="57" y="666"/>
                  </a:lnTo>
                  <a:cubicBezTo>
                    <a:pt x="90" y="965"/>
                    <a:pt x="344" y="1197"/>
                    <a:pt x="651" y="1197"/>
                  </a:cubicBezTo>
                  <a:cubicBezTo>
                    <a:pt x="982" y="1197"/>
                    <a:pt x="1250" y="929"/>
                    <a:pt x="1250" y="599"/>
                  </a:cubicBezTo>
                  <a:cubicBezTo>
                    <a:pt x="1250" y="268"/>
                    <a:pt x="982" y="0"/>
                    <a:pt x="65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Clock2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227" y="206"/>
              <a:ext cx="71" cy="72"/>
            </a:xfrm>
            <a:custGeom>
              <a:avLst/>
              <a:gdLst>
                <a:gd name="T0" fmla="*/ 0 w 183"/>
                <a:gd name="T1" fmla="*/ 92 h 183"/>
                <a:gd name="T2" fmla="*/ 0 w 183"/>
                <a:gd name="T3" fmla="*/ 92 h 183"/>
                <a:gd name="T4" fmla="*/ 91 w 183"/>
                <a:gd name="T5" fmla="*/ 183 h 183"/>
                <a:gd name="T6" fmla="*/ 183 w 183"/>
                <a:gd name="T7" fmla="*/ 92 h 183"/>
                <a:gd name="T8" fmla="*/ 183 w 183"/>
                <a:gd name="T9" fmla="*/ 92 h 183"/>
                <a:gd name="T10" fmla="*/ 91 w 183"/>
                <a:gd name="T11" fmla="*/ 0 h 183"/>
                <a:gd name="T12" fmla="*/ 0 w 183"/>
                <a:gd name="T13" fmla="*/ 9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2"/>
                  </a:moveTo>
                  <a:lnTo>
                    <a:pt x="0" y="92"/>
                  </a:lnTo>
                  <a:cubicBezTo>
                    <a:pt x="0" y="142"/>
                    <a:pt x="41" y="183"/>
                    <a:pt x="91" y="183"/>
                  </a:cubicBezTo>
                  <a:cubicBezTo>
                    <a:pt x="142" y="183"/>
                    <a:pt x="183" y="142"/>
                    <a:pt x="183" y="92"/>
                  </a:cubicBezTo>
                  <a:lnTo>
                    <a:pt x="183" y="92"/>
                  </a:lnTo>
                  <a:cubicBezTo>
                    <a:pt x="183" y="41"/>
                    <a:pt x="142" y="0"/>
                    <a:pt x="91" y="0"/>
                  </a:cubicBezTo>
                  <a:cubicBezTo>
                    <a:pt x="41" y="0"/>
                    <a:pt x="0" y="41"/>
                    <a:pt x="0" y="9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Clock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52" y="108"/>
              <a:ext cx="21" cy="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Clock2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281" y="271"/>
              <a:ext cx="57" cy="67"/>
            </a:xfrm>
            <a:custGeom>
              <a:avLst/>
              <a:gdLst>
                <a:gd name="T0" fmla="*/ 146 w 146"/>
                <a:gd name="T1" fmla="*/ 138 h 171"/>
                <a:gd name="T2" fmla="*/ 102 w 146"/>
                <a:gd name="T3" fmla="*/ 171 h 171"/>
                <a:gd name="T4" fmla="*/ 0 w 146"/>
                <a:gd name="T5" fmla="*/ 32 h 171"/>
                <a:gd name="T6" fmla="*/ 45 w 146"/>
                <a:gd name="T7" fmla="*/ 0 h 171"/>
                <a:gd name="T8" fmla="*/ 146 w 146"/>
                <a:gd name="T9" fmla="*/ 13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71">
                  <a:moveTo>
                    <a:pt x="146" y="138"/>
                  </a:moveTo>
                  <a:lnTo>
                    <a:pt x="102" y="171"/>
                  </a:lnTo>
                  <a:lnTo>
                    <a:pt x="0" y="32"/>
                  </a:lnTo>
                  <a:lnTo>
                    <a:pt x="45" y="0"/>
                  </a:lnTo>
                  <a:lnTo>
                    <a:pt x="146" y="13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8" name="Rounded Rectangle 47"/>
          <p:cNvSpPr/>
          <p:nvPr/>
        </p:nvSpPr>
        <p:spPr>
          <a:xfrm>
            <a:off x="9459005" y="3318192"/>
            <a:ext cx="2275355" cy="962351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ounded Rectangle 49"/>
          <p:cNvSpPr/>
          <p:nvPr/>
        </p:nvSpPr>
        <p:spPr>
          <a:xfrm>
            <a:off x="3406911" y="3318192"/>
            <a:ext cx="2275355" cy="962351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ounded Rectangle 50"/>
          <p:cNvSpPr/>
          <p:nvPr/>
        </p:nvSpPr>
        <p:spPr>
          <a:xfrm>
            <a:off x="325202" y="3318192"/>
            <a:ext cx="2275355" cy="962351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ounded Rectangle 51"/>
          <p:cNvSpPr/>
          <p:nvPr/>
        </p:nvSpPr>
        <p:spPr>
          <a:xfrm>
            <a:off x="325202" y="4537392"/>
            <a:ext cx="2275355" cy="962351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ounded Rectangle 52"/>
          <p:cNvSpPr/>
          <p:nvPr/>
        </p:nvSpPr>
        <p:spPr>
          <a:xfrm>
            <a:off x="3406911" y="4537392"/>
            <a:ext cx="2275355" cy="962351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ounded Rectangle 54"/>
          <p:cNvSpPr/>
          <p:nvPr/>
        </p:nvSpPr>
        <p:spPr>
          <a:xfrm>
            <a:off x="9459005" y="4537392"/>
            <a:ext cx="2275355" cy="962351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303103" y="3332421"/>
            <a:ext cx="2319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400" b="1" dirty="0" smtClean="0">
                <a:solidFill>
                  <a:srgbClr val="004992"/>
                </a:solidFill>
              </a:rPr>
              <a:t>20% don’t </a:t>
            </a:r>
            <a:r>
              <a:rPr lang="en-GB" sz="1400" b="1" dirty="0">
                <a:solidFill>
                  <a:srgbClr val="004992"/>
                </a:solidFill>
              </a:rPr>
              <a:t>know </a:t>
            </a:r>
            <a:r>
              <a:rPr lang="en-GB" sz="1400" dirty="0">
                <a:solidFill>
                  <a:srgbClr val="004992"/>
                </a:solidFill>
              </a:rPr>
              <a:t>or </a:t>
            </a:r>
            <a:r>
              <a:rPr lang="en-GB" sz="1400" b="1" dirty="0">
                <a:solidFill>
                  <a:srgbClr val="004992"/>
                </a:solidFill>
              </a:rPr>
              <a:t>do not believe </a:t>
            </a:r>
            <a:r>
              <a:rPr lang="en-GB" sz="1400" dirty="0">
                <a:solidFill>
                  <a:srgbClr val="004992"/>
                </a:solidFill>
              </a:rPr>
              <a:t>they were sufficiently involved in </a:t>
            </a:r>
            <a:r>
              <a:rPr lang="en-GB" sz="1400" dirty="0" smtClean="0">
                <a:solidFill>
                  <a:srgbClr val="004992"/>
                </a:solidFill>
              </a:rPr>
              <a:t>decisions</a:t>
            </a:r>
            <a:endParaRPr lang="en-GB" sz="1400" dirty="0">
              <a:solidFill>
                <a:srgbClr val="00499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286125" y="3318192"/>
            <a:ext cx="24921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004992"/>
                </a:solidFill>
              </a:rPr>
              <a:t>15% </a:t>
            </a:r>
            <a:r>
              <a:rPr lang="en-GB" sz="1400" dirty="0" smtClean="0"/>
              <a:t>report not being given opportunity to discuss risks and benefits before a procedure or treatment</a:t>
            </a:r>
            <a:endParaRPr lang="en-GB" sz="14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9406398" y="3308667"/>
            <a:ext cx="2367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4992"/>
                </a:solidFill>
              </a:rPr>
              <a:t>13% </a:t>
            </a:r>
            <a:r>
              <a:rPr lang="en-GB" sz="1400" dirty="0" smtClean="0"/>
              <a:t>report </a:t>
            </a:r>
            <a:r>
              <a:rPr lang="en-GB" sz="1400" dirty="0"/>
              <a:t>that that they or someone they know </a:t>
            </a:r>
            <a:r>
              <a:rPr lang="en-GB" sz="1400" b="1" dirty="0"/>
              <a:t>had surgery or treatment that they </a:t>
            </a:r>
            <a:r>
              <a:rPr lang="en-GB" sz="1400" b="1" dirty="0" smtClean="0"/>
              <a:t>regretted</a:t>
            </a:r>
            <a:endParaRPr lang="en-GB" sz="14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3286125" y="4498919"/>
            <a:ext cx="2492187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i="1" dirty="0" smtClean="0">
                <a:solidFill>
                  <a:srgbClr val="004992"/>
                </a:solidFill>
              </a:rPr>
              <a:t>People with long-term conditions, live in Woodspring or aged 25 – 44 years are more likely to report lack of informed decision making</a:t>
            </a:r>
            <a:endParaRPr lang="en-GB" sz="1200" b="1" i="1" dirty="0">
              <a:solidFill>
                <a:srgbClr val="00499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59764" y="4498919"/>
            <a:ext cx="240622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i="1" dirty="0" smtClean="0">
                <a:solidFill>
                  <a:srgbClr val="004992"/>
                </a:solidFill>
              </a:rPr>
              <a:t>People who are not working, live in WWV, have a long-term condition or aged 25-44 years are </a:t>
            </a:r>
            <a:r>
              <a:rPr lang="en-GB" sz="1200" b="1" i="1" u="sng" dirty="0" smtClean="0">
                <a:solidFill>
                  <a:srgbClr val="004992"/>
                </a:solidFill>
              </a:rPr>
              <a:t>more likely</a:t>
            </a:r>
            <a:r>
              <a:rPr lang="en-GB" sz="1200" b="1" i="1" dirty="0" smtClean="0">
                <a:solidFill>
                  <a:srgbClr val="004992"/>
                </a:solidFill>
              </a:rPr>
              <a:t> to report not being involved in decisions</a:t>
            </a:r>
            <a:endParaRPr lang="en-GB" sz="1200" b="1" i="1" dirty="0">
              <a:solidFill>
                <a:srgbClr val="00499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386965" y="4498919"/>
            <a:ext cx="240622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i="1" dirty="0" smtClean="0">
                <a:solidFill>
                  <a:srgbClr val="004992"/>
                </a:solidFill>
              </a:rPr>
              <a:t>People who live in ICE, living with long-term conditions and those aged 75+ over were </a:t>
            </a:r>
            <a:r>
              <a:rPr lang="en-GB" sz="1200" b="1" i="1" u="sng" dirty="0" smtClean="0">
                <a:solidFill>
                  <a:srgbClr val="004992"/>
                </a:solidFill>
              </a:rPr>
              <a:t>more likely</a:t>
            </a:r>
            <a:r>
              <a:rPr lang="en-GB" sz="1200" b="1" i="1" dirty="0" smtClean="0">
                <a:solidFill>
                  <a:srgbClr val="004992"/>
                </a:solidFill>
              </a:rPr>
              <a:t> to report regretting surgery or treatment </a:t>
            </a:r>
            <a:endParaRPr lang="en-GB" sz="1200" b="1" i="1" dirty="0">
              <a:solidFill>
                <a:srgbClr val="00499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666386" y="2394862"/>
            <a:ext cx="1973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Waste of time appointments</a:t>
            </a:r>
            <a:endParaRPr lang="en-GB" dirty="0"/>
          </a:p>
        </p:txBody>
      </p:sp>
      <p:grpSp>
        <p:nvGrpSpPr>
          <p:cNvPr id="68" name="Clock2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7266752" y="1439821"/>
            <a:ext cx="807428" cy="774336"/>
            <a:chOff x="8" y="8"/>
            <a:chExt cx="488" cy="468"/>
          </a:xfrm>
          <a:solidFill>
            <a:schemeClr val="accent5"/>
          </a:solidFill>
        </p:grpSpPr>
        <p:sp>
          <p:nvSpPr>
            <p:cNvPr id="69" name="Clock2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8" y="8"/>
              <a:ext cx="488" cy="468"/>
            </a:xfrm>
            <a:custGeom>
              <a:avLst/>
              <a:gdLst>
                <a:gd name="T0" fmla="*/ 651 w 1250"/>
                <a:gd name="T1" fmla="*/ 0 h 1197"/>
                <a:gd name="T2" fmla="*/ 145 w 1250"/>
                <a:gd name="T3" fmla="*/ 280 h 1197"/>
                <a:gd name="T4" fmla="*/ 322 w 1250"/>
                <a:gd name="T5" fmla="*/ 226 h 1197"/>
                <a:gd name="T6" fmla="*/ 309 w 1250"/>
                <a:gd name="T7" fmla="*/ 412 h 1197"/>
                <a:gd name="T8" fmla="*/ 651 w 1250"/>
                <a:gd name="T9" fmla="*/ 209 h 1197"/>
                <a:gd name="T10" fmla="*/ 1041 w 1250"/>
                <a:gd name="T11" fmla="*/ 599 h 1197"/>
                <a:gd name="T12" fmla="*/ 651 w 1250"/>
                <a:gd name="T13" fmla="*/ 988 h 1197"/>
                <a:gd name="T14" fmla="*/ 268 w 1250"/>
                <a:gd name="T15" fmla="*/ 666 h 1197"/>
                <a:gd name="T16" fmla="*/ 318 w 1250"/>
                <a:gd name="T17" fmla="*/ 666 h 1197"/>
                <a:gd name="T18" fmla="*/ 158 w 1250"/>
                <a:gd name="T19" fmla="*/ 436 h 1197"/>
                <a:gd name="T20" fmla="*/ 0 w 1250"/>
                <a:gd name="T21" fmla="*/ 666 h 1197"/>
                <a:gd name="T22" fmla="*/ 57 w 1250"/>
                <a:gd name="T23" fmla="*/ 666 h 1197"/>
                <a:gd name="T24" fmla="*/ 651 w 1250"/>
                <a:gd name="T25" fmla="*/ 1197 h 1197"/>
                <a:gd name="T26" fmla="*/ 1250 w 1250"/>
                <a:gd name="T27" fmla="*/ 599 h 1197"/>
                <a:gd name="T28" fmla="*/ 651 w 1250"/>
                <a:gd name="T29" fmla="*/ 0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0" h="1197">
                  <a:moveTo>
                    <a:pt x="651" y="0"/>
                  </a:moveTo>
                  <a:cubicBezTo>
                    <a:pt x="438" y="0"/>
                    <a:pt x="251" y="112"/>
                    <a:pt x="145" y="280"/>
                  </a:cubicBezTo>
                  <a:lnTo>
                    <a:pt x="322" y="226"/>
                  </a:lnTo>
                  <a:lnTo>
                    <a:pt x="309" y="412"/>
                  </a:lnTo>
                  <a:cubicBezTo>
                    <a:pt x="375" y="291"/>
                    <a:pt x="504" y="209"/>
                    <a:pt x="651" y="209"/>
                  </a:cubicBezTo>
                  <a:cubicBezTo>
                    <a:pt x="866" y="209"/>
                    <a:pt x="1041" y="383"/>
                    <a:pt x="1041" y="599"/>
                  </a:cubicBezTo>
                  <a:cubicBezTo>
                    <a:pt x="1041" y="814"/>
                    <a:pt x="866" y="988"/>
                    <a:pt x="651" y="988"/>
                  </a:cubicBezTo>
                  <a:cubicBezTo>
                    <a:pt x="459" y="988"/>
                    <a:pt x="300" y="849"/>
                    <a:pt x="268" y="666"/>
                  </a:cubicBezTo>
                  <a:lnTo>
                    <a:pt x="318" y="666"/>
                  </a:lnTo>
                  <a:lnTo>
                    <a:pt x="158" y="436"/>
                  </a:lnTo>
                  <a:lnTo>
                    <a:pt x="0" y="666"/>
                  </a:lnTo>
                  <a:lnTo>
                    <a:pt x="57" y="666"/>
                  </a:lnTo>
                  <a:cubicBezTo>
                    <a:pt x="90" y="965"/>
                    <a:pt x="344" y="1197"/>
                    <a:pt x="651" y="1197"/>
                  </a:cubicBezTo>
                  <a:cubicBezTo>
                    <a:pt x="982" y="1197"/>
                    <a:pt x="1250" y="929"/>
                    <a:pt x="1250" y="599"/>
                  </a:cubicBezTo>
                  <a:cubicBezTo>
                    <a:pt x="1250" y="268"/>
                    <a:pt x="982" y="0"/>
                    <a:pt x="65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Clock2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27" y="206"/>
              <a:ext cx="71" cy="72"/>
            </a:xfrm>
            <a:custGeom>
              <a:avLst/>
              <a:gdLst>
                <a:gd name="T0" fmla="*/ 0 w 183"/>
                <a:gd name="T1" fmla="*/ 92 h 183"/>
                <a:gd name="T2" fmla="*/ 0 w 183"/>
                <a:gd name="T3" fmla="*/ 92 h 183"/>
                <a:gd name="T4" fmla="*/ 91 w 183"/>
                <a:gd name="T5" fmla="*/ 183 h 183"/>
                <a:gd name="T6" fmla="*/ 183 w 183"/>
                <a:gd name="T7" fmla="*/ 92 h 183"/>
                <a:gd name="T8" fmla="*/ 183 w 183"/>
                <a:gd name="T9" fmla="*/ 92 h 183"/>
                <a:gd name="T10" fmla="*/ 91 w 183"/>
                <a:gd name="T11" fmla="*/ 0 h 183"/>
                <a:gd name="T12" fmla="*/ 0 w 183"/>
                <a:gd name="T13" fmla="*/ 9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2"/>
                  </a:moveTo>
                  <a:lnTo>
                    <a:pt x="0" y="92"/>
                  </a:lnTo>
                  <a:cubicBezTo>
                    <a:pt x="0" y="142"/>
                    <a:pt x="41" y="183"/>
                    <a:pt x="91" y="183"/>
                  </a:cubicBezTo>
                  <a:cubicBezTo>
                    <a:pt x="142" y="183"/>
                    <a:pt x="183" y="142"/>
                    <a:pt x="183" y="92"/>
                  </a:cubicBezTo>
                  <a:lnTo>
                    <a:pt x="183" y="92"/>
                  </a:lnTo>
                  <a:cubicBezTo>
                    <a:pt x="183" y="41"/>
                    <a:pt x="142" y="0"/>
                    <a:pt x="91" y="0"/>
                  </a:cubicBezTo>
                  <a:cubicBezTo>
                    <a:pt x="41" y="0"/>
                    <a:pt x="0" y="41"/>
                    <a:pt x="0" y="9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Clock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52" y="108"/>
              <a:ext cx="21" cy="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Clock2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281" y="271"/>
              <a:ext cx="57" cy="67"/>
            </a:xfrm>
            <a:custGeom>
              <a:avLst/>
              <a:gdLst>
                <a:gd name="T0" fmla="*/ 146 w 146"/>
                <a:gd name="T1" fmla="*/ 138 h 171"/>
                <a:gd name="T2" fmla="*/ 102 w 146"/>
                <a:gd name="T3" fmla="*/ 171 h 171"/>
                <a:gd name="T4" fmla="*/ 0 w 146"/>
                <a:gd name="T5" fmla="*/ 32 h 171"/>
                <a:gd name="T6" fmla="*/ 45 w 146"/>
                <a:gd name="T7" fmla="*/ 0 h 171"/>
                <a:gd name="T8" fmla="*/ 146 w 146"/>
                <a:gd name="T9" fmla="*/ 13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71">
                  <a:moveTo>
                    <a:pt x="146" y="138"/>
                  </a:moveTo>
                  <a:lnTo>
                    <a:pt x="102" y="171"/>
                  </a:lnTo>
                  <a:lnTo>
                    <a:pt x="0" y="32"/>
                  </a:lnTo>
                  <a:lnTo>
                    <a:pt x="45" y="0"/>
                  </a:lnTo>
                  <a:lnTo>
                    <a:pt x="146" y="13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3" name="Rounded Rectangle 72"/>
          <p:cNvSpPr/>
          <p:nvPr/>
        </p:nvSpPr>
        <p:spPr>
          <a:xfrm>
            <a:off x="6550161" y="3318192"/>
            <a:ext cx="2275355" cy="962351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ounded Rectangle 73"/>
          <p:cNvSpPr/>
          <p:nvPr/>
        </p:nvSpPr>
        <p:spPr>
          <a:xfrm>
            <a:off x="6550161" y="4537392"/>
            <a:ext cx="2275355" cy="962351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TextBox 74"/>
          <p:cNvSpPr txBox="1"/>
          <p:nvPr/>
        </p:nvSpPr>
        <p:spPr>
          <a:xfrm>
            <a:off x="6550161" y="3318192"/>
            <a:ext cx="22753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004992"/>
                </a:solidFill>
              </a:rPr>
              <a:t>11% </a:t>
            </a:r>
            <a:r>
              <a:rPr lang="en-GB" sz="1400" dirty="0" smtClean="0"/>
              <a:t>report having had an outpatient appointment </a:t>
            </a:r>
            <a:r>
              <a:rPr lang="en-GB" sz="1400" dirty="0"/>
              <a:t>that they considered to be </a:t>
            </a:r>
            <a:r>
              <a:rPr lang="en-GB" sz="1400" b="1" dirty="0"/>
              <a:t>a waste of </a:t>
            </a:r>
            <a:r>
              <a:rPr lang="en-GB" sz="1400" b="1" dirty="0" smtClean="0"/>
              <a:t>time</a:t>
            </a:r>
            <a:endParaRPr lang="en-GB" sz="14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6515333" y="4498919"/>
            <a:ext cx="240622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i="1" dirty="0" smtClean="0">
                <a:solidFill>
                  <a:srgbClr val="004992"/>
                </a:solidFill>
              </a:rPr>
              <a:t>This opinion was spread evenly across sub-groups but significantly </a:t>
            </a:r>
            <a:r>
              <a:rPr lang="en-GB" sz="1200" b="1" i="1" u="sng" dirty="0" smtClean="0">
                <a:solidFill>
                  <a:srgbClr val="004992"/>
                </a:solidFill>
              </a:rPr>
              <a:t>lower</a:t>
            </a:r>
            <a:r>
              <a:rPr lang="en-GB" sz="1200" b="1" i="1" dirty="0" smtClean="0">
                <a:solidFill>
                  <a:srgbClr val="004992"/>
                </a:solidFill>
              </a:rPr>
              <a:t> in WWV locality, older individuals and lone parents </a:t>
            </a:r>
            <a:endParaRPr lang="en-GB" sz="1200" b="1" i="1" dirty="0">
              <a:solidFill>
                <a:srgbClr val="0049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8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058566"/>
            <a:ext cx="12192000" cy="7694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9E37-6BC0-A248-806A-337B0CEF6126}" type="slidenum">
              <a:rPr lang="en-US" smtClean="0"/>
              <a:t>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1002" y="236538"/>
            <a:ext cx="11744136" cy="1030287"/>
          </a:xfrm>
        </p:spPr>
        <p:txBody>
          <a:bodyPr>
            <a:noAutofit/>
          </a:bodyPr>
          <a:lstStyle/>
          <a:p>
            <a:r>
              <a:rPr lang="en-GB" sz="3200" dirty="0"/>
              <a:t>Most people are looking for more involvement in their healthcare </a:t>
            </a:r>
            <a:r>
              <a:rPr lang="en-GB" sz="3200" dirty="0" smtClean="0"/>
              <a:t>decisions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372225" y="1485900"/>
            <a:ext cx="535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38150" y="3063329"/>
            <a:ext cx="1666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/>
              <a:t>62%</a:t>
            </a:r>
            <a:endParaRPr lang="en-GB" b="1" dirty="0"/>
          </a:p>
        </p:txBody>
      </p:sp>
      <p:sp>
        <p:nvSpPr>
          <p:cNvPr id="10" name="Rectangle 9"/>
          <p:cNvSpPr/>
          <p:nvPr/>
        </p:nvSpPr>
        <p:spPr>
          <a:xfrm>
            <a:off x="2333624" y="3134409"/>
            <a:ext cx="9858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of people </a:t>
            </a:r>
            <a:r>
              <a:rPr lang="en-GB" b="1" dirty="0"/>
              <a:t>believe it is mainly an individuals responsibility to ensure they are </a:t>
            </a:r>
            <a:r>
              <a:rPr lang="en-GB" b="1" dirty="0" smtClean="0"/>
              <a:t>healthy </a:t>
            </a:r>
            <a:r>
              <a:rPr lang="en-GB" b="1" dirty="0"/>
              <a:t>and </a:t>
            </a:r>
            <a:r>
              <a:rPr lang="en-GB" b="1" dirty="0" smtClean="0"/>
              <a:t>well</a:t>
            </a:r>
            <a:r>
              <a:rPr lang="en-GB" dirty="0" smtClean="0"/>
              <a:t>, with another 23% believing it is an equal responsibility between NHS/LA and individuals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0" y="1663154"/>
            <a:ext cx="12192000" cy="7694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38150" y="1663154"/>
            <a:ext cx="1666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/>
              <a:t>81%</a:t>
            </a:r>
            <a:endParaRPr lang="en-GB" b="1" dirty="0"/>
          </a:p>
        </p:txBody>
      </p:sp>
      <p:sp>
        <p:nvSpPr>
          <p:cNvPr id="14" name="Rectangle 13"/>
          <p:cNvSpPr/>
          <p:nvPr/>
        </p:nvSpPr>
        <p:spPr>
          <a:xfrm>
            <a:off x="2333624" y="1724709"/>
            <a:ext cx="9858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of people </a:t>
            </a:r>
            <a:r>
              <a:rPr lang="en-GB" dirty="0" smtClean="0"/>
              <a:t>are </a:t>
            </a:r>
            <a:r>
              <a:rPr lang="en-GB" b="1" dirty="0" smtClean="0"/>
              <a:t>very confident or quite confident in their ability to reach a shared decision about their care and treatment </a:t>
            </a:r>
            <a:r>
              <a:rPr lang="en-GB" dirty="0" smtClean="0"/>
              <a:t>with a healthcare professional 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0" y="4453979"/>
            <a:ext cx="12192000" cy="7694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38150" y="4453979"/>
            <a:ext cx="1666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/>
              <a:t>28%</a:t>
            </a:r>
            <a:endParaRPr lang="en-GB" b="1" dirty="0"/>
          </a:p>
        </p:txBody>
      </p:sp>
      <p:sp>
        <p:nvSpPr>
          <p:cNvPr id="17" name="Rectangle 16"/>
          <p:cNvSpPr/>
          <p:nvPr/>
        </p:nvSpPr>
        <p:spPr>
          <a:xfrm>
            <a:off x="2333625" y="4515534"/>
            <a:ext cx="98583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4992"/>
                </a:solidFill>
              </a:rPr>
              <a:t>If </a:t>
            </a:r>
            <a:r>
              <a:rPr lang="en-GB" dirty="0" smtClean="0">
                <a:solidFill>
                  <a:srgbClr val="004992"/>
                </a:solidFill>
              </a:rPr>
              <a:t>people were </a:t>
            </a:r>
            <a:r>
              <a:rPr lang="en-GB" dirty="0">
                <a:solidFill>
                  <a:srgbClr val="004992"/>
                </a:solidFill>
              </a:rPr>
              <a:t>in control of health and care budgets they </a:t>
            </a:r>
            <a:r>
              <a:rPr lang="en-GB" dirty="0" smtClean="0">
                <a:solidFill>
                  <a:srgbClr val="004992"/>
                </a:solidFill>
              </a:rPr>
              <a:t>indicated they would spend </a:t>
            </a:r>
            <a:r>
              <a:rPr lang="en-GB" b="1" dirty="0">
                <a:solidFill>
                  <a:srgbClr val="004992"/>
                </a:solidFill>
              </a:rPr>
              <a:t>28% on adult and children’s mental </a:t>
            </a:r>
            <a:r>
              <a:rPr lang="en-GB" b="1" dirty="0" smtClean="0">
                <a:solidFill>
                  <a:srgbClr val="004992"/>
                </a:solidFill>
              </a:rPr>
              <a:t>health, </a:t>
            </a:r>
            <a:r>
              <a:rPr lang="en-GB" dirty="0" smtClean="0">
                <a:solidFill>
                  <a:srgbClr val="004992"/>
                </a:solidFill>
              </a:rPr>
              <a:t>with a further 30% split between primary care and </a:t>
            </a:r>
            <a:r>
              <a:rPr lang="en-GB" dirty="0" err="1" smtClean="0">
                <a:solidFill>
                  <a:srgbClr val="004992"/>
                </a:solidFill>
              </a:rPr>
              <a:t>acutes</a:t>
            </a:r>
            <a:endParaRPr lang="en-GB" dirty="0">
              <a:solidFill>
                <a:srgbClr val="0049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30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9E37-6BC0-A248-806A-337B0CEF6126}" type="slidenum">
              <a:rPr lang="en-US" smtClean="0"/>
              <a:t>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227" y="179388"/>
            <a:ext cx="12145773" cy="1154112"/>
          </a:xfrm>
        </p:spPr>
        <p:txBody>
          <a:bodyPr>
            <a:normAutofit/>
          </a:bodyPr>
          <a:lstStyle/>
          <a:p>
            <a:r>
              <a:rPr lang="en-GB" sz="3200" dirty="0"/>
              <a:t>They are open to new ways of delivering </a:t>
            </a:r>
            <a:r>
              <a:rPr lang="en-GB" sz="3200" dirty="0" smtClean="0"/>
              <a:t>healthcare, including via online and digital platforms</a:t>
            </a:r>
            <a:endParaRPr lang="en-GB" sz="3200" dirty="0"/>
          </a:p>
        </p:txBody>
      </p:sp>
      <p:sp>
        <p:nvSpPr>
          <p:cNvPr id="5" name="Rectangle 4"/>
          <p:cNvSpPr/>
          <p:nvPr/>
        </p:nvSpPr>
        <p:spPr>
          <a:xfrm>
            <a:off x="266700" y="1419225"/>
            <a:ext cx="3619500" cy="1857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A majority (89</a:t>
            </a:r>
            <a:r>
              <a:rPr lang="en-GB" sz="1600" dirty="0" smtClean="0">
                <a:solidFill>
                  <a:schemeClr val="tx1"/>
                </a:solidFill>
              </a:rPr>
              <a:t>%) of </a:t>
            </a:r>
            <a:r>
              <a:rPr lang="en-GB" sz="1600" dirty="0">
                <a:solidFill>
                  <a:schemeClr val="tx1"/>
                </a:solidFill>
              </a:rPr>
              <a:t>BNSSG residents are </a:t>
            </a:r>
            <a:r>
              <a:rPr lang="en-GB" sz="1600" b="1" dirty="0">
                <a:solidFill>
                  <a:schemeClr val="tx1"/>
                </a:solidFill>
              </a:rPr>
              <a:t>in favour of </a:t>
            </a:r>
            <a:r>
              <a:rPr lang="en-GB" sz="1600" b="1" dirty="0" smtClean="0">
                <a:solidFill>
                  <a:schemeClr val="tx1"/>
                </a:solidFill>
              </a:rPr>
              <a:t>alternative / additional solutions, such as social prescribing, </a:t>
            </a:r>
            <a:r>
              <a:rPr lang="en-GB" sz="1600" b="1" dirty="0">
                <a:solidFill>
                  <a:schemeClr val="tx1"/>
                </a:solidFill>
              </a:rPr>
              <a:t>to prescription drugs</a:t>
            </a:r>
          </a:p>
        </p:txBody>
      </p:sp>
      <p:sp>
        <p:nvSpPr>
          <p:cNvPr id="6" name="Rectangle 5"/>
          <p:cNvSpPr/>
          <p:nvPr/>
        </p:nvSpPr>
        <p:spPr>
          <a:xfrm>
            <a:off x="4267994" y="1419225"/>
            <a:ext cx="3619500" cy="1857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Assuming they knew more information, 80</a:t>
            </a:r>
            <a:r>
              <a:rPr lang="en-GB" sz="1600" dirty="0">
                <a:solidFill>
                  <a:schemeClr val="tx1"/>
                </a:solidFill>
              </a:rPr>
              <a:t>% of BNSSG residents</a:t>
            </a:r>
            <a:r>
              <a:rPr lang="en-GB" sz="1600" b="1" dirty="0">
                <a:solidFill>
                  <a:schemeClr val="tx1"/>
                </a:solidFill>
              </a:rPr>
              <a:t> would consider going to a Pharmacy rather than a GP </a:t>
            </a:r>
            <a:r>
              <a:rPr lang="en-GB" sz="1600" dirty="0">
                <a:solidFill>
                  <a:schemeClr val="tx1"/>
                </a:solidFill>
              </a:rPr>
              <a:t>if they are </a:t>
            </a:r>
            <a:r>
              <a:rPr lang="en-GB" sz="1600" dirty="0" smtClean="0">
                <a:solidFill>
                  <a:schemeClr val="tx1"/>
                </a:solidFill>
              </a:rPr>
              <a:t>unwell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69288" y="1419225"/>
            <a:ext cx="3619500" cy="1857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A </a:t>
            </a:r>
            <a:r>
              <a:rPr lang="en-GB" sz="1600" dirty="0" smtClean="0">
                <a:solidFill>
                  <a:schemeClr val="tx1"/>
                </a:solidFill>
              </a:rPr>
              <a:t>majority (75%) are </a:t>
            </a:r>
            <a:r>
              <a:rPr lang="en-GB" sz="1600" b="1" dirty="0" smtClean="0">
                <a:solidFill>
                  <a:schemeClr val="tx1"/>
                </a:solidFill>
              </a:rPr>
              <a:t>in favour of local GP practices working at greater scale</a:t>
            </a:r>
            <a:r>
              <a:rPr lang="en-GB" sz="1600" dirty="0" smtClean="0">
                <a:solidFill>
                  <a:schemeClr val="tx1"/>
                </a:solidFill>
              </a:rPr>
              <a:t>, with specific practices providing specialist services or expertise for specific conditions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" y="3657600"/>
            <a:ext cx="3619500" cy="18573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 A </a:t>
            </a:r>
            <a:r>
              <a:rPr lang="en-GB" sz="1600" dirty="0" smtClean="0">
                <a:solidFill>
                  <a:schemeClr val="tx1"/>
                </a:solidFill>
              </a:rPr>
              <a:t>majority (81%) </a:t>
            </a:r>
            <a:r>
              <a:rPr lang="en-GB" sz="1600" dirty="0">
                <a:solidFill>
                  <a:schemeClr val="tx1"/>
                </a:solidFill>
              </a:rPr>
              <a:t>of BNSSG residents are </a:t>
            </a:r>
            <a:r>
              <a:rPr lang="en-GB" sz="1600" b="1" dirty="0">
                <a:solidFill>
                  <a:schemeClr val="tx1"/>
                </a:solidFill>
              </a:rPr>
              <a:t>comfortable with their health and social care records being shared </a:t>
            </a:r>
            <a:r>
              <a:rPr lang="en-GB" sz="1600" dirty="0">
                <a:solidFill>
                  <a:schemeClr val="tx1"/>
                </a:solidFill>
              </a:rPr>
              <a:t>with other NHS professionals</a:t>
            </a:r>
          </a:p>
        </p:txBody>
      </p:sp>
      <p:sp>
        <p:nvSpPr>
          <p:cNvPr id="9" name="Rectangle 8"/>
          <p:cNvSpPr/>
          <p:nvPr/>
        </p:nvSpPr>
        <p:spPr>
          <a:xfrm>
            <a:off x="4267994" y="3657600"/>
            <a:ext cx="3619500" cy="18573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A majority </a:t>
            </a:r>
            <a:r>
              <a:rPr lang="en-GB" sz="1600" dirty="0" smtClean="0">
                <a:solidFill>
                  <a:schemeClr val="tx1"/>
                </a:solidFill>
              </a:rPr>
              <a:t>(70%) are </a:t>
            </a:r>
            <a:r>
              <a:rPr lang="en-GB" sz="1600" dirty="0">
                <a:solidFill>
                  <a:schemeClr val="tx1"/>
                </a:solidFill>
              </a:rPr>
              <a:t>also </a:t>
            </a:r>
            <a:r>
              <a:rPr lang="en-GB" sz="1600" b="1" dirty="0">
                <a:solidFill>
                  <a:schemeClr val="tx1"/>
                </a:solidFill>
              </a:rPr>
              <a:t>comfortable with </a:t>
            </a:r>
            <a:r>
              <a:rPr lang="en-GB" sz="1600" b="1" dirty="0" smtClean="0">
                <a:solidFill>
                  <a:schemeClr val="tx1"/>
                </a:solidFill>
              </a:rPr>
              <a:t>telephone consultations, booking </a:t>
            </a:r>
            <a:r>
              <a:rPr lang="en-GB" sz="1600" b="1" dirty="0">
                <a:solidFill>
                  <a:schemeClr val="tx1"/>
                </a:solidFill>
              </a:rPr>
              <a:t>their appointment </a:t>
            </a:r>
            <a:r>
              <a:rPr lang="en-GB" sz="1600" b="1" dirty="0" smtClean="0">
                <a:solidFill>
                  <a:schemeClr val="tx1"/>
                </a:solidFill>
              </a:rPr>
              <a:t>online and/or receiving </a:t>
            </a:r>
            <a:r>
              <a:rPr lang="en-GB" sz="1600" b="1" dirty="0">
                <a:solidFill>
                  <a:schemeClr val="tx1"/>
                </a:solidFill>
              </a:rPr>
              <a:t>a </a:t>
            </a:r>
            <a:r>
              <a:rPr lang="en-GB" sz="1600" b="1" dirty="0" smtClean="0">
                <a:solidFill>
                  <a:schemeClr val="tx1"/>
                </a:solidFill>
              </a:rPr>
              <a:t>test results </a:t>
            </a:r>
            <a:r>
              <a:rPr lang="en-GB" sz="1600" b="1" dirty="0">
                <a:solidFill>
                  <a:schemeClr val="tx1"/>
                </a:solidFill>
              </a:rPr>
              <a:t>by email </a:t>
            </a:r>
          </a:p>
        </p:txBody>
      </p:sp>
      <p:sp>
        <p:nvSpPr>
          <p:cNvPr id="10" name="Rectangle 9"/>
          <p:cNvSpPr/>
          <p:nvPr/>
        </p:nvSpPr>
        <p:spPr>
          <a:xfrm>
            <a:off x="8269288" y="3657600"/>
            <a:ext cx="3619500" cy="18573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However 83% of BNSSG residents would </a:t>
            </a:r>
            <a:r>
              <a:rPr lang="en-GB" sz="1600" b="1" dirty="0" smtClean="0">
                <a:solidFill>
                  <a:schemeClr val="tx1"/>
                </a:solidFill>
              </a:rPr>
              <a:t>still prefer </a:t>
            </a:r>
            <a:r>
              <a:rPr lang="en-GB" sz="1600" b="1" dirty="0">
                <a:solidFill>
                  <a:schemeClr val="tx1"/>
                </a:solidFill>
              </a:rPr>
              <a:t>to see someone face to face </a:t>
            </a:r>
            <a:r>
              <a:rPr lang="en-GB" sz="1600" dirty="0">
                <a:solidFill>
                  <a:schemeClr val="tx1"/>
                </a:solidFill>
              </a:rPr>
              <a:t>rather than more quickly via an online </a:t>
            </a:r>
            <a:r>
              <a:rPr lang="en-GB" sz="1600" dirty="0" smtClean="0">
                <a:solidFill>
                  <a:schemeClr val="tx1"/>
                </a:solidFill>
              </a:rPr>
              <a:t>consultation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30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9E37-6BC0-A248-806A-337B0CEF6126}" type="slidenum">
              <a:rPr lang="en-US" smtClean="0"/>
              <a:t>18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Activity: What, So What, Now What? </a:t>
            </a:r>
            <a:endParaRPr lang="en-GB" sz="32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63561539"/>
              </p:ext>
            </p:extLst>
          </p:nvPr>
        </p:nvGraphicFramePr>
        <p:xfrm>
          <a:off x="466724" y="1226608"/>
          <a:ext cx="10963275" cy="4404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287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Introduction to the Citizens’ Panel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538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Wrap up and next steps for the Citizens’ Panel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dirty="0" smtClean="0"/>
              <a:t>Survey 5 is currently in development, if you have a question or topic you would like to see included in the survey please get in touch with Ben or Alex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GB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dirty="0" smtClean="0"/>
              <a:t>Over the next 6 months, we are planning to increase the size of the panel to 1,500 people, focusing our efforts on specific groups or communities who are currently under-represented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GB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dirty="0" smtClean="0"/>
              <a:t>We are also exploring new and innovative methods of working with the panellists, including more qualitative or exploratory research with specific groups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055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4904" y="1888820"/>
            <a:ext cx="11901371" cy="1014413"/>
          </a:xfrm>
        </p:spPr>
        <p:txBody>
          <a:bodyPr>
            <a:normAutofit/>
          </a:bodyPr>
          <a:lstStyle/>
          <a:p>
            <a:r>
              <a:rPr lang="en-GB" dirty="0" smtClean="0"/>
              <a:t>Key learnings and plans for next year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764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9E37-6BC0-A248-806A-337B0CEF6126}" type="slidenum">
              <a:rPr lang="en-GB" smtClean="0"/>
              <a:t>21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51003" y="123825"/>
            <a:ext cx="9434432" cy="101522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Translating our key learnings from 18/19 into an action plan for 20/21 </a:t>
            </a:r>
            <a:endParaRPr lang="en-GB" sz="3200" dirty="0"/>
          </a:p>
        </p:txBody>
      </p:sp>
      <p:sp>
        <p:nvSpPr>
          <p:cNvPr id="7" name="ShapeNameChangedByPowerUser4"/>
          <p:cNvSpPr/>
          <p:nvPr/>
        </p:nvSpPr>
        <p:spPr>
          <a:xfrm>
            <a:off x="10774428" y="1129115"/>
            <a:ext cx="1018893" cy="6626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hapeNameChangedByPowerUser3"/>
          <p:cNvSpPr/>
          <p:nvPr/>
        </p:nvSpPr>
        <p:spPr>
          <a:xfrm>
            <a:off x="7801879" y="1129115"/>
            <a:ext cx="1018893" cy="6626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hapeNameChangedByPowerUser1"/>
          <p:cNvSpPr/>
          <p:nvPr/>
        </p:nvSpPr>
        <p:spPr>
          <a:xfrm>
            <a:off x="1883224" y="1129116"/>
            <a:ext cx="1018893" cy="6626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hapeNameChangedByPowerUser2"/>
          <p:cNvSpPr/>
          <p:nvPr/>
        </p:nvSpPr>
        <p:spPr>
          <a:xfrm>
            <a:off x="4846960" y="1129116"/>
            <a:ext cx="1018893" cy="662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8555" y="1791740"/>
            <a:ext cx="2594513" cy="39042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en-GB" sz="1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What can</a:t>
            </a:r>
            <a:r>
              <a:rPr kumimoji="0" lang="en-GB" sz="1400" b="1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we build on?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pPr>
            <a:endParaRPr lang="en-GB" sz="1400" i="1" kern="0" baseline="0" dirty="0" smtClean="0">
              <a:solidFill>
                <a:schemeClr val="tx1"/>
              </a:solidFill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Highly engaged and responsive panel, which is </a:t>
            </a:r>
            <a:r>
              <a:rPr lang="en-GB" sz="1200" kern="0" dirty="0" smtClean="0">
                <a:solidFill>
                  <a:schemeClr val="tx1"/>
                </a:solidFill>
              </a:rPr>
              <a:t>broadly representative </a:t>
            </a:r>
            <a:r>
              <a:rPr kumimoji="0" lang="en-GB" sz="1200" b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of our population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GB" sz="1200" kern="0" baseline="0" dirty="0" smtClean="0">
              <a:solidFill>
                <a:schemeClr val="tx1"/>
              </a:solidFill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0" noProof="0" dirty="0" smtClean="0">
                <a:solidFill>
                  <a:schemeClr val="tx1"/>
                </a:solidFill>
              </a:rPr>
              <a:t>Complements population health management; providing data and insights into various groups, segments and localities 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GB" sz="1200" kern="0" dirty="0" smtClean="0">
              <a:solidFill>
                <a:schemeClr val="tx1"/>
              </a:solidFill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0" dirty="0" smtClean="0">
                <a:solidFill>
                  <a:schemeClr val="tx1"/>
                </a:solidFill>
              </a:rPr>
              <a:t>Demonstrated value to numerous programme teams, establishing strong foundation for stakeholder engagement 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GB" sz="1200" kern="0" dirty="0" smtClean="0">
              <a:solidFill>
                <a:schemeClr val="tx1"/>
              </a:solidFill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0" dirty="0" smtClean="0">
                <a:solidFill>
                  <a:schemeClr val="tx1"/>
                </a:solidFill>
              </a:rPr>
              <a:t>Insights have effectively confirmed or dismissed internal hypotheses</a:t>
            </a:r>
            <a:endParaRPr kumimoji="0" lang="en-GB" sz="1200" b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88009" y="1791740"/>
            <a:ext cx="2594513" cy="39042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en-GB" sz="1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What can we do better?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pPr>
            <a:endParaRPr lang="en-GB" sz="1400" i="1" kern="0" dirty="0" smtClean="0">
              <a:solidFill>
                <a:schemeClr val="tx1"/>
              </a:solidFill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pPr>
            <a:endParaRPr lang="en-GB" sz="1400" i="1" kern="0" dirty="0" smtClean="0">
              <a:solidFill>
                <a:schemeClr val="tx1"/>
              </a:solidFill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Increase panel size to increase our base size for each survey,</a:t>
            </a:r>
            <a:r>
              <a:rPr kumimoji="0" lang="en-GB" sz="1200" b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targeting</a:t>
            </a:r>
            <a:r>
              <a:rPr lang="en-GB" sz="1200" kern="0" dirty="0" smtClean="0">
                <a:solidFill>
                  <a:schemeClr val="tx1"/>
                </a:solidFill>
              </a:rPr>
              <a:t> key demographic groups and areas to ensure representation</a:t>
            </a:r>
            <a:endParaRPr kumimoji="0" lang="en-GB" sz="1200" b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GB" sz="1200" kern="0" dirty="0" smtClean="0">
              <a:solidFill>
                <a:schemeClr val="tx1"/>
              </a:solidFill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Improve the strategic planning of survey themes</a:t>
            </a:r>
            <a:r>
              <a:rPr kumimoji="0" lang="en-GB" sz="1200" b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and content 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GB" sz="1200" kern="0" baseline="0" dirty="0" smtClean="0">
              <a:solidFill>
                <a:schemeClr val="tx1"/>
              </a:solidFill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Refine </a:t>
            </a:r>
            <a:r>
              <a:rPr lang="en-GB" sz="1200" kern="0" dirty="0" smtClean="0">
                <a:solidFill>
                  <a:schemeClr val="tx1"/>
                </a:solidFill>
              </a:rPr>
              <a:t>the questionnaire development process and follow-up process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Enhance outputs, </a:t>
            </a:r>
            <a:r>
              <a:rPr lang="en-GB" sz="1200" kern="0" dirty="0" smtClean="0">
                <a:solidFill>
                  <a:schemeClr val="tx1"/>
                </a:solidFill>
              </a:rPr>
              <a:t>insight </a:t>
            </a:r>
            <a:r>
              <a:rPr kumimoji="0" lang="en-GB" sz="1200" b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management and knowledge mobilization </a:t>
            </a:r>
            <a:endParaRPr lang="en-GB" sz="1200" kern="0" noProof="0" dirty="0" smtClean="0">
              <a:solidFill>
                <a:schemeClr val="tx1"/>
              </a:solidFill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0" u="none" strike="noStrike" kern="0" cap="none" spc="0" normalizeH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67463" y="1791740"/>
            <a:ext cx="2594513" cy="39042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en-GB" sz="1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What do we aspire to be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en-GB" sz="1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able to do?</a:t>
            </a:r>
            <a:endParaRPr lang="en-GB" sz="1400" b="1" i="1" kern="0" baseline="0" dirty="0" smtClean="0">
              <a:solidFill>
                <a:schemeClr val="tx1"/>
              </a:solidFill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171450" indent="-171450"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200" kern="0" dirty="0" smtClean="0">
                <a:solidFill>
                  <a:schemeClr val="tx1"/>
                </a:solidFill>
              </a:rPr>
              <a:t>Drive system-wide engagement, including acute hospitals, providers and local authority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GB" sz="1200" kern="0" dirty="0" smtClean="0">
              <a:solidFill>
                <a:schemeClr val="tx1"/>
              </a:solidFill>
            </a:endParaRP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0" dirty="0" smtClean="0">
                <a:solidFill>
                  <a:schemeClr val="tx1"/>
                </a:solidFill>
              </a:rPr>
              <a:t>Build closer collaboration with population health management, moving towards the development of more interactive reporting tools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Utilise </a:t>
            </a:r>
            <a:r>
              <a:rPr kumimoji="0" lang="en-GB" sz="1200" b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approaches and methodologies that complement panel and can continue to bring the voice of our citizens to life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GB" sz="1200" kern="0" baseline="0" dirty="0" smtClean="0">
              <a:solidFill>
                <a:schemeClr val="tx1"/>
              </a:solidFill>
            </a:endParaRP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Capture comparative</a:t>
            </a:r>
            <a:r>
              <a:rPr kumimoji="0" lang="en-GB" sz="1200" b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insights from health and care staff </a:t>
            </a:r>
            <a:endParaRPr kumimoji="0" lang="en-GB" sz="1200" b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246918" y="1791740"/>
            <a:ext cx="2594513" cy="39042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en-GB" sz="1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What can</a:t>
            </a:r>
            <a:r>
              <a:rPr kumimoji="0" lang="en-GB" sz="1400" b="1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we measure to ensure we deliver value?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pPr>
            <a:endParaRPr lang="en-GB" sz="1400" i="1" kern="0" dirty="0" smtClean="0">
              <a:solidFill>
                <a:schemeClr val="tx1"/>
              </a:solidFill>
            </a:endParaRP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200" kern="0" dirty="0" smtClean="0">
                <a:solidFill>
                  <a:schemeClr val="tx1"/>
                </a:solidFill>
              </a:rPr>
              <a:t>Support insight-led planning or strategy in four priority programmes 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endParaRPr lang="en-GB" sz="1200" kern="0" dirty="0" smtClean="0">
              <a:solidFill>
                <a:schemeClr val="tx1"/>
              </a:solidFill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0" dirty="0" smtClean="0">
                <a:solidFill>
                  <a:schemeClr val="tx1"/>
                </a:solidFill>
              </a:rPr>
              <a:t>Deliver three – four qualitative, deliberative workshops on key themes and content 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GB" sz="1200" kern="0" dirty="0" smtClean="0">
              <a:solidFill>
                <a:schemeClr val="tx1"/>
              </a:solidFill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0" dirty="0" smtClean="0">
                <a:solidFill>
                  <a:schemeClr val="tx1"/>
                </a:solidFill>
              </a:rPr>
              <a:t>Demonstrate improved engagement and satisfaction of internal stakeholders across the system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GB" sz="1200" kern="0" dirty="0" smtClean="0">
              <a:solidFill>
                <a:schemeClr val="tx1"/>
              </a:solidFill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pPr>
            <a:endParaRPr lang="en-GB" sz="1200" kern="0" dirty="0" smtClean="0">
              <a:solidFill>
                <a:schemeClr val="tx1"/>
              </a:solidFill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GB" sz="1400" kern="0" dirty="0" smtClean="0">
              <a:solidFill>
                <a:schemeClr val="tx1"/>
              </a:solidFill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pPr>
            <a:endParaRPr kumimoji="0" lang="en-GB" sz="1400" b="0" i="1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5" name="ShapeNameChangedByPowerUser4"/>
          <p:cNvSpPr/>
          <p:nvPr/>
        </p:nvSpPr>
        <p:spPr>
          <a:xfrm>
            <a:off x="9199759" y="1129116"/>
            <a:ext cx="1574669" cy="6626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Results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ShapeNameChangedByPowerUser1"/>
          <p:cNvSpPr/>
          <p:nvPr/>
        </p:nvSpPr>
        <p:spPr>
          <a:xfrm>
            <a:off x="308555" y="1129116"/>
            <a:ext cx="1574669" cy="6626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Strengths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ShapeNameChangedByPowerUser2"/>
          <p:cNvSpPr/>
          <p:nvPr/>
        </p:nvSpPr>
        <p:spPr>
          <a:xfrm>
            <a:off x="3272291" y="1129116"/>
            <a:ext cx="1574669" cy="662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Opportunities </a:t>
            </a:r>
          </a:p>
        </p:txBody>
      </p:sp>
      <p:sp>
        <p:nvSpPr>
          <p:cNvPr id="18" name="ShapeNameChangedByPowerUser3"/>
          <p:cNvSpPr/>
          <p:nvPr/>
        </p:nvSpPr>
        <p:spPr>
          <a:xfrm>
            <a:off x="6236024" y="1129116"/>
            <a:ext cx="1574669" cy="6626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Aspirations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POWER_USER_ID_ICONS_Target2"/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7793640" y="1196195"/>
            <a:ext cx="717550" cy="522288"/>
          </a:xfrm>
          <a:custGeom>
            <a:avLst/>
            <a:gdLst>
              <a:gd name="T0" fmla="*/ 297 w 980"/>
              <a:gd name="T1" fmla="*/ 214 h 713"/>
              <a:gd name="T2" fmla="*/ 620 w 980"/>
              <a:gd name="T3" fmla="*/ 51 h 713"/>
              <a:gd name="T4" fmla="*/ 620 w 980"/>
              <a:gd name="T5" fmla="*/ 663 h 713"/>
              <a:gd name="T6" fmla="*/ 329 w 980"/>
              <a:gd name="T7" fmla="*/ 260 h 713"/>
              <a:gd name="T8" fmla="*/ 267 w 980"/>
              <a:gd name="T9" fmla="*/ 356 h 713"/>
              <a:gd name="T10" fmla="*/ 980 w 980"/>
              <a:gd name="T11" fmla="*/ 356 h 713"/>
              <a:gd name="T12" fmla="*/ 22 w 980"/>
              <a:gd name="T13" fmla="*/ 76 h 713"/>
              <a:gd name="T14" fmla="*/ 0 w 980"/>
              <a:gd name="T15" fmla="*/ 142 h 713"/>
              <a:gd name="T16" fmla="*/ 94 w 980"/>
              <a:gd name="T17" fmla="*/ 164 h 713"/>
              <a:gd name="T18" fmla="*/ 593 w 980"/>
              <a:gd name="T19" fmla="*/ 357 h 713"/>
              <a:gd name="T20" fmla="*/ 587 w 980"/>
              <a:gd name="T21" fmla="*/ 394 h 713"/>
              <a:gd name="T22" fmla="*/ 617 w 980"/>
              <a:gd name="T23" fmla="*/ 291 h 713"/>
              <a:gd name="T24" fmla="*/ 603 w 980"/>
              <a:gd name="T25" fmla="*/ 334 h 713"/>
              <a:gd name="T26" fmla="*/ 107 w 980"/>
              <a:gd name="T27" fmla="*/ 142 h 713"/>
              <a:gd name="T28" fmla="*/ 22 w 980"/>
              <a:gd name="T29" fmla="*/ 76 h 713"/>
              <a:gd name="T30" fmla="*/ 379 w 980"/>
              <a:gd name="T31" fmla="*/ 246 h 713"/>
              <a:gd name="T32" fmla="*/ 620 w 980"/>
              <a:gd name="T33" fmla="*/ 144 h 713"/>
              <a:gd name="T34" fmla="*/ 620 w 980"/>
              <a:gd name="T35" fmla="*/ 569 h 713"/>
              <a:gd name="T36" fmla="*/ 417 w 980"/>
              <a:gd name="T37" fmla="*/ 291 h 713"/>
              <a:gd name="T38" fmla="*/ 355 w 980"/>
              <a:gd name="T39" fmla="*/ 356 h 713"/>
              <a:gd name="T40" fmla="*/ 885 w 980"/>
              <a:gd name="T41" fmla="*/ 356 h 713"/>
              <a:gd name="T42" fmla="*/ 620 w 980"/>
              <a:gd name="T43" fmla="*/ 181 h 713"/>
              <a:gd name="T44" fmla="*/ 512 w 980"/>
              <a:gd name="T45" fmla="*/ 298 h 713"/>
              <a:gd name="T46" fmla="*/ 743 w 980"/>
              <a:gd name="T47" fmla="*/ 356 h 713"/>
              <a:gd name="T48" fmla="*/ 497 w 980"/>
              <a:gd name="T49" fmla="*/ 356 h 713"/>
              <a:gd name="T50" fmla="*/ 452 w 980"/>
              <a:gd name="T51" fmla="*/ 305 h 713"/>
              <a:gd name="T52" fmla="*/ 620 w 980"/>
              <a:gd name="T53" fmla="*/ 532 h 713"/>
              <a:gd name="T54" fmla="*/ 620 w 980"/>
              <a:gd name="T55" fmla="*/ 181 h 713"/>
              <a:gd name="T56" fmla="*/ 548 w 980"/>
              <a:gd name="T57" fmla="*/ 310 h 713"/>
              <a:gd name="T58" fmla="*/ 615 w 980"/>
              <a:gd name="T59" fmla="*/ 287 h 713"/>
              <a:gd name="T60" fmla="*/ 618 w 980"/>
              <a:gd name="T61" fmla="*/ 286 h 713"/>
              <a:gd name="T62" fmla="*/ 663 w 980"/>
              <a:gd name="T63" fmla="*/ 357 h 713"/>
              <a:gd name="T64" fmla="*/ 585 w 980"/>
              <a:gd name="T65" fmla="*/ 399 h 713"/>
              <a:gd name="T66" fmla="*/ 583 w 980"/>
              <a:gd name="T67" fmla="*/ 397 h 713"/>
              <a:gd name="T68" fmla="*/ 537 w 980"/>
              <a:gd name="T69" fmla="*/ 338 h 713"/>
              <a:gd name="T70" fmla="*/ 620 w 980"/>
              <a:gd name="T71" fmla="*/ 442 h 713"/>
              <a:gd name="T72" fmla="*/ 620 w 980"/>
              <a:gd name="T73" fmla="*/ 271 h 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80" h="713">
                <a:moveTo>
                  <a:pt x="624" y="0"/>
                </a:moveTo>
                <a:cubicBezTo>
                  <a:pt x="478" y="0"/>
                  <a:pt x="352" y="88"/>
                  <a:pt x="297" y="214"/>
                </a:cubicBezTo>
                <a:lnTo>
                  <a:pt x="341" y="231"/>
                </a:lnTo>
                <a:cubicBezTo>
                  <a:pt x="389" y="125"/>
                  <a:pt x="496" y="51"/>
                  <a:pt x="620" y="51"/>
                </a:cubicBezTo>
                <a:cubicBezTo>
                  <a:pt x="788" y="51"/>
                  <a:pt x="926" y="188"/>
                  <a:pt x="926" y="356"/>
                </a:cubicBezTo>
                <a:cubicBezTo>
                  <a:pt x="926" y="525"/>
                  <a:pt x="788" y="663"/>
                  <a:pt x="620" y="663"/>
                </a:cubicBezTo>
                <a:cubicBezTo>
                  <a:pt x="451" y="663"/>
                  <a:pt x="314" y="525"/>
                  <a:pt x="314" y="356"/>
                </a:cubicBezTo>
                <a:cubicBezTo>
                  <a:pt x="314" y="322"/>
                  <a:pt x="318" y="291"/>
                  <a:pt x="329" y="260"/>
                </a:cubicBezTo>
                <a:lnTo>
                  <a:pt x="286" y="243"/>
                </a:lnTo>
                <a:cubicBezTo>
                  <a:pt x="273" y="279"/>
                  <a:pt x="267" y="316"/>
                  <a:pt x="267" y="356"/>
                </a:cubicBezTo>
                <a:cubicBezTo>
                  <a:pt x="267" y="553"/>
                  <a:pt x="427" y="713"/>
                  <a:pt x="624" y="713"/>
                </a:cubicBezTo>
                <a:cubicBezTo>
                  <a:pt x="821" y="713"/>
                  <a:pt x="980" y="553"/>
                  <a:pt x="980" y="356"/>
                </a:cubicBezTo>
                <a:cubicBezTo>
                  <a:pt x="980" y="160"/>
                  <a:pt x="821" y="0"/>
                  <a:pt x="624" y="0"/>
                </a:cubicBezTo>
                <a:close/>
                <a:moveTo>
                  <a:pt x="22" y="76"/>
                </a:moveTo>
                <a:cubicBezTo>
                  <a:pt x="56" y="114"/>
                  <a:pt x="60" y="134"/>
                  <a:pt x="60" y="134"/>
                </a:cubicBezTo>
                <a:cubicBezTo>
                  <a:pt x="60" y="134"/>
                  <a:pt x="48" y="140"/>
                  <a:pt x="0" y="142"/>
                </a:cubicBezTo>
                <a:cubicBezTo>
                  <a:pt x="0" y="142"/>
                  <a:pt x="50" y="172"/>
                  <a:pt x="77" y="172"/>
                </a:cubicBezTo>
                <a:cubicBezTo>
                  <a:pt x="83" y="172"/>
                  <a:pt x="94" y="164"/>
                  <a:pt x="94" y="164"/>
                </a:cubicBezTo>
                <a:lnTo>
                  <a:pt x="591" y="356"/>
                </a:lnTo>
                <a:lnTo>
                  <a:pt x="593" y="357"/>
                </a:lnTo>
                <a:lnTo>
                  <a:pt x="598" y="359"/>
                </a:lnTo>
                <a:lnTo>
                  <a:pt x="587" y="394"/>
                </a:lnTo>
                <a:lnTo>
                  <a:pt x="658" y="356"/>
                </a:lnTo>
                <a:lnTo>
                  <a:pt x="617" y="291"/>
                </a:lnTo>
                <a:lnTo>
                  <a:pt x="603" y="333"/>
                </a:lnTo>
                <a:lnTo>
                  <a:pt x="603" y="334"/>
                </a:lnTo>
                <a:cubicBezTo>
                  <a:pt x="601" y="334"/>
                  <a:pt x="602" y="334"/>
                  <a:pt x="602" y="334"/>
                </a:cubicBezTo>
                <a:lnTo>
                  <a:pt x="107" y="142"/>
                </a:lnTo>
                <a:cubicBezTo>
                  <a:pt x="107" y="142"/>
                  <a:pt x="101" y="121"/>
                  <a:pt x="93" y="113"/>
                </a:cubicBezTo>
                <a:cubicBezTo>
                  <a:pt x="75" y="94"/>
                  <a:pt x="22" y="76"/>
                  <a:pt x="22" y="76"/>
                </a:cubicBezTo>
                <a:close/>
                <a:moveTo>
                  <a:pt x="620" y="92"/>
                </a:moveTo>
                <a:cubicBezTo>
                  <a:pt x="513" y="92"/>
                  <a:pt x="421" y="155"/>
                  <a:pt x="379" y="246"/>
                </a:cubicBezTo>
                <a:lnTo>
                  <a:pt x="428" y="265"/>
                </a:lnTo>
                <a:cubicBezTo>
                  <a:pt x="462" y="194"/>
                  <a:pt x="535" y="144"/>
                  <a:pt x="620" y="144"/>
                </a:cubicBezTo>
                <a:cubicBezTo>
                  <a:pt x="737" y="144"/>
                  <a:pt x="832" y="239"/>
                  <a:pt x="832" y="356"/>
                </a:cubicBezTo>
                <a:cubicBezTo>
                  <a:pt x="832" y="474"/>
                  <a:pt x="737" y="569"/>
                  <a:pt x="620" y="569"/>
                </a:cubicBezTo>
                <a:cubicBezTo>
                  <a:pt x="503" y="569"/>
                  <a:pt x="407" y="474"/>
                  <a:pt x="407" y="356"/>
                </a:cubicBezTo>
                <a:cubicBezTo>
                  <a:pt x="407" y="333"/>
                  <a:pt x="410" y="312"/>
                  <a:pt x="417" y="291"/>
                </a:cubicBezTo>
                <a:lnTo>
                  <a:pt x="369" y="273"/>
                </a:lnTo>
                <a:cubicBezTo>
                  <a:pt x="360" y="300"/>
                  <a:pt x="355" y="327"/>
                  <a:pt x="355" y="356"/>
                </a:cubicBezTo>
                <a:cubicBezTo>
                  <a:pt x="355" y="503"/>
                  <a:pt x="474" y="621"/>
                  <a:pt x="620" y="621"/>
                </a:cubicBezTo>
                <a:cubicBezTo>
                  <a:pt x="766" y="621"/>
                  <a:pt x="885" y="503"/>
                  <a:pt x="885" y="356"/>
                </a:cubicBezTo>
                <a:cubicBezTo>
                  <a:pt x="885" y="210"/>
                  <a:pt x="766" y="92"/>
                  <a:pt x="620" y="92"/>
                </a:cubicBezTo>
                <a:close/>
                <a:moveTo>
                  <a:pt x="620" y="181"/>
                </a:moveTo>
                <a:cubicBezTo>
                  <a:pt x="551" y="181"/>
                  <a:pt x="492" y="221"/>
                  <a:pt x="463" y="278"/>
                </a:cubicBezTo>
                <a:lnTo>
                  <a:pt x="512" y="298"/>
                </a:lnTo>
                <a:cubicBezTo>
                  <a:pt x="533" y="260"/>
                  <a:pt x="573" y="234"/>
                  <a:pt x="620" y="234"/>
                </a:cubicBezTo>
                <a:cubicBezTo>
                  <a:pt x="687" y="234"/>
                  <a:pt x="743" y="289"/>
                  <a:pt x="743" y="356"/>
                </a:cubicBezTo>
                <a:cubicBezTo>
                  <a:pt x="743" y="424"/>
                  <a:pt x="687" y="479"/>
                  <a:pt x="620" y="479"/>
                </a:cubicBezTo>
                <a:cubicBezTo>
                  <a:pt x="552" y="479"/>
                  <a:pt x="497" y="424"/>
                  <a:pt x="497" y="356"/>
                </a:cubicBezTo>
                <a:cubicBezTo>
                  <a:pt x="497" y="345"/>
                  <a:pt x="498" y="335"/>
                  <a:pt x="501" y="324"/>
                </a:cubicBezTo>
                <a:lnTo>
                  <a:pt x="452" y="305"/>
                </a:lnTo>
                <a:cubicBezTo>
                  <a:pt x="447" y="322"/>
                  <a:pt x="444" y="338"/>
                  <a:pt x="444" y="356"/>
                </a:cubicBezTo>
                <a:cubicBezTo>
                  <a:pt x="444" y="453"/>
                  <a:pt x="523" y="532"/>
                  <a:pt x="620" y="532"/>
                </a:cubicBezTo>
                <a:cubicBezTo>
                  <a:pt x="716" y="532"/>
                  <a:pt x="795" y="453"/>
                  <a:pt x="795" y="356"/>
                </a:cubicBezTo>
                <a:cubicBezTo>
                  <a:pt x="795" y="260"/>
                  <a:pt x="716" y="181"/>
                  <a:pt x="620" y="181"/>
                </a:cubicBezTo>
                <a:close/>
                <a:moveTo>
                  <a:pt x="620" y="271"/>
                </a:moveTo>
                <a:cubicBezTo>
                  <a:pt x="590" y="271"/>
                  <a:pt x="564" y="287"/>
                  <a:pt x="548" y="310"/>
                </a:cubicBezTo>
                <a:lnTo>
                  <a:pt x="600" y="330"/>
                </a:lnTo>
                <a:lnTo>
                  <a:pt x="615" y="287"/>
                </a:lnTo>
                <a:lnTo>
                  <a:pt x="616" y="283"/>
                </a:lnTo>
                <a:lnTo>
                  <a:pt x="618" y="286"/>
                </a:lnTo>
                <a:lnTo>
                  <a:pt x="662" y="356"/>
                </a:lnTo>
                <a:lnTo>
                  <a:pt x="663" y="357"/>
                </a:lnTo>
                <a:lnTo>
                  <a:pt x="662" y="358"/>
                </a:lnTo>
                <a:lnTo>
                  <a:pt x="585" y="399"/>
                </a:lnTo>
                <a:lnTo>
                  <a:pt x="581" y="401"/>
                </a:lnTo>
                <a:lnTo>
                  <a:pt x="583" y="397"/>
                </a:lnTo>
                <a:lnTo>
                  <a:pt x="594" y="360"/>
                </a:lnTo>
                <a:lnTo>
                  <a:pt x="537" y="338"/>
                </a:lnTo>
                <a:cubicBezTo>
                  <a:pt x="535" y="344"/>
                  <a:pt x="535" y="350"/>
                  <a:pt x="535" y="356"/>
                </a:cubicBezTo>
                <a:cubicBezTo>
                  <a:pt x="535" y="403"/>
                  <a:pt x="573" y="442"/>
                  <a:pt x="620" y="442"/>
                </a:cubicBezTo>
                <a:cubicBezTo>
                  <a:pt x="667" y="442"/>
                  <a:pt x="705" y="403"/>
                  <a:pt x="705" y="356"/>
                </a:cubicBezTo>
                <a:cubicBezTo>
                  <a:pt x="705" y="309"/>
                  <a:pt x="667" y="271"/>
                  <a:pt x="620" y="271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POWER_USER_ID_ICONS_Muscle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2256918" y="1189232"/>
            <a:ext cx="516922" cy="544474"/>
          </a:xfrm>
          <a:custGeom>
            <a:avLst/>
            <a:gdLst>
              <a:gd name="T0" fmla="*/ 939 w 1048"/>
              <a:gd name="T1" fmla="*/ 701 h 1104"/>
              <a:gd name="T2" fmla="*/ 920 w 1048"/>
              <a:gd name="T3" fmla="*/ 692 h 1104"/>
              <a:gd name="T4" fmla="*/ 898 w 1048"/>
              <a:gd name="T5" fmla="*/ 684 h 1104"/>
              <a:gd name="T6" fmla="*/ 876 w 1048"/>
              <a:gd name="T7" fmla="*/ 679 h 1104"/>
              <a:gd name="T8" fmla="*/ 850 w 1048"/>
              <a:gd name="T9" fmla="*/ 676 h 1104"/>
              <a:gd name="T10" fmla="*/ 680 w 1048"/>
              <a:gd name="T11" fmla="*/ 759 h 1104"/>
              <a:gd name="T12" fmla="*/ 526 w 1048"/>
              <a:gd name="T13" fmla="*/ 716 h 1104"/>
              <a:gd name="T14" fmla="*/ 361 w 1048"/>
              <a:gd name="T15" fmla="*/ 770 h 1104"/>
              <a:gd name="T16" fmla="*/ 326 w 1048"/>
              <a:gd name="T17" fmla="*/ 805 h 1104"/>
              <a:gd name="T18" fmla="*/ 313 w 1048"/>
              <a:gd name="T19" fmla="*/ 808 h 1104"/>
              <a:gd name="T20" fmla="*/ 306 w 1048"/>
              <a:gd name="T21" fmla="*/ 803 h 1104"/>
              <a:gd name="T22" fmla="*/ 299 w 1048"/>
              <a:gd name="T23" fmla="*/ 739 h 1104"/>
              <a:gd name="T24" fmla="*/ 294 w 1048"/>
              <a:gd name="T25" fmla="*/ 685 h 1104"/>
              <a:gd name="T26" fmla="*/ 290 w 1048"/>
              <a:gd name="T27" fmla="*/ 616 h 1104"/>
              <a:gd name="T28" fmla="*/ 330 w 1048"/>
              <a:gd name="T29" fmla="*/ 353 h 1104"/>
              <a:gd name="T30" fmla="*/ 348 w 1048"/>
              <a:gd name="T31" fmla="*/ 319 h 1104"/>
              <a:gd name="T32" fmla="*/ 364 w 1048"/>
              <a:gd name="T33" fmla="*/ 293 h 1104"/>
              <a:gd name="T34" fmla="*/ 381 w 1048"/>
              <a:gd name="T35" fmla="*/ 292 h 1104"/>
              <a:gd name="T36" fmla="*/ 399 w 1048"/>
              <a:gd name="T37" fmla="*/ 293 h 1104"/>
              <a:gd name="T38" fmla="*/ 437 w 1048"/>
              <a:gd name="T39" fmla="*/ 293 h 1104"/>
              <a:gd name="T40" fmla="*/ 454 w 1048"/>
              <a:gd name="T41" fmla="*/ 286 h 1104"/>
              <a:gd name="T42" fmla="*/ 520 w 1048"/>
              <a:gd name="T43" fmla="*/ 257 h 1104"/>
              <a:gd name="T44" fmla="*/ 573 w 1048"/>
              <a:gd name="T45" fmla="*/ 213 h 1104"/>
              <a:gd name="T46" fmla="*/ 553 w 1048"/>
              <a:gd name="T47" fmla="*/ 191 h 1104"/>
              <a:gd name="T48" fmla="*/ 566 w 1048"/>
              <a:gd name="T49" fmla="*/ 161 h 1104"/>
              <a:gd name="T50" fmla="*/ 573 w 1048"/>
              <a:gd name="T51" fmla="*/ 119 h 1104"/>
              <a:gd name="T52" fmla="*/ 455 w 1048"/>
              <a:gd name="T53" fmla="*/ 21 h 1104"/>
              <a:gd name="T54" fmla="*/ 321 w 1048"/>
              <a:gd name="T55" fmla="*/ 62 h 1104"/>
              <a:gd name="T56" fmla="*/ 226 w 1048"/>
              <a:gd name="T57" fmla="*/ 175 h 1104"/>
              <a:gd name="T58" fmla="*/ 167 w 1048"/>
              <a:gd name="T59" fmla="*/ 304 h 1104"/>
              <a:gd name="T60" fmla="*/ 134 w 1048"/>
              <a:gd name="T61" fmla="*/ 374 h 1104"/>
              <a:gd name="T62" fmla="*/ 101 w 1048"/>
              <a:gd name="T63" fmla="*/ 446 h 1104"/>
              <a:gd name="T64" fmla="*/ 11 w 1048"/>
              <a:gd name="T65" fmla="*/ 700 h 1104"/>
              <a:gd name="T66" fmla="*/ 5 w 1048"/>
              <a:gd name="T67" fmla="*/ 737 h 1104"/>
              <a:gd name="T68" fmla="*/ 0 w 1048"/>
              <a:gd name="T69" fmla="*/ 796 h 1104"/>
              <a:gd name="T70" fmla="*/ 13 w 1048"/>
              <a:gd name="T71" fmla="*/ 923 h 1104"/>
              <a:gd name="T72" fmla="*/ 13 w 1048"/>
              <a:gd name="T73" fmla="*/ 926 h 1104"/>
              <a:gd name="T74" fmla="*/ 9 w 1048"/>
              <a:gd name="T75" fmla="*/ 951 h 1104"/>
              <a:gd name="T76" fmla="*/ 11 w 1048"/>
              <a:gd name="T77" fmla="*/ 979 h 1104"/>
              <a:gd name="T78" fmla="*/ 52 w 1048"/>
              <a:gd name="T79" fmla="*/ 1019 h 1104"/>
              <a:gd name="T80" fmla="*/ 91 w 1048"/>
              <a:gd name="T81" fmla="*/ 1036 h 1104"/>
              <a:gd name="T82" fmla="*/ 128 w 1048"/>
              <a:gd name="T83" fmla="*/ 1048 h 1104"/>
              <a:gd name="T84" fmla="*/ 422 w 1048"/>
              <a:gd name="T85" fmla="*/ 1096 h 1104"/>
              <a:gd name="T86" fmla="*/ 527 w 1048"/>
              <a:gd name="T87" fmla="*/ 1102 h 1104"/>
              <a:gd name="T88" fmla="*/ 628 w 1048"/>
              <a:gd name="T89" fmla="*/ 1104 h 1104"/>
              <a:gd name="T90" fmla="*/ 797 w 1048"/>
              <a:gd name="T91" fmla="*/ 1100 h 1104"/>
              <a:gd name="T92" fmla="*/ 840 w 1048"/>
              <a:gd name="T93" fmla="*/ 1100 h 1104"/>
              <a:gd name="T94" fmla="*/ 916 w 1048"/>
              <a:gd name="T95" fmla="*/ 1086 h 1104"/>
              <a:gd name="T96" fmla="*/ 1048 w 1048"/>
              <a:gd name="T97" fmla="*/ 888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48" h="1104">
                <a:moveTo>
                  <a:pt x="939" y="701"/>
                </a:moveTo>
                <a:lnTo>
                  <a:pt x="939" y="701"/>
                </a:lnTo>
                <a:cubicBezTo>
                  <a:pt x="938" y="700"/>
                  <a:pt x="936" y="700"/>
                  <a:pt x="935" y="699"/>
                </a:cubicBezTo>
                <a:cubicBezTo>
                  <a:pt x="930" y="696"/>
                  <a:pt x="925" y="694"/>
                  <a:pt x="920" y="692"/>
                </a:cubicBezTo>
                <a:cubicBezTo>
                  <a:pt x="917" y="691"/>
                  <a:pt x="914" y="690"/>
                  <a:pt x="911" y="688"/>
                </a:cubicBezTo>
                <a:cubicBezTo>
                  <a:pt x="907" y="687"/>
                  <a:pt x="903" y="686"/>
                  <a:pt x="898" y="684"/>
                </a:cubicBezTo>
                <a:cubicBezTo>
                  <a:pt x="895" y="683"/>
                  <a:pt x="892" y="682"/>
                  <a:pt x="888" y="682"/>
                </a:cubicBezTo>
                <a:cubicBezTo>
                  <a:pt x="884" y="681"/>
                  <a:pt x="880" y="680"/>
                  <a:pt x="876" y="679"/>
                </a:cubicBezTo>
                <a:cubicBezTo>
                  <a:pt x="872" y="679"/>
                  <a:pt x="869" y="678"/>
                  <a:pt x="865" y="677"/>
                </a:cubicBezTo>
                <a:cubicBezTo>
                  <a:pt x="860" y="677"/>
                  <a:pt x="855" y="677"/>
                  <a:pt x="850" y="676"/>
                </a:cubicBezTo>
                <a:cubicBezTo>
                  <a:pt x="848" y="676"/>
                  <a:pt x="845" y="676"/>
                  <a:pt x="843" y="676"/>
                </a:cubicBezTo>
                <a:cubicBezTo>
                  <a:pt x="776" y="676"/>
                  <a:pt x="717" y="709"/>
                  <a:pt x="680" y="759"/>
                </a:cubicBezTo>
                <a:cubicBezTo>
                  <a:pt x="678" y="759"/>
                  <a:pt x="676" y="759"/>
                  <a:pt x="675" y="758"/>
                </a:cubicBezTo>
                <a:cubicBezTo>
                  <a:pt x="635" y="732"/>
                  <a:pt x="583" y="716"/>
                  <a:pt x="526" y="716"/>
                </a:cubicBezTo>
                <a:cubicBezTo>
                  <a:pt x="492" y="716"/>
                  <a:pt x="458" y="722"/>
                  <a:pt x="426" y="734"/>
                </a:cubicBezTo>
                <a:cubicBezTo>
                  <a:pt x="403" y="743"/>
                  <a:pt x="381" y="754"/>
                  <a:pt x="361" y="770"/>
                </a:cubicBezTo>
                <a:cubicBezTo>
                  <a:pt x="356" y="775"/>
                  <a:pt x="351" y="780"/>
                  <a:pt x="346" y="785"/>
                </a:cubicBezTo>
                <a:cubicBezTo>
                  <a:pt x="339" y="792"/>
                  <a:pt x="335" y="800"/>
                  <a:pt x="326" y="805"/>
                </a:cubicBezTo>
                <a:cubicBezTo>
                  <a:pt x="324" y="806"/>
                  <a:pt x="322" y="807"/>
                  <a:pt x="320" y="808"/>
                </a:cubicBezTo>
                <a:lnTo>
                  <a:pt x="313" y="808"/>
                </a:lnTo>
                <a:cubicBezTo>
                  <a:pt x="310" y="807"/>
                  <a:pt x="308" y="806"/>
                  <a:pt x="306" y="803"/>
                </a:cubicBezTo>
                <a:cubicBezTo>
                  <a:pt x="306" y="803"/>
                  <a:pt x="306" y="803"/>
                  <a:pt x="306" y="803"/>
                </a:cubicBezTo>
                <a:cubicBezTo>
                  <a:pt x="300" y="795"/>
                  <a:pt x="301" y="782"/>
                  <a:pt x="301" y="773"/>
                </a:cubicBezTo>
                <a:cubicBezTo>
                  <a:pt x="300" y="762"/>
                  <a:pt x="300" y="750"/>
                  <a:pt x="299" y="739"/>
                </a:cubicBezTo>
                <a:cubicBezTo>
                  <a:pt x="299" y="738"/>
                  <a:pt x="299" y="737"/>
                  <a:pt x="299" y="736"/>
                </a:cubicBezTo>
                <a:cubicBezTo>
                  <a:pt x="297" y="719"/>
                  <a:pt x="295" y="702"/>
                  <a:pt x="294" y="685"/>
                </a:cubicBezTo>
                <a:cubicBezTo>
                  <a:pt x="292" y="663"/>
                  <a:pt x="291" y="641"/>
                  <a:pt x="290" y="619"/>
                </a:cubicBezTo>
                <a:lnTo>
                  <a:pt x="290" y="616"/>
                </a:lnTo>
                <a:cubicBezTo>
                  <a:pt x="287" y="571"/>
                  <a:pt x="286" y="524"/>
                  <a:pt x="293" y="478"/>
                </a:cubicBezTo>
                <a:cubicBezTo>
                  <a:pt x="300" y="435"/>
                  <a:pt x="312" y="392"/>
                  <a:pt x="330" y="353"/>
                </a:cubicBezTo>
                <a:cubicBezTo>
                  <a:pt x="333" y="346"/>
                  <a:pt x="337" y="339"/>
                  <a:pt x="341" y="332"/>
                </a:cubicBezTo>
                <a:cubicBezTo>
                  <a:pt x="343" y="328"/>
                  <a:pt x="345" y="323"/>
                  <a:pt x="348" y="319"/>
                </a:cubicBezTo>
                <a:cubicBezTo>
                  <a:pt x="348" y="317"/>
                  <a:pt x="349" y="316"/>
                  <a:pt x="350" y="314"/>
                </a:cubicBezTo>
                <a:cubicBezTo>
                  <a:pt x="353" y="306"/>
                  <a:pt x="358" y="297"/>
                  <a:pt x="364" y="293"/>
                </a:cubicBezTo>
                <a:cubicBezTo>
                  <a:pt x="366" y="292"/>
                  <a:pt x="369" y="291"/>
                  <a:pt x="374" y="291"/>
                </a:cubicBezTo>
                <a:cubicBezTo>
                  <a:pt x="376" y="291"/>
                  <a:pt x="379" y="292"/>
                  <a:pt x="381" y="292"/>
                </a:cubicBezTo>
                <a:cubicBezTo>
                  <a:pt x="383" y="292"/>
                  <a:pt x="385" y="292"/>
                  <a:pt x="387" y="292"/>
                </a:cubicBezTo>
                <a:cubicBezTo>
                  <a:pt x="391" y="292"/>
                  <a:pt x="395" y="293"/>
                  <a:pt x="399" y="293"/>
                </a:cubicBezTo>
                <a:cubicBezTo>
                  <a:pt x="406" y="293"/>
                  <a:pt x="413" y="294"/>
                  <a:pt x="420" y="294"/>
                </a:cubicBezTo>
                <a:cubicBezTo>
                  <a:pt x="427" y="294"/>
                  <a:pt x="432" y="293"/>
                  <a:pt x="437" y="293"/>
                </a:cubicBezTo>
                <a:cubicBezTo>
                  <a:pt x="442" y="292"/>
                  <a:pt x="447" y="290"/>
                  <a:pt x="450" y="288"/>
                </a:cubicBezTo>
                <a:cubicBezTo>
                  <a:pt x="452" y="287"/>
                  <a:pt x="453" y="286"/>
                  <a:pt x="454" y="286"/>
                </a:cubicBezTo>
                <a:cubicBezTo>
                  <a:pt x="470" y="279"/>
                  <a:pt x="486" y="272"/>
                  <a:pt x="501" y="265"/>
                </a:cubicBezTo>
                <a:cubicBezTo>
                  <a:pt x="507" y="262"/>
                  <a:pt x="514" y="260"/>
                  <a:pt x="520" y="257"/>
                </a:cubicBezTo>
                <a:cubicBezTo>
                  <a:pt x="531" y="258"/>
                  <a:pt x="542" y="258"/>
                  <a:pt x="553" y="253"/>
                </a:cubicBezTo>
                <a:cubicBezTo>
                  <a:pt x="569" y="247"/>
                  <a:pt x="574" y="227"/>
                  <a:pt x="573" y="213"/>
                </a:cubicBezTo>
                <a:cubicBezTo>
                  <a:pt x="573" y="209"/>
                  <a:pt x="572" y="206"/>
                  <a:pt x="571" y="204"/>
                </a:cubicBezTo>
                <a:cubicBezTo>
                  <a:pt x="568" y="197"/>
                  <a:pt x="561" y="193"/>
                  <a:pt x="553" y="191"/>
                </a:cubicBezTo>
                <a:cubicBezTo>
                  <a:pt x="557" y="181"/>
                  <a:pt x="561" y="172"/>
                  <a:pt x="566" y="162"/>
                </a:cubicBezTo>
                <a:lnTo>
                  <a:pt x="566" y="161"/>
                </a:lnTo>
                <a:cubicBezTo>
                  <a:pt x="572" y="149"/>
                  <a:pt x="579" y="133"/>
                  <a:pt x="573" y="119"/>
                </a:cubicBezTo>
                <a:lnTo>
                  <a:pt x="573" y="119"/>
                </a:lnTo>
                <a:lnTo>
                  <a:pt x="573" y="118"/>
                </a:lnTo>
                <a:cubicBezTo>
                  <a:pt x="565" y="97"/>
                  <a:pt x="474" y="34"/>
                  <a:pt x="455" y="21"/>
                </a:cubicBezTo>
                <a:cubicBezTo>
                  <a:pt x="453" y="19"/>
                  <a:pt x="429" y="0"/>
                  <a:pt x="408" y="0"/>
                </a:cubicBezTo>
                <a:cubicBezTo>
                  <a:pt x="394" y="1"/>
                  <a:pt x="348" y="39"/>
                  <a:pt x="321" y="62"/>
                </a:cubicBezTo>
                <a:cubicBezTo>
                  <a:pt x="288" y="91"/>
                  <a:pt x="248" y="128"/>
                  <a:pt x="240" y="143"/>
                </a:cubicBezTo>
                <a:cubicBezTo>
                  <a:pt x="234" y="153"/>
                  <a:pt x="227" y="167"/>
                  <a:pt x="226" y="175"/>
                </a:cubicBezTo>
                <a:lnTo>
                  <a:pt x="219" y="192"/>
                </a:lnTo>
                <a:cubicBezTo>
                  <a:pt x="205" y="224"/>
                  <a:pt x="186" y="263"/>
                  <a:pt x="167" y="304"/>
                </a:cubicBezTo>
                <a:cubicBezTo>
                  <a:pt x="164" y="311"/>
                  <a:pt x="160" y="318"/>
                  <a:pt x="157" y="325"/>
                </a:cubicBezTo>
                <a:cubicBezTo>
                  <a:pt x="149" y="341"/>
                  <a:pt x="142" y="357"/>
                  <a:pt x="134" y="374"/>
                </a:cubicBezTo>
                <a:cubicBezTo>
                  <a:pt x="132" y="378"/>
                  <a:pt x="130" y="382"/>
                  <a:pt x="128" y="387"/>
                </a:cubicBezTo>
                <a:cubicBezTo>
                  <a:pt x="119" y="407"/>
                  <a:pt x="110" y="426"/>
                  <a:pt x="101" y="446"/>
                </a:cubicBezTo>
                <a:cubicBezTo>
                  <a:pt x="69" y="519"/>
                  <a:pt x="38" y="595"/>
                  <a:pt x="19" y="668"/>
                </a:cubicBezTo>
                <a:cubicBezTo>
                  <a:pt x="16" y="679"/>
                  <a:pt x="13" y="689"/>
                  <a:pt x="11" y="700"/>
                </a:cubicBezTo>
                <a:cubicBezTo>
                  <a:pt x="9" y="710"/>
                  <a:pt x="7" y="720"/>
                  <a:pt x="6" y="730"/>
                </a:cubicBezTo>
                <a:cubicBezTo>
                  <a:pt x="6" y="732"/>
                  <a:pt x="5" y="734"/>
                  <a:pt x="5" y="737"/>
                </a:cubicBezTo>
                <a:cubicBezTo>
                  <a:pt x="3" y="756"/>
                  <a:pt x="1" y="775"/>
                  <a:pt x="0" y="794"/>
                </a:cubicBezTo>
                <a:cubicBezTo>
                  <a:pt x="0" y="795"/>
                  <a:pt x="0" y="795"/>
                  <a:pt x="0" y="796"/>
                </a:cubicBezTo>
                <a:cubicBezTo>
                  <a:pt x="0" y="816"/>
                  <a:pt x="1" y="836"/>
                  <a:pt x="3" y="857"/>
                </a:cubicBezTo>
                <a:cubicBezTo>
                  <a:pt x="6" y="879"/>
                  <a:pt x="11" y="901"/>
                  <a:pt x="13" y="923"/>
                </a:cubicBezTo>
                <a:lnTo>
                  <a:pt x="13" y="923"/>
                </a:lnTo>
                <a:lnTo>
                  <a:pt x="13" y="926"/>
                </a:lnTo>
                <a:cubicBezTo>
                  <a:pt x="13" y="927"/>
                  <a:pt x="12" y="930"/>
                  <a:pt x="12" y="933"/>
                </a:cubicBezTo>
                <a:cubicBezTo>
                  <a:pt x="11" y="939"/>
                  <a:pt x="10" y="945"/>
                  <a:pt x="9" y="951"/>
                </a:cubicBezTo>
                <a:cubicBezTo>
                  <a:pt x="9" y="952"/>
                  <a:pt x="9" y="954"/>
                  <a:pt x="9" y="955"/>
                </a:cubicBezTo>
                <a:cubicBezTo>
                  <a:pt x="8" y="963"/>
                  <a:pt x="8" y="971"/>
                  <a:pt x="11" y="979"/>
                </a:cubicBezTo>
                <a:cubicBezTo>
                  <a:pt x="14" y="990"/>
                  <a:pt x="22" y="1001"/>
                  <a:pt x="32" y="1009"/>
                </a:cubicBezTo>
                <a:cubicBezTo>
                  <a:pt x="37" y="1011"/>
                  <a:pt x="43" y="1015"/>
                  <a:pt x="52" y="1019"/>
                </a:cubicBezTo>
                <a:cubicBezTo>
                  <a:pt x="61" y="1023"/>
                  <a:pt x="70" y="1027"/>
                  <a:pt x="79" y="1031"/>
                </a:cubicBezTo>
                <a:cubicBezTo>
                  <a:pt x="83" y="1033"/>
                  <a:pt x="86" y="1034"/>
                  <a:pt x="91" y="1036"/>
                </a:cubicBezTo>
                <a:cubicBezTo>
                  <a:pt x="91" y="1036"/>
                  <a:pt x="92" y="1036"/>
                  <a:pt x="92" y="1036"/>
                </a:cubicBezTo>
                <a:cubicBezTo>
                  <a:pt x="104" y="1041"/>
                  <a:pt x="116" y="1044"/>
                  <a:pt x="128" y="1048"/>
                </a:cubicBezTo>
                <a:cubicBezTo>
                  <a:pt x="134" y="1050"/>
                  <a:pt x="140" y="1052"/>
                  <a:pt x="147" y="1054"/>
                </a:cubicBezTo>
                <a:cubicBezTo>
                  <a:pt x="231" y="1077"/>
                  <a:pt x="329" y="1089"/>
                  <a:pt x="422" y="1096"/>
                </a:cubicBezTo>
                <a:cubicBezTo>
                  <a:pt x="447" y="1098"/>
                  <a:pt x="472" y="1100"/>
                  <a:pt x="496" y="1101"/>
                </a:cubicBezTo>
                <a:cubicBezTo>
                  <a:pt x="506" y="1101"/>
                  <a:pt x="517" y="1102"/>
                  <a:pt x="527" y="1102"/>
                </a:cubicBezTo>
                <a:cubicBezTo>
                  <a:pt x="555" y="1103"/>
                  <a:pt x="583" y="1103"/>
                  <a:pt x="611" y="1104"/>
                </a:cubicBezTo>
                <a:cubicBezTo>
                  <a:pt x="616" y="1104"/>
                  <a:pt x="622" y="1104"/>
                  <a:pt x="628" y="1104"/>
                </a:cubicBezTo>
                <a:cubicBezTo>
                  <a:pt x="642" y="1104"/>
                  <a:pt x="657" y="1103"/>
                  <a:pt x="671" y="1103"/>
                </a:cubicBezTo>
                <a:cubicBezTo>
                  <a:pt x="712" y="1103"/>
                  <a:pt x="754" y="1102"/>
                  <a:pt x="797" y="1100"/>
                </a:cubicBezTo>
                <a:lnTo>
                  <a:pt x="805" y="1100"/>
                </a:lnTo>
                <a:cubicBezTo>
                  <a:pt x="805" y="1100"/>
                  <a:pt x="826" y="1100"/>
                  <a:pt x="840" y="1100"/>
                </a:cubicBezTo>
                <a:cubicBezTo>
                  <a:pt x="859" y="1099"/>
                  <a:pt x="879" y="1097"/>
                  <a:pt x="898" y="1092"/>
                </a:cubicBezTo>
                <a:cubicBezTo>
                  <a:pt x="900" y="1091"/>
                  <a:pt x="908" y="1089"/>
                  <a:pt x="916" y="1086"/>
                </a:cubicBezTo>
                <a:cubicBezTo>
                  <a:pt x="927" y="1082"/>
                  <a:pt x="939" y="1078"/>
                  <a:pt x="939" y="1075"/>
                </a:cubicBezTo>
                <a:cubicBezTo>
                  <a:pt x="1004" y="1040"/>
                  <a:pt x="1048" y="969"/>
                  <a:pt x="1048" y="888"/>
                </a:cubicBezTo>
                <a:cubicBezTo>
                  <a:pt x="1048" y="807"/>
                  <a:pt x="1004" y="737"/>
                  <a:pt x="939" y="701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1" name="POWER_USER_ID_ICONS_Fruit_Picking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5049819" y="1189714"/>
            <a:ext cx="560575" cy="562960"/>
            <a:chOff x="8" y="7"/>
            <a:chExt cx="470" cy="472"/>
          </a:xfrm>
          <a:solidFill>
            <a:schemeClr val="bg1"/>
          </a:solidFill>
        </p:grpSpPr>
        <p:sp>
          <p:nvSpPr>
            <p:cNvPr id="22" name="POWER_USER_ID_ICONS_Fruit_Picking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0" y="7"/>
              <a:ext cx="458" cy="361"/>
            </a:xfrm>
            <a:custGeom>
              <a:avLst/>
              <a:gdLst>
                <a:gd name="T0" fmla="*/ 829 w 1217"/>
                <a:gd name="T1" fmla="*/ 353 h 959"/>
                <a:gd name="T2" fmla="*/ 817 w 1217"/>
                <a:gd name="T3" fmla="*/ 472 h 959"/>
                <a:gd name="T4" fmla="*/ 817 w 1217"/>
                <a:gd name="T5" fmla="*/ 473 h 959"/>
                <a:gd name="T6" fmla="*/ 895 w 1217"/>
                <a:gd name="T7" fmla="*/ 561 h 959"/>
                <a:gd name="T8" fmla="*/ 960 w 1217"/>
                <a:gd name="T9" fmla="*/ 771 h 959"/>
                <a:gd name="T10" fmla="*/ 960 w 1217"/>
                <a:gd name="T11" fmla="*/ 771 h 959"/>
                <a:gd name="T12" fmla="*/ 964 w 1217"/>
                <a:gd name="T13" fmla="*/ 804 h 959"/>
                <a:gd name="T14" fmla="*/ 802 w 1217"/>
                <a:gd name="T15" fmla="*/ 959 h 959"/>
                <a:gd name="T16" fmla="*/ 639 w 1217"/>
                <a:gd name="T17" fmla="*/ 804 h 959"/>
                <a:gd name="T18" fmla="*/ 643 w 1217"/>
                <a:gd name="T19" fmla="*/ 771 h 959"/>
                <a:gd name="T20" fmla="*/ 643 w 1217"/>
                <a:gd name="T21" fmla="*/ 771 h 959"/>
                <a:gd name="T22" fmla="*/ 708 w 1217"/>
                <a:gd name="T23" fmla="*/ 561 h 959"/>
                <a:gd name="T24" fmla="*/ 786 w 1217"/>
                <a:gd name="T25" fmla="*/ 473 h 959"/>
                <a:gd name="T26" fmla="*/ 702 w 1217"/>
                <a:gd name="T27" fmla="*/ 444 h 959"/>
                <a:gd name="T28" fmla="*/ 673 w 1217"/>
                <a:gd name="T29" fmla="*/ 360 h 959"/>
                <a:gd name="T30" fmla="*/ 757 w 1217"/>
                <a:gd name="T31" fmla="*/ 390 h 959"/>
                <a:gd name="T32" fmla="*/ 786 w 1217"/>
                <a:gd name="T33" fmla="*/ 472 h 959"/>
                <a:gd name="T34" fmla="*/ 795 w 1217"/>
                <a:gd name="T35" fmla="*/ 345 h 959"/>
                <a:gd name="T36" fmla="*/ 279 w 1217"/>
                <a:gd name="T37" fmla="*/ 233 h 959"/>
                <a:gd name="T38" fmla="*/ 230 w 1217"/>
                <a:gd name="T39" fmla="*/ 368 h 959"/>
                <a:gd name="T40" fmla="*/ 82 w 1217"/>
                <a:gd name="T41" fmla="*/ 417 h 959"/>
                <a:gd name="T42" fmla="*/ 132 w 1217"/>
                <a:gd name="T43" fmla="*/ 270 h 959"/>
                <a:gd name="T44" fmla="*/ 236 w 1217"/>
                <a:gd name="T45" fmla="*/ 223 h 959"/>
                <a:gd name="T46" fmla="*/ 194 w 1217"/>
                <a:gd name="T47" fmla="*/ 214 h 959"/>
                <a:gd name="T48" fmla="*/ 54 w 1217"/>
                <a:gd name="T49" fmla="*/ 165 h 959"/>
                <a:gd name="T50" fmla="*/ 5 w 1217"/>
                <a:gd name="T51" fmla="*/ 18 h 959"/>
                <a:gd name="T52" fmla="*/ 152 w 1217"/>
                <a:gd name="T53" fmla="*/ 67 h 959"/>
                <a:gd name="T54" fmla="*/ 193 w 1217"/>
                <a:gd name="T55" fmla="*/ 143 h 959"/>
                <a:gd name="T56" fmla="*/ 632 w 1217"/>
                <a:gd name="T57" fmla="*/ 239 h 959"/>
                <a:gd name="T58" fmla="*/ 558 w 1217"/>
                <a:gd name="T59" fmla="*/ 135 h 959"/>
                <a:gd name="T60" fmla="*/ 497 w 1217"/>
                <a:gd name="T61" fmla="*/ 162 h 959"/>
                <a:gd name="T62" fmla="*/ 428 w 1217"/>
                <a:gd name="T63" fmla="*/ 127 h 959"/>
                <a:gd name="T64" fmla="*/ 497 w 1217"/>
                <a:gd name="T65" fmla="*/ 93 h 959"/>
                <a:gd name="T66" fmla="*/ 536 w 1217"/>
                <a:gd name="T67" fmla="*/ 103 h 959"/>
                <a:gd name="T68" fmla="*/ 483 w 1217"/>
                <a:gd name="T69" fmla="*/ 29 h 959"/>
                <a:gd name="T70" fmla="*/ 487 w 1217"/>
                <a:gd name="T71" fmla="*/ 5 h 959"/>
                <a:gd name="T72" fmla="*/ 511 w 1217"/>
                <a:gd name="T73" fmla="*/ 9 h 959"/>
                <a:gd name="T74" fmla="*/ 586 w 1217"/>
                <a:gd name="T75" fmla="*/ 115 h 959"/>
                <a:gd name="T76" fmla="*/ 584 w 1217"/>
                <a:gd name="T77" fmla="*/ 98 h 959"/>
                <a:gd name="T78" fmla="*/ 619 w 1217"/>
                <a:gd name="T79" fmla="*/ 28 h 959"/>
                <a:gd name="T80" fmla="*/ 653 w 1217"/>
                <a:gd name="T81" fmla="*/ 98 h 959"/>
                <a:gd name="T82" fmla="*/ 621 w 1217"/>
                <a:gd name="T83" fmla="*/ 164 h 959"/>
                <a:gd name="T84" fmla="*/ 682 w 1217"/>
                <a:gd name="T85" fmla="*/ 250 h 959"/>
                <a:gd name="T86" fmla="*/ 1070 w 1217"/>
                <a:gd name="T87" fmla="*/ 335 h 959"/>
                <a:gd name="T88" fmla="*/ 974 w 1217"/>
                <a:gd name="T89" fmla="*/ 199 h 959"/>
                <a:gd name="T90" fmla="*/ 913 w 1217"/>
                <a:gd name="T91" fmla="*/ 226 h 959"/>
                <a:gd name="T92" fmla="*/ 843 w 1217"/>
                <a:gd name="T93" fmla="*/ 191 h 959"/>
                <a:gd name="T94" fmla="*/ 913 w 1217"/>
                <a:gd name="T95" fmla="*/ 157 h 959"/>
                <a:gd name="T96" fmla="*/ 951 w 1217"/>
                <a:gd name="T97" fmla="*/ 167 h 959"/>
                <a:gd name="T98" fmla="*/ 898 w 1217"/>
                <a:gd name="T99" fmla="*/ 94 h 959"/>
                <a:gd name="T100" fmla="*/ 902 w 1217"/>
                <a:gd name="T101" fmla="*/ 69 h 959"/>
                <a:gd name="T102" fmla="*/ 927 w 1217"/>
                <a:gd name="T103" fmla="*/ 73 h 959"/>
                <a:gd name="T104" fmla="*/ 1002 w 1217"/>
                <a:gd name="T105" fmla="*/ 179 h 959"/>
                <a:gd name="T106" fmla="*/ 999 w 1217"/>
                <a:gd name="T107" fmla="*/ 162 h 959"/>
                <a:gd name="T108" fmla="*/ 1034 w 1217"/>
                <a:gd name="T109" fmla="*/ 92 h 959"/>
                <a:gd name="T110" fmla="*/ 1069 w 1217"/>
                <a:gd name="T111" fmla="*/ 162 h 959"/>
                <a:gd name="T112" fmla="*/ 1037 w 1217"/>
                <a:gd name="T113" fmla="*/ 228 h 959"/>
                <a:gd name="T114" fmla="*/ 1120 w 1217"/>
                <a:gd name="T115" fmla="*/ 346 h 959"/>
                <a:gd name="T116" fmla="*/ 1217 w 1217"/>
                <a:gd name="T117" fmla="*/ 367 h 959"/>
                <a:gd name="T118" fmla="*/ 1217 w 1217"/>
                <a:gd name="T119" fmla="*/ 437 h 959"/>
                <a:gd name="T120" fmla="*/ 829 w 1217"/>
                <a:gd name="T121" fmla="*/ 353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17" h="959">
                  <a:moveTo>
                    <a:pt x="829" y="353"/>
                  </a:moveTo>
                  <a:cubicBezTo>
                    <a:pt x="814" y="391"/>
                    <a:pt x="817" y="453"/>
                    <a:pt x="817" y="472"/>
                  </a:cubicBezTo>
                  <a:lnTo>
                    <a:pt x="817" y="473"/>
                  </a:lnTo>
                  <a:cubicBezTo>
                    <a:pt x="861" y="481"/>
                    <a:pt x="895" y="517"/>
                    <a:pt x="895" y="561"/>
                  </a:cubicBezTo>
                  <a:cubicBezTo>
                    <a:pt x="895" y="624"/>
                    <a:pt x="952" y="718"/>
                    <a:pt x="960" y="771"/>
                  </a:cubicBezTo>
                  <a:lnTo>
                    <a:pt x="960" y="771"/>
                  </a:lnTo>
                  <a:cubicBezTo>
                    <a:pt x="962" y="782"/>
                    <a:pt x="964" y="793"/>
                    <a:pt x="964" y="804"/>
                  </a:cubicBezTo>
                  <a:cubicBezTo>
                    <a:pt x="964" y="890"/>
                    <a:pt x="891" y="959"/>
                    <a:pt x="802" y="959"/>
                  </a:cubicBezTo>
                  <a:cubicBezTo>
                    <a:pt x="712" y="959"/>
                    <a:pt x="639" y="890"/>
                    <a:pt x="639" y="804"/>
                  </a:cubicBezTo>
                  <a:cubicBezTo>
                    <a:pt x="639" y="793"/>
                    <a:pt x="641" y="782"/>
                    <a:pt x="643" y="771"/>
                  </a:cubicBezTo>
                  <a:lnTo>
                    <a:pt x="643" y="771"/>
                  </a:lnTo>
                  <a:cubicBezTo>
                    <a:pt x="651" y="718"/>
                    <a:pt x="708" y="624"/>
                    <a:pt x="708" y="561"/>
                  </a:cubicBezTo>
                  <a:cubicBezTo>
                    <a:pt x="708" y="517"/>
                    <a:pt x="742" y="481"/>
                    <a:pt x="786" y="473"/>
                  </a:cubicBezTo>
                  <a:cubicBezTo>
                    <a:pt x="786" y="473"/>
                    <a:pt x="733" y="476"/>
                    <a:pt x="702" y="444"/>
                  </a:cubicBezTo>
                  <a:cubicBezTo>
                    <a:pt x="671" y="413"/>
                    <a:pt x="673" y="360"/>
                    <a:pt x="673" y="360"/>
                  </a:cubicBezTo>
                  <a:cubicBezTo>
                    <a:pt x="673" y="360"/>
                    <a:pt x="726" y="358"/>
                    <a:pt x="757" y="390"/>
                  </a:cubicBezTo>
                  <a:cubicBezTo>
                    <a:pt x="785" y="417"/>
                    <a:pt x="786" y="462"/>
                    <a:pt x="786" y="472"/>
                  </a:cubicBezTo>
                  <a:cubicBezTo>
                    <a:pt x="786" y="441"/>
                    <a:pt x="783" y="380"/>
                    <a:pt x="795" y="345"/>
                  </a:cubicBezTo>
                  <a:lnTo>
                    <a:pt x="279" y="233"/>
                  </a:lnTo>
                  <a:cubicBezTo>
                    <a:pt x="278" y="260"/>
                    <a:pt x="272" y="326"/>
                    <a:pt x="230" y="368"/>
                  </a:cubicBezTo>
                  <a:cubicBezTo>
                    <a:pt x="176" y="422"/>
                    <a:pt x="82" y="417"/>
                    <a:pt x="82" y="417"/>
                  </a:cubicBezTo>
                  <a:cubicBezTo>
                    <a:pt x="82" y="417"/>
                    <a:pt x="77" y="324"/>
                    <a:pt x="132" y="270"/>
                  </a:cubicBezTo>
                  <a:cubicBezTo>
                    <a:pt x="162" y="240"/>
                    <a:pt x="204" y="228"/>
                    <a:pt x="236" y="223"/>
                  </a:cubicBezTo>
                  <a:lnTo>
                    <a:pt x="194" y="214"/>
                  </a:lnTo>
                  <a:cubicBezTo>
                    <a:pt x="172" y="214"/>
                    <a:pt x="100" y="210"/>
                    <a:pt x="54" y="165"/>
                  </a:cubicBezTo>
                  <a:cubicBezTo>
                    <a:pt x="0" y="111"/>
                    <a:pt x="5" y="18"/>
                    <a:pt x="5" y="18"/>
                  </a:cubicBezTo>
                  <a:cubicBezTo>
                    <a:pt x="5" y="18"/>
                    <a:pt x="98" y="13"/>
                    <a:pt x="152" y="67"/>
                  </a:cubicBezTo>
                  <a:cubicBezTo>
                    <a:pt x="174" y="89"/>
                    <a:pt x="187" y="117"/>
                    <a:pt x="193" y="143"/>
                  </a:cubicBezTo>
                  <a:lnTo>
                    <a:pt x="632" y="239"/>
                  </a:lnTo>
                  <a:lnTo>
                    <a:pt x="558" y="135"/>
                  </a:lnTo>
                  <a:cubicBezTo>
                    <a:pt x="547" y="146"/>
                    <a:pt x="524" y="162"/>
                    <a:pt x="497" y="162"/>
                  </a:cubicBezTo>
                  <a:cubicBezTo>
                    <a:pt x="459" y="162"/>
                    <a:pt x="428" y="127"/>
                    <a:pt x="428" y="127"/>
                  </a:cubicBezTo>
                  <a:cubicBezTo>
                    <a:pt x="428" y="127"/>
                    <a:pt x="459" y="93"/>
                    <a:pt x="497" y="93"/>
                  </a:cubicBezTo>
                  <a:cubicBezTo>
                    <a:pt x="511" y="93"/>
                    <a:pt x="525" y="97"/>
                    <a:pt x="536" y="103"/>
                  </a:cubicBezTo>
                  <a:lnTo>
                    <a:pt x="483" y="29"/>
                  </a:lnTo>
                  <a:cubicBezTo>
                    <a:pt x="478" y="22"/>
                    <a:pt x="479" y="11"/>
                    <a:pt x="487" y="5"/>
                  </a:cubicBezTo>
                  <a:cubicBezTo>
                    <a:pt x="495" y="0"/>
                    <a:pt x="506" y="2"/>
                    <a:pt x="511" y="9"/>
                  </a:cubicBezTo>
                  <a:lnTo>
                    <a:pt x="586" y="115"/>
                  </a:lnTo>
                  <a:cubicBezTo>
                    <a:pt x="585" y="109"/>
                    <a:pt x="584" y="104"/>
                    <a:pt x="584" y="98"/>
                  </a:cubicBezTo>
                  <a:cubicBezTo>
                    <a:pt x="584" y="59"/>
                    <a:pt x="619" y="28"/>
                    <a:pt x="619" y="28"/>
                  </a:cubicBezTo>
                  <a:cubicBezTo>
                    <a:pt x="619" y="28"/>
                    <a:pt x="653" y="59"/>
                    <a:pt x="653" y="98"/>
                  </a:cubicBezTo>
                  <a:cubicBezTo>
                    <a:pt x="653" y="130"/>
                    <a:pt x="629" y="156"/>
                    <a:pt x="621" y="164"/>
                  </a:cubicBezTo>
                  <a:lnTo>
                    <a:pt x="682" y="250"/>
                  </a:lnTo>
                  <a:lnTo>
                    <a:pt x="1070" y="335"/>
                  </a:lnTo>
                  <a:lnTo>
                    <a:pt x="974" y="199"/>
                  </a:lnTo>
                  <a:cubicBezTo>
                    <a:pt x="962" y="210"/>
                    <a:pt x="939" y="226"/>
                    <a:pt x="913" y="226"/>
                  </a:cubicBezTo>
                  <a:cubicBezTo>
                    <a:pt x="874" y="226"/>
                    <a:pt x="843" y="191"/>
                    <a:pt x="843" y="191"/>
                  </a:cubicBezTo>
                  <a:cubicBezTo>
                    <a:pt x="843" y="191"/>
                    <a:pt x="874" y="157"/>
                    <a:pt x="913" y="157"/>
                  </a:cubicBezTo>
                  <a:cubicBezTo>
                    <a:pt x="927" y="157"/>
                    <a:pt x="940" y="161"/>
                    <a:pt x="951" y="167"/>
                  </a:cubicBezTo>
                  <a:lnTo>
                    <a:pt x="898" y="94"/>
                  </a:lnTo>
                  <a:cubicBezTo>
                    <a:pt x="893" y="86"/>
                    <a:pt x="895" y="75"/>
                    <a:pt x="902" y="69"/>
                  </a:cubicBezTo>
                  <a:cubicBezTo>
                    <a:pt x="910" y="64"/>
                    <a:pt x="921" y="66"/>
                    <a:pt x="927" y="73"/>
                  </a:cubicBezTo>
                  <a:lnTo>
                    <a:pt x="1002" y="179"/>
                  </a:lnTo>
                  <a:cubicBezTo>
                    <a:pt x="1000" y="174"/>
                    <a:pt x="999" y="168"/>
                    <a:pt x="999" y="162"/>
                  </a:cubicBezTo>
                  <a:cubicBezTo>
                    <a:pt x="999" y="123"/>
                    <a:pt x="1034" y="92"/>
                    <a:pt x="1034" y="92"/>
                  </a:cubicBezTo>
                  <a:cubicBezTo>
                    <a:pt x="1034" y="92"/>
                    <a:pt x="1069" y="123"/>
                    <a:pt x="1069" y="162"/>
                  </a:cubicBezTo>
                  <a:cubicBezTo>
                    <a:pt x="1069" y="194"/>
                    <a:pt x="1045" y="220"/>
                    <a:pt x="1037" y="228"/>
                  </a:cubicBezTo>
                  <a:lnTo>
                    <a:pt x="1120" y="346"/>
                  </a:lnTo>
                  <a:lnTo>
                    <a:pt x="1217" y="367"/>
                  </a:lnTo>
                  <a:lnTo>
                    <a:pt x="1217" y="437"/>
                  </a:lnTo>
                  <a:lnTo>
                    <a:pt x="829" y="35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POWER_USER_ID_ICONS_Fruit_Picking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126" y="344"/>
              <a:ext cx="0" cy="2"/>
            </a:xfrm>
            <a:custGeom>
              <a:avLst/>
              <a:gdLst>
                <a:gd name="T0" fmla="*/ 1 w 1"/>
                <a:gd name="T1" fmla="*/ 3 h 7"/>
                <a:gd name="T2" fmla="*/ 1 w 1"/>
                <a:gd name="T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7">
                  <a:moveTo>
                    <a:pt x="1" y="3"/>
                  </a:moveTo>
                  <a:cubicBezTo>
                    <a:pt x="1" y="0"/>
                    <a:pt x="0" y="7"/>
                    <a:pt x="1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POWER_USER_ID_ICONS_Fruit_Picking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129" y="271"/>
              <a:ext cx="89" cy="61"/>
            </a:xfrm>
            <a:custGeom>
              <a:avLst/>
              <a:gdLst>
                <a:gd name="T0" fmla="*/ 217 w 238"/>
                <a:gd name="T1" fmla="*/ 0 h 163"/>
                <a:gd name="T2" fmla="*/ 217 w 238"/>
                <a:gd name="T3" fmla="*/ 0 h 163"/>
                <a:gd name="T4" fmla="*/ 231 w 238"/>
                <a:gd name="T5" fmla="*/ 19 h 163"/>
                <a:gd name="T6" fmla="*/ 208 w 238"/>
                <a:gd name="T7" fmla="*/ 66 h 163"/>
                <a:gd name="T8" fmla="*/ 0 w 238"/>
                <a:gd name="T9" fmla="*/ 163 h 163"/>
                <a:gd name="T10" fmla="*/ 52 w 238"/>
                <a:gd name="T11" fmla="*/ 112 h 163"/>
                <a:gd name="T12" fmla="*/ 153 w 238"/>
                <a:gd name="T13" fmla="*/ 54 h 163"/>
                <a:gd name="T14" fmla="*/ 183 w 238"/>
                <a:gd name="T15" fmla="*/ 37 h 163"/>
                <a:gd name="T16" fmla="*/ 217 w 238"/>
                <a:gd name="T1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63">
                  <a:moveTo>
                    <a:pt x="217" y="0"/>
                  </a:moveTo>
                  <a:cubicBezTo>
                    <a:pt x="217" y="0"/>
                    <a:pt x="217" y="0"/>
                    <a:pt x="217" y="0"/>
                  </a:cubicBezTo>
                  <a:cubicBezTo>
                    <a:pt x="224" y="5"/>
                    <a:pt x="229" y="11"/>
                    <a:pt x="231" y="19"/>
                  </a:cubicBezTo>
                  <a:cubicBezTo>
                    <a:pt x="238" y="38"/>
                    <a:pt x="228" y="60"/>
                    <a:pt x="208" y="66"/>
                  </a:cubicBezTo>
                  <a:cubicBezTo>
                    <a:pt x="207" y="67"/>
                    <a:pt x="69" y="128"/>
                    <a:pt x="0" y="163"/>
                  </a:cubicBezTo>
                  <a:cubicBezTo>
                    <a:pt x="11" y="138"/>
                    <a:pt x="41" y="119"/>
                    <a:pt x="52" y="112"/>
                  </a:cubicBezTo>
                  <a:cubicBezTo>
                    <a:pt x="101" y="85"/>
                    <a:pt x="130" y="68"/>
                    <a:pt x="153" y="54"/>
                  </a:cubicBezTo>
                  <a:cubicBezTo>
                    <a:pt x="164" y="48"/>
                    <a:pt x="173" y="43"/>
                    <a:pt x="183" y="37"/>
                  </a:cubicBezTo>
                  <a:cubicBezTo>
                    <a:pt x="199" y="28"/>
                    <a:pt x="211" y="15"/>
                    <a:pt x="21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POWER_USER_ID_ICONS_Fruit_Picking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129" y="332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2"/>
                    <a:pt x="1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POWER_USER_ID_ICONS_Fruit_Picking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8" y="247"/>
              <a:ext cx="219" cy="232"/>
            </a:xfrm>
            <a:custGeom>
              <a:avLst/>
              <a:gdLst>
                <a:gd name="T0" fmla="*/ 517 w 582"/>
                <a:gd name="T1" fmla="*/ 29 h 614"/>
                <a:gd name="T2" fmla="*/ 492 w 582"/>
                <a:gd name="T3" fmla="*/ 78 h 614"/>
                <a:gd name="T4" fmla="*/ 462 w 582"/>
                <a:gd name="T5" fmla="*/ 95 h 614"/>
                <a:gd name="T6" fmla="*/ 362 w 582"/>
                <a:gd name="T7" fmla="*/ 153 h 614"/>
                <a:gd name="T8" fmla="*/ 292 w 582"/>
                <a:gd name="T9" fmla="*/ 232 h 614"/>
                <a:gd name="T10" fmla="*/ 308 w 582"/>
                <a:gd name="T11" fmla="*/ 337 h 614"/>
                <a:gd name="T12" fmla="*/ 365 w 582"/>
                <a:gd name="T13" fmla="*/ 373 h 614"/>
                <a:gd name="T14" fmla="*/ 457 w 582"/>
                <a:gd name="T15" fmla="*/ 339 h 614"/>
                <a:gd name="T16" fmla="*/ 520 w 582"/>
                <a:gd name="T17" fmla="*/ 312 h 614"/>
                <a:gd name="T18" fmla="*/ 582 w 582"/>
                <a:gd name="T19" fmla="*/ 358 h 614"/>
                <a:gd name="T20" fmla="*/ 407 w 582"/>
                <a:gd name="T21" fmla="*/ 469 h 614"/>
                <a:gd name="T22" fmla="*/ 332 w 582"/>
                <a:gd name="T23" fmla="*/ 527 h 614"/>
                <a:gd name="T24" fmla="*/ 259 w 582"/>
                <a:gd name="T25" fmla="*/ 579 h 614"/>
                <a:gd name="T26" fmla="*/ 101 w 582"/>
                <a:gd name="T27" fmla="*/ 614 h 614"/>
                <a:gd name="T28" fmla="*/ 99 w 582"/>
                <a:gd name="T29" fmla="*/ 614 h 614"/>
                <a:gd name="T30" fmla="*/ 0 w 582"/>
                <a:gd name="T31" fmla="*/ 456 h 614"/>
                <a:gd name="T32" fmla="*/ 112 w 582"/>
                <a:gd name="T33" fmla="*/ 349 h 614"/>
                <a:gd name="T34" fmla="*/ 168 w 582"/>
                <a:gd name="T35" fmla="*/ 252 h 614"/>
                <a:gd name="T36" fmla="*/ 243 w 582"/>
                <a:gd name="T37" fmla="*/ 130 h 614"/>
                <a:gd name="T38" fmla="*/ 469 w 582"/>
                <a:gd name="T39" fmla="*/ 6 h 614"/>
                <a:gd name="T40" fmla="*/ 517 w 582"/>
                <a:gd name="T41" fmla="*/ 29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2" h="614">
                  <a:moveTo>
                    <a:pt x="517" y="29"/>
                  </a:moveTo>
                  <a:cubicBezTo>
                    <a:pt x="523" y="49"/>
                    <a:pt x="509" y="68"/>
                    <a:pt x="492" y="78"/>
                  </a:cubicBezTo>
                  <a:cubicBezTo>
                    <a:pt x="482" y="83"/>
                    <a:pt x="473" y="89"/>
                    <a:pt x="462" y="95"/>
                  </a:cubicBezTo>
                  <a:cubicBezTo>
                    <a:pt x="439" y="108"/>
                    <a:pt x="410" y="125"/>
                    <a:pt x="362" y="153"/>
                  </a:cubicBezTo>
                  <a:cubicBezTo>
                    <a:pt x="361" y="153"/>
                    <a:pt x="303" y="187"/>
                    <a:pt x="292" y="232"/>
                  </a:cubicBezTo>
                  <a:cubicBezTo>
                    <a:pt x="283" y="272"/>
                    <a:pt x="288" y="307"/>
                    <a:pt x="308" y="337"/>
                  </a:cubicBezTo>
                  <a:cubicBezTo>
                    <a:pt x="322" y="359"/>
                    <a:pt x="341" y="371"/>
                    <a:pt x="365" y="373"/>
                  </a:cubicBezTo>
                  <a:cubicBezTo>
                    <a:pt x="382" y="374"/>
                    <a:pt x="413" y="361"/>
                    <a:pt x="457" y="339"/>
                  </a:cubicBezTo>
                  <a:cubicBezTo>
                    <a:pt x="482" y="326"/>
                    <a:pt x="508" y="314"/>
                    <a:pt x="520" y="312"/>
                  </a:cubicBezTo>
                  <a:cubicBezTo>
                    <a:pt x="546" y="307"/>
                    <a:pt x="568" y="332"/>
                    <a:pt x="582" y="358"/>
                  </a:cubicBezTo>
                  <a:cubicBezTo>
                    <a:pt x="556" y="374"/>
                    <a:pt x="481" y="419"/>
                    <a:pt x="407" y="469"/>
                  </a:cubicBezTo>
                  <a:cubicBezTo>
                    <a:pt x="378" y="489"/>
                    <a:pt x="354" y="509"/>
                    <a:pt x="332" y="527"/>
                  </a:cubicBezTo>
                  <a:cubicBezTo>
                    <a:pt x="306" y="548"/>
                    <a:pt x="283" y="567"/>
                    <a:pt x="259" y="579"/>
                  </a:cubicBezTo>
                  <a:cubicBezTo>
                    <a:pt x="208" y="605"/>
                    <a:pt x="131" y="612"/>
                    <a:pt x="101" y="614"/>
                  </a:cubicBezTo>
                  <a:lnTo>
                    <a:pt x="99" y="614"/>
                  </a:lnTo>
                  <a:lnTo>
                    <a:pt x="0" y="456"/>
                  </a:lnTo>
                  <a:cubicBezTo>
                    <a:pt x="16" y="447"/>
                    <a:pt x="62" y="417"/>
                    <a:pt x="112" y="349"/>
                  </a:cubicBezTo>
                  <a:cubicBezTo>
                    <a:pt x="130" y="322"/>
                    <a:pt x="148" y="288"/>
                    <a:pt x="168" y="252"/>
                  </a:cubicBezTo>
                  <a:cubicBezTo>
                    <a:pt x="192" y="206"/>
                    <a:pt x="218" y="157"/>
                    <a:pt x="243" y="130"/>
                  </a:cubicBezTo>
                  <a:cubicBezTo>
                    <a:pt x="257" y="118"/>
                    <a:pt x="459" y="11"/>
                    <a:pt x="469" y="6"/>
                  </a:cubicBezTo>
                  <a:cubicBezTo>
                    <a:pt x="488" y="0"/>
                    <a:pt x="510" y="10"/>
                    <a:pt x="517" y="2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POWER_USER_ID_ICONS_Fruit_Picking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125" y="310"/>
              <a:ext cx="78" cy="46"/>
            </a:xfrm>
            <a:custGeom>
              <a:avLst/>
              <a:gdLst>
                <a:gd name="T0" fmla="*/ 2 w 206"/>
                <a:gd name="T1" fmla="*/ 93 h 123"/>
                <a:gd name="T2" fmla="*/ 201 w 206"/>
                <a:gd name="T3" fmla="*/ 0 h 123"/>
                <a:gd name="T4" fmla="*/ 179 w 206"/>
                <a:gd name="T5" fmla="*/ 45 h 123"/>
                <a:gd name="T6" fmla="*/ 4 w 206"/>
                <a:gd name="T7" fmla="*/ 123 h 123"/>
                <a:gd name="T8" fmla="*/ 2 w 206"/>
                <a:gd name="T9" fmla="*/ 9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123">
                  <a:moveTo>
                    <a:pt x="2" y="93"/>
                  </a:moveTo>
                  <a:cubicBezTo>
                    <a:pt x="40" y="72"/>
                    <a:pt x="149" y="23"/>
                    <a:pt x="201" y="0"/>
                  </a:cubicBezTo>
                  <a:cubicBezTo>
                    <a:pt x="206" y="18"/>
                    <a:pt x="197" y="38"/>
                    <a:pt x="179" y="45"/>
                  </a:cubicBezTo>
                  <a:cubicBezTo>
                    <a:pt x="169" y="49"/>
                    <a:pt x="84" y="81"/>
                    <a:pt x="4" y="123"/>
                  </a:cubicBezTo>
                  <a:cubicBezTo>
                    <a:pt x="1" y="111"/>
                    <a:pt x="0" y="108"/>
                    <a:pt x="2" y="9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POWER_USER_ID_ICONS_Fruit_Picking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130" y="340"/>
              <a:ext cx="57" cy="35"/>
            </a:xfrm>
            <a:custGeom>
              <a:avLst/>
              <a:gdLst>
                <a:gd name="T0" fmla="*/ 5 w 153"/>
                <a:gd name="T1" fmla="*/ 77 h 94"/>
                <a:gd name="T2" fmla="*/ 0 w 153"/>
                <a:gd name="T3" fmla="*/ 68 h 94"/>
                <a:gd name="T4" fmla="*/ 148 w 153"/>
                <a:gd name="T5" fmla="*/ 0 h 94"/>
                <a:gd name="T6" fmla="*/ 124 w 153"/>
                <a:gd name="T7" fmla="*/ 43 h 94"/>
                <a:gd name="T8" fmla="*/ 18 w 153"/>
                <a:gd name="T9" fmla="*/ 91 h 94"/>
                <a:gd name="T10" fmla="*/ 5 w 153"/>
                <a:gd name="T11" fmla="*/ 7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" h="94">
                  <a:moveTo>
                    <a:pt x="5" y="77"/>
                  </a:moveTo>
                  <a:cubicBezTo>
                    <a:pt x="3" y="74"/>
                    <a:pt x="2" y="71"/>
                    <a:pt x="0" y="68"/>
                  </a:cubicBezTo>
                  <a:cubicBezTo>
                    <a:pt x="56" y="39"/>
                    <a:pt x="114" y="14"/>
                    <a:pt x="148" y="0"/>
                  </a:cubicBezTo>
                  <a:cubicBezTo>
                    <a:pt x="153" y="19"/>
                    <a:pt x="144" y="35"/>
                    <a:pt x="124" y="43"/>
                  </a:cubicBezTo>
                  <a:cubicBezTo>
                    <a:pt x="124" y="43"/>
                    <a:pt x="74" y="65"/>
                    <a:pt x="18" y="91"/>
                  </a:cubicBezTo>
                  <a:cubicBezTo>
                    <a:pt x="22" y="94"/>
                    <a:pt x="12" y="87"/>
                    <a:pt x="5" y="7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POWER_USER_ID_ICONS_Trophy3"/>
          <p:cNvSpPr>
            <a:spLocks noChangeAspect="1" noEditPoints="1"/>
          </p:cNvSpPr>
          <p:nvPr>
            <p:custDataLst>
              <p:tags r:id="rId4"/>
            </p:custDataLst>
          </p:nvPr>
        </p:nvSpPr>
        <p:spPr bwMode="auto">
          <a:xfrm>
            <a:off x="11034409" y="1175262"/>
            <a:ext cx="502490" cy="564153"/>
          </a:xfrm>
          <a:custGeom>
            <a:avLst/>
            <a:gdLst>
              <a:gd name="T0" fmla="*/ 239 w 1018"/>
              <a:gd name="T1" fmla="*/ 1086 h 1142"/>
              <a:gd name="T2" fmla="*/ 438 w 1018"/>
              <a:gd name="T3" fmla="*/ 950 h 1142"/>
              <a:gd name="T4" fmla="*/ 419 w 1018"/>
              <a:gd name="T5" fmla="*/ 880 h 1142"/>
              <a:gd name="T6" fmla="*/ 411 w 1018"/>
              <a:gd name="T7" fmla="*/ 829 h 1142"/>
              <a:gd name="T8" fmla="*/ 101 w 1018"/>
              <a:gd name="T9" fmla="*/ 580 h 1142"/>
              <a:gd name="T10" fmla="*/ 29 w 1018"/>
              <a:gd name="T11" fmla="*/ 67 h 1142"/>
              <a:gd name="T12" fmla="*/ 214 w 1018"/>
              <a:gd name="T13" fmla="*/ 41 h 1142"/>
              <a:gd name="T14" fmla="*/ 321 w 1018"/>
              <a:gd name="T15" fmla="*/ 93 h 1142"/>
              <a:gd name="T16" fmla="*/ 429 w 1018"/>
              <a:gd name="T17" fmla="*/ 23 h 1142"/>
              <a:gd name="T18" fmla="*/ 588 w 1018"/>
              <a:gd name="T19" fmla="*/ 23 h 1142"/>
              <a:gd name="T20" fmla="*/ 696 w 1018"/>
              <a:gd name="T21" fmla="*/ 94 h 1142"/>
              <a:gd name="T22" fmla="*/ 817 w 1018"/>
              <a:gd name="T23" fmla="*/ 23 h 1142"/>
              <a:gd name="T24" fmla="*/ 987 w 1018"/>
              <a:gd name="T25" fmla="*/ 67 h 1142"/>
              <a:gd name="T26" fmla="*/ 917 w 1018"/>
              <a:gd name="T27" fmla="*/ 578 h 1142"/>
              <a:gd name="T28" fmla="*/ 587 w 1018"/>
              <a:gd name="T29" fmla="*/ 855 h 1142"/>
              <a:gd name="T30" fmla="*/ 603 w 1018"/>
              <a:gd name="T31" fmla="*/ 903 h 1142"/>
              <a:gd name="T32" fmla="*/ 660 w 1018"/>
              <a:gd name="T33" fmla="*/ 1035 h 1142"/>
              <a:gd name="T34" fmla="*/ 778 w 1018"/>
              <a:gd name="T35" fmla="*/ 1142 h 1142"/>
              <a:gd name="T36" fmla="*/ 365 w 1018"/>
              <a:gd name="T37" fmla="*/ 762 h 1142"/>
              <a:gd name="T38" fmla="*/ 245 w 1018"/>
              <a:gd name="T39" fmla="*/ 184 h 1142"/>
              <a:gd name="T40" fmla="*/ 133 w 1018"/>
              <a:gd name="T41" fmla="*/ 47 h 1142"/>
              <a:gd name="T42" fmla="*/ 53 w 1018"/>
              <a:gd name="T43" fmla="*/ 221 h 1142"/>
              <a:gd name="T44" fmla="*/ 365 w 1018"/>
              <a:gd name="T45" fmla="*/ 762 h 1142"/>
              <a:gd name="T46" fmla="*/ 510 w 1018"/>
              <a:gd name="T47" fmla="*/ 1086 h 1142"/>
              <a:gd name="T48" fmla="*/ 438 w 1018"/>
              <a:gd name="T49" fmla="*/ 1036 h 1142"/>
              <a:gd name="T50" fmla="*/ 465 w 1018"/>
              <a:gd name="T51" fmla="*/ 903 h 1142"/>
              <a:gd name="T52" fmla="*/ 470 w 1018"/>
              <a:gd name="T53" fmla="*/ 855 h 1142"/>
              <a:gd name="T54" fmla="*/ 397 w 1018"/>
              <a:gd name="T55" fmla="*/ 327 h 1142"/>
              <a:gd name="T56" fmla="*/ 431 w 1018"/>
              <a:gd name="T57" fmla="*/ 54 h 1142"/>
              <a:gd name="T58" fmla="*/ 314 w 1018"/>
              <a:gd name="T59" fmla="*/ 111 h 1142"/>
              <a:gd name="T60" fmla="*/ 355 w 1018"/>
              <a:gd name="T61" fmla="*/ 581 h 1142"/>
              <a:gd name="T62" fmla="*/ 440 w 1018"/>
              <a:gd name="T63" fmla="*/ 881 h 1142"/>
              <a:gd name="T64" fmla="*/ 448 w 1018"/>
              <a:gd name="T65" fmla="*/ 926 h 1142"/>
              <a:gd name="T66" fmla="*/ 395 w 1018"/>
              <a:gd name="T67" fmla="*/ 1035 h 1142"/>
              <a:gd name="T68" fmla="*/ 308 w 1018"/>
              <a:gd name="T69" fmla="*/ 1104 h 1142"/>
              <a:gd name="T70" fmla="*/ 492 w 1018"/>
              <a:gd name="T71" fmla="*/ 436 h 1142"/>
              <a:gd name="T72" fmla="*/ 456 w 1018"/>
              <a:gd name="T73" fmla="*/ 467 h 1142"/>
              <a:gd name="T74" fmla="*/ 479 w 1018"/>
              <a:gd name="T75" fmla="*/ 472 h 1142"/>
              <a:gd name="T76" fmla="*/ 562 w 1018"/>
              <a:gd name="T77" fmla="*/ 475 h 1142"/>
              <a:gd name="T78" fmla="*/ 541 w 1018"/>
              <a:gd name="T79" fmla="*/ 460 h 1142"/>
              <a:gd name="T80" fmla="*/ 529 w 1018"/>
              <a:gd name="T81" fmla="*/ 308 h 1142"/>
              <a:gd name="T82" fmla="*/ 535 w 1018"/>
              <a:gd name="T83" fmla="*/ 264 h 1142"/>
              <a:gd name="T84" fmla="*/ 489 w 1018"/>
              <a:gd name="T85" fmla="*/ 282 h 1142"/>
              <a:gd name="T86" fmla="*/ 456 w 1018"/>
              <a:gd name="T87" fmla="*/ 304 h 1142"/>
              <a:gd name="T88" fmla="*/ 492 w 1018"/>
              <a:gd name="T89" fmla="*/ 316 h 1142"/>
              <a:gd name="T90" fmla="*/ 652 w 1018"/>
              <a:gd name="T91" fmla="*/ 762 h 1142"/>
              <a:gd name="T92" fmla="*/ 964 w 1018"/>
              <a:gd name="T93" fmla="*/ 221 h 1142"/>
              <a:gd name="T94" fmla="*/ 885 w 1018"/>
              <a:gd name="T95" fmla="*/ 47 h 1142"/>
              <a:gd name="T96" fmla="*/ 773 w 1018"/>
              <a:gd name="T97" fmla="*/ 184 h 1142"/>
              <a:gd name="T98" fmla="*/ 652 w 1018"/>
              <a:gd name="T99" fmla="*/ 762 h 1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18" h="1142">
                <a:moveTo>
                  <a:pt x="239" y="1142"/>
                </a:moveTo>
                <a:lnTo>
                  <a:pt x="239" y="1086"/>
                </a:lnTo>
                <a:cubicBezTo>
                  <a:pt x="274" y="1086"/>
                  <a:pt x="313" y="1069"/>
                  <a:pt x="356" y="1037"/>
                </a:cubicBezTo>
                <a:cubicBezTo>
                  <a:pt x="393" y="1008"/>
                  <a:pt x="421" y="980"/>
                  <a:pt x="438" y="950"/>
                </a:cubicBezTo>
                <a:cubicBezTo>
                  <a:pt x="423" y="937"/>
                  <a:pt x="415" y="921"/>
                  <a:pt x="415" y="903"/>
                </a:cubicBezTo>
                <a:cubicBezTo>
                  <a:pt x="415" y="895"/>
                  <a:pt x="416" y="888"/>
                  <a:pt x="419" y="880"/>
                </a:cubicBezTo>
                <a:cubicBezTo>
                  <a:pt x="422" y="872"/>
                  <a:pt x="426" y="864"/>
                  <a:pt x="431" y="855"/>
                </a:cubicBezTo>
                <a:cubicBezTo>
                  <a:pt x="427" y="851"/>
                  <a:pt x="421" y="843"/>
                  <a:pt x="411" y="829"/>
                </a:cubicBezTo>
                <a:cubicBezTo>
                  <a:pt x="402" y="815"/>
                  <a:pt x="395" y="805"/>
                  <a:pt x="389" y="798"/>
                </a:cubicBezTo>
                <a:cubicBezTo>
                  <a:pt x="275" y="787"/>
                  <a:pt x="179" y="714"/>
                  <a:pt x="101" y="580"/>
                </a:cubicBezTo>
                <a:cubicBezTo>
                  <a:pt x="34" y="463"/>
                  <a:pt x="0" y="343"/>
                  <a:pt x="0" y="221"/>
                </a:cubicBezTo>
                <a:cubicBezTo>
                  <a:pt x="0" y="157"/>
                  <a:pt x="10" y="105"/>
                  <a:pt x="29" y="67"/>
                </a:cubicBezTo>
                <a:cubicBezTo>
                  <a:pt x="52" y="22"/>
                  <a:pt x="89" y="0"/>
                  <a:pt x="138" y="0"/>
                </a:cubicBezTo>
                <a:cubicBezTo>
                  <a:pt x="167" y="0"/>
                  <a:pt x="192" y="13"/>
                  <a:pt x="214" y="41"/>
                </a:cubicBezTo>
                <a:cubicBezTo>
                  <a:pt x="229" y="60"/>
                  <a:pt x="243" y="87"/>
                  <a:pt x="255" y="120"/>
                </a:cubicBezTo>
                <a:cubicBezTo>
                  <a:pt x="283" y="120"/>
                  <a:pt x="305" y="111"/>
                  <a:pt x="321" y="93"/>
                </a:cubicBezTo>
                <a:cubicBezTo>
                  <a:pt x="337" y="75"/>
                  <a:pt x="346" y="54"/>
                  <a:pt x="346" y="29"/>
                </a:cubicBezTo>
                <a:cubicBezTo>
                  <a:pt x="371" y="27"/>
                  <a:pt x="399" y="25"/>
                  <a:pt x="429" y="23"/>
                </a:cubicBezTo>
                <a:cubicBezTo>
                  <a:pt x="459" y="22"/>
                  <a:pt x="486" y="21"/>
                  <a:pt x="510" y="21"/>
                </a:cubicBezTo>
                <a:cubicBezTo>
                  <a:pt x="533" y="21"/>
                  <a:pt x="559" y="22"/>
                  <a:pt x="588" y="23"/>
                </a:cubicBezTo>
                <a:cubicBezTo>
                  <a:pt x="618" y="25"/>
                  <a:pt x="646" y="27"/>
                  <a:pt x="672" y="29"/>
                </a:cubicBezTo>
                <a:cubicBezTo>
                  <a:pt x="672" y="54"/>
                  <a:pt x="680" y="76"/>
                  <a:pt x="696" y="94"/>
                </a:cubicBezTo>
                <a:cubicBezTo>
                  <a:pt x="712" y="112"/>
                  <a:pt x="734" y="120"/>
                  <a:pt x="762" y="120"/>
                </a:cubicBezTo>
                <a:cubicBezTo>
                  <a:pt x="778" y="75"/>
                  <a:pt x="796" y="43"/>
                  <a:pt x="817" y="23"/>
                </a:cubicBezTo>
                <a:cubicBezTo>
                  <a:pt x="835" y="7"/>
                  <a:pt x="855" y="0"/>
                  <a:pt x="879" y="0"/>
                </a:cubicBezTo>
                <a:cubicBezTo>
                  <a:pt x="927" y="0"/>
                  <a:pt x="963" y="22"/>
                  <a:pt x="987" y="67"/>
                </a:cubicBezTo>
                <a:cubicBezTo>
                  <a:pt x="1007" y="106"/>
                  <a:pt x="1018" y="158"/>
                  <a:pt x="1018" y="221"/>
                </a:cubicBezTo>
                <a:cubicBezTo>
                  <a:pt x="1018" y="342"/>
                  <a:pt x="984" y="461"/>
                  <a:pt x="917" y="578"/>
                </a:cubicBezTo>
                <a:cubicBezTo>
                  <a:pt x="839" y="714"/>
                  <a:pt x="743" y="787"/>
                  <a:pt x="628" y="798"/>
                </a:cubicBezTo>
                <a:cubicBezTo>
                  <a:pt x="614" y="817"/>
                  <a:pt x="601" y="836"/>
                  <a:pt x="587" y="855"/>
                </a:cubicBezTo>
                <a:cubicBezTo>
                  <a:pt x="588" y="858"/>
                  <a:pt x="591" y="866"/>
                  <a:pt x="596" y="877"/>
                </a:cubicBezTo>
                <a:cubicBezTo>
                  <a:pt x="601" y="888"/>
                  <a:pt x="603" y="896"/>
                  <a:pt x="603" y="903"/>
                </a:cubicBezTo>
                <a:cubicBezTo>
                  <a:pt x="603" y="920"/>
                  <a:pt x="595" y="936"/>
                  <a:pt x="579" y="950"/>
                </a:cubicBezTo>
                <a:cubicBezTo>
                  <a:pt x="596" y="979"/>
                  <a:pt x="623" y="1007"/>
                  <a:pt x="660" y="1035"/>
                </a:cubicBezTo>
                <a:cubicBezTo>
                  <a:pt x="704" y="1069"/>
                  <a:pt x="744" y="1086"/>
                  <a:pt x="778" y="1086"/>
                </a:cubicBezTo>
                <a:lnTo>
                  <a:pt x="778" y="1142"/>
                </a:lnTo>
                <a:lnTo>
                  <a:pt x="239" y="1142"/>
                </a:lnTo>
                <a:close/>
                <a:moveTo>
                  <a:pt x="365" y="762"/>
                </a:moveTo>
                <a:cubicBezTo>
                  <a:pt x="317" y="679"/>
                  <a:pt x="283" y="574"/>
                  <a:pt x="263" y="448"/>
                </a:cubicBezTo>
                <a:cubicBezTo>
                  <a:pt x="251" y="368"/>
                  <a:pt x="245" y="280"/>
                  <a:pt x="245" y="184"/>
                </a:cubicBezTo>
                <a:cubicBezTo>
                  <a:pt x="236" y="154"/>
                  <a:pt x="222" y="125"/>
                  <a:pt x="202" y="98"/>
                </a:cubicBezTo>
                <a:cubicBezTo>
                  <a:pt x="178" y="64"/>
                  <a:pt x="155" y="47"/>
                  <a:pt x="133" y="47"/>
                </a:cubicBezTo>
                <a:cubicBezTo>
                  <a:pt x="104" y="47"/>
                  <a:pt x="83" y="62"/>
                  <a:pt x="71" y="90"/>
                </a:cubicBezTo>
                <a:cubicBezTo>
                  <a:pt x="59" y="119"/>
                  <a:pt x="53" y="163"/>
                  <a:pt x="53" y="221"/>
                </a:cubicBezTo>
                <a:cubicBezTo>
                  <a:pt x="53" y="350"/>
                  <a:pt x="87" y="472"/>
                  <a:pt x="155" y="588"/>
                </a:cubicBezTo>
                <a:cubicBezTo>
                  <a:pt x="223" y="704"/>
                  <a:pt x="293" y="762"/>
                  <a:pt x="365" y="762"/>
                </a:cubicBezTo>
                <a:close/>
                <a:moveTo>
                  <a:pt x="510" y="1104"/>
                </a:moveTo>
                <a:lnTo>
                  <a:pt x="510" y="1086"/>
                </a:lnTo>
                <a:lnTo>
                  <a:pt x="388" y="1086"/>
                </a:lnTo>
                <a:cubicBezTo>
                  <a:pt x="399" y="1086"/>
                  <a:pt x="415" y="1069"/>
                  <a:pt x="438" y="1036"/>
                </a:cubicBezTo>
                <a:cubicBezTo>
                  <a:pt x="461" y="1003"/>
                  <a:pt x="475" y="974"/>
                  <a:pt x="480" y="950"/>
                </a:cubicBezTo>
                <a:cubicBezTo>
                  <a:pt x="474" y="934"/>
                  <a:pt x="469" y="918"/>
                  <a:pt x="465" y="903"/>
                </a:cubicBezTo>
                <a:cubicBezTo>
                  <a:pt x="465" y="895"/>
                  <a:pt x="466" y="888"/>
                  <a:pt x="467" y="879"/>
                </a:cubicBezTo>
                <a:cubicBezTo>
                  <a:pt x="468" y="870"/>
                  <a:pt x="469" y="862"/>
                  <a:pt x="470" y="855"/>
                </a:cubicBezTo>
                <a:cubicBezTo>
                  <a:pt x="446" y="793"/>
                  <a:pt x="428" y="702"/>
                  <a:pt x="415" y="582"/>
                </a:cubicBezTo>
                <a:cubicBezTo>
                  <a:pt x="406" y="502"/>
                  <a:pt x="400" y="417"/>
                  <a:pt x="397" y="327"/>
                </a:cubicBezTo>
                <a:cubicBezTo>
                  <a:pt x="395" y="237"/>
                  <a:pt x="393" y="165"/>
                  <a:pt x="393" y="111"/>
                </a:cubicBezTo>
                <a:cubicBezTo>
                  <a:pt x="414" y="111"/>
                  <a:pt x="426" y="92"/>
                  <a:pt x="431" y="54"/>
                </a:cubicBezTo>
                <a:lnTo>
                  <a:pt x="377" y="54"/>
                </a:lnTo>
                <a:cubicBezTo>
                  <a:pt x="370" y="92"/>
                  <a:pt x="349" y="111"/>
                  <a:pt x="314" y="111"/>
                </a:cubicBezTo>
                <a:cubicBezTo>
                  <a:pt x="314" y="169"/>
                  <a:pt x="315" y="227"/>
                  <a:pt x="319" y="284"/>
                </a:cubicBezTo>
                <a:cubicBezTo>
                  <a:pt x="326" y="393"/>
                  <a:pt x="338" y="492"/>
                  <a:pt x="355" y="581"/>
                </a:cubicBezTo>
                <a:cubicBezTo>
                  <a:pt x="378" y="700"/>
                  <a:pt x="409" y="791"/>
                  <a:pt x="448" y="855"/>
                </a:cubicBezTo>
                <a:cubicBezTo>
                  <a:pt x="446" y="863"/>
                  <a:pt x="444" y="872"/>
                  <a:pt x="440" y="881"/>
                </a:cubicBezTo>
                <a:cubicBezTo>
                  <a:pt x="437" y="891"/>
                  <a:pt x="436" y="898"/>
                  <a:pt x="436" y="903"/>
                </a:cubicBezTo>
                <a:cubicBezTo>
                  <a:pt x="436" y="908"/>
                  <a:pt x="440" y="916"/>
                  <a:pt x="448" y="926"/>
                </a:cubicBezTo>
                <a:cubicBezTo>
                  <a:pt x="459" y="942"/>
                  <a:pt x="465" y="949"/>
                  <a:pt x="466" y="950"/>
                </a:cubicBezTo>
                <a:cubicBezTo>
                  <a:pt x="459" y="972"/>
                  <a:pt x="435" y="1001"/>
                  <a:pt x="395" y="1035"/>
                </a:cubicBezTo>
                <a:cubicBezTo>
                  <a:pt x="354" y="1069"/>
                  <a:pt x="325" y="1086"/>
                  <a:pt x="308" y="1086"/>
                </a:cubicBezTo>
                <a:lnTo>
                  <a:pt x="308" y="1104"/>
                </a:lnTo>
                <a:lnTo>
                  <a:pt x="510" y="1104"/>
                </a:lnTo>
                <a:close/>
                <a:moveTo>
                  <a:pt x="492" y="436"/>
                </a:moveTo>
                <a:cubicBezTo>
                  <a:pt x="492" y="447"/>
                  <a:pt x="486" y="455"/>
                  <a:pt x="476" y="459"/>
                </a:cubicBezTo>
                <a:cubicBezTo>
                  <a:pt x="465" y="463"/>
                  <a:pt x="458" y="466"/>
                  <a:pt x="456" y="467"/>
                </a:cubicBezTo>
                <a:lnTo>
                  <a:pt x="456" y="475"/>
                </a:lnTo>
                <a:cubicBezTo>
                  <a:pt x="461" y="475"/>
                  <a:pt x="469" y="474"/>
                  <a:pt x="479" y="472"/>
                </a:cubicBezTo>
                <a:cubicBezTo>
                  <a:pt x="489" y="470"/>
                  <a:pt x="499" y="470"/>
                  <a:pt x="509" y="470"/>
                </a:cubicBezTo>
                <a:cubicBezTo>
                  <a:pt x="532" y="473"/>
                  <a:pt x="550" y="475"/>
                  <a:pt x="562" y="475"/>
                </a:cubicBezTo>
                <a:lnTo>
                  <a:pt x="565" y="470"/>
                </a:lnTo>
                <a:cubicBezTo>
                  <a:pt x="557" y="467"/>
                  <a:pt x="549" y="464"/>
                  <a:pt x="541" y="460"/>
                </a:cubicBezTo>
                <a:cubicBezTo>
                  <a:pt x="533" y="457"/>
                  <a:pt x="529" y="449"/>
                  <a:pt x="529" y="439"/>
                </a:cubicBezTo>
                <a:lnTo>
                  <a:pt x="529" y="308"/>
                </a:lnTo>
                <a:cubicBezTo>
                  <a:pt x="529" y="298"/>
                  <a:pt x="530" y="290"/>
                  <a:pt x="531" y="283"/>
                </a:cubicBezTo>
                <a:cubicBezTo>
                  <a:pt x="533" y="275"/>
                  <a:pt x="534" y="269"/>
                  <a:pt x="535" y="264"/>
                </a:cubicBezTo>
                <a:lnTo>
                  <a:pt x="529" y="261"/>
                </a:lnTo>
                <a:cubicBezTo>
                  <a:pt x="524" y="267"/>
                  <a:pt x="511" y="274"/>
                  <a:pt x="489" y="282"/>
                </a:cubicBezTo>
                <a:cubicBezTo>
                  <a:pt x="482" y="285"/>
                  <a:pt x="471" y="289"/>
                  <a:pt x="456" y="293"/>
                </a:cubicBezTo>
                <a:lnTo>
                  <a:pt x="456" y="304"/>
                </a:lnTo>
                <a:cubicBezTo>
                  <a:pt x="466" y="301"/>
                  <a:pt x="473" y="300"/>
                  <a:pt x="476" y="300"/>
                </a:cubicBezTo>
                <a:cubicBezTo>
                  <a:pt x="486" y="300"/>
                  <a:pt x="492" y="305"/>
                  <a:pt x="492" y="316"/>
                </a:cubicBezTo>
                <a:lnTo>
                  <a:pt x="492" y="436"/>
                </a:lnTo>
                <a:close/>
                <a:moveTo>
                  <a:pt x="652" y="762"/>
                </a:moveTo>
                <a:cubicBezTo>
                  <a:pt x="724" y="762"/>
                  <a:pt x="794" y="704"/>
                  <a:pt x="862" y="588"/>
                </a:cubicBezTo>
                <a:cubicBezTo>
                  <a:pt x="930" y="473"/>
                  <a:pt x="964" y="351"/>
                  <a:pt x="964" y="221"/>
                </a:cubicBezTo>
                <a:cubicBezTo>
                  <a:pt x="964" y="163"/>
                  <a:pt x="958" y="119"/>
                  <a:pt x="946" y="90"/>
                </a:cubicBezTo>
                <a:cubicBezTo>
                  <a:pt x="934" y="62"/>
                  <a:pt x="914" y="47"/>
                  <a:pt x="885" y="47"/>
                </a:cubicBezTo>
                <a:cubicBezTo>
                  <a:pt x="862" y="47"/>
                  <a:pt x="839" y="64"/>
                  <a:pt x="816" y="96"/>
                </a:cubicBezTo>
                <a:cubicBezTo>
                  <a:pt x="797" y="124"/>
                  <a:pt x="783" y="153"/>
                  <a:pt x="773" y="184"/>
                </a:cubicBezTo>
                <a:cubicBezTo>
                  <a:pt x="773" y="284"/>
                  <a:pt x="767" y="372"/>
                  <a:pt x="756" y="447"/>
                </a:cubicBezTo>
                <a:cubicBezTo>
                  <a:pt x="737" y="571"/>
                  <a:pt x="703" y="676"/>
                  <a:pt x="652" y="762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57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9E37-6BC0-A248-806A-337B0CEF6126}" type="slidenum">
              <a:rPr lang="en-US" smtClean="0"/>
              <a:t>22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/>
              <a:t>Any questions?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545283" y="2055367"/>
            <a:ext cx="5897850" cy="3273377"/>
          </a:xfrm>
        </p:spPr>
        <p:txBody>
          <a:bodyPr>
            <a:normAutofit/>
          </a:bodyPr>
          <a:lstStyle/>
          <a:p>
            <a:r>
              <a:rPr lang="en-GB" dirty="0" smtClean="0"/>
              <a:t>Alex </a:t>
            </a:r>
            <a:r>
              <a:rPr lang="en-GB" dirty="0" err="1" smtClean="0"/>
              <a:t>Ward-Booth</a:t>
            </a:r>
            <a:r>
              <a:rPr lang="en-GB" dirty="0" smtClean="0"/>
              <a:t>, Head of Insights and Engagement</a:t>
            </a:r>
            <a:r>
              <a:rPr lang="en-GB" dirty="0"/>
              <a:t>, BNSSG CCG - </a:t>
            </a:r>
            <a:r>
              <a:rPr lang="en-GB" dirty="0" smtClean="0">
                <a:hlinkClick r:id="rId2"/>
              </a:rPr>
              <a:t>alex.ward-booth1@nhs.net</a:t>
            </a:r>
            <a:r>
              <a:rPr lang="en-GB" dirty="0" smtClean="0"/>
              <a:t> </a:t>
            </a:r>
          </a:p>
          <a:p>
            <a:endParaRPr lang="en-GB" dirty="0"/>
          </a:p>
          <a:p>
            <a:r>
              <a:rPr lang="en-GB" dirty="0" smtClean="0"/>
              <a:t>Ben Carlson-Davies, Insights and Engagement Manager, BNSSG CCG – </a:t>
            </a:r>
            <a:r>
              <a:rPr lang="en-GB" dirty="0" smtClean="0">
                <a:hlinkClick r:id="rId3"/>
              </a:rPr>
              <a:t>ben.carlson-davies@nhs.net</a:t>
            </a:r>
            <a:r>
              <a:rPr lang="en-GB" dirty="0" smtClean="0"/>
              <a:t> </a:t>
            </a:r>
          </a:p>
          <a:p>
            <a:endParaRPr lang="en-GB" dirty="0"/>
          </a:p>
          <a:p>
            <a:r>
              <a:rPr lang="en-GB" dirty="0" smtClean="0"/>
              <a:t>Justin </a:t>
            </a:r>
            <a:r>
              <a:rPr lang="en-GB" dirty="0" err="1" smtClean="0"/>
              <a:t>Warr</a:t>
            </a:r>
            <a:r>
              <a:rPr lang="en-GB" dirty="0" smtClean="0"/>
              <a:t>, Interim </a:t>
            </a:r>
            <a:r>
              <a:rPr lang="en-GB" dirty="0" err="1" smtClean="0"/>
              <a:t>Comms</a:t>
            </a:r>
            <a:r>
              <a:rPr lang="en-GB" dirty="0" smtClean="0"/>
              <a:t> and Engagement Manager, Healthier Together – </a:t>
            </a:r>
            <a:r>
              <a:rPr lang="en-GB" dirty="0" smtClean="0">
                <a:hlinkClick r:id="rId4"/>
              </a:rPr>
              <a:t>justin.warr@nhs.net</a:t>
            </a:r>
            <a:r>
              <a:rPr lang="en-GB" dirty="0" smtClean="0"/>
              <a:t> 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0" r="16747"/>
          <a:stretch/>
        </p:blipFill>
        <p:spPr>
          <a:xfrm>
            <a:off x="7864628" y="1402033"/>
            <a:ext cx="3605841" cy="328125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4391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A5D80A9-75A9-8E47-BEDF-537B41C58F99}"/>
              </a:ext>
            </a:extLst>
          </p:cNvPr>
          <p:cNvSpPr txBox="1"/>
          <p:nvPr/>
        </p:nvSpPr>
        <p:spPr>
          <a:xfrm>
            <a:off x="1093651" y="4457635"/>
            <a:ext cx="6746672" cy="1323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Contact us:</a:t>
            </a:r>
          </a:p>
          <a:p>
            <a:pPr>
              <a:spcAft>
                <a:spcPts val="600"/>
              </a:spcAft>
            </a:pPr>
            <a:r>
              <a:rPr lang="en-GB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Healthier Together Office, Level 4, South Plaza, Marlborough Street, Bristol, BS1 3NX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0117 900 2583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Bnssg.healthier.together@nhs.net 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www.bnssghealthiertogether.org.uk</a:t>
            </a:r>
          </a:p>
        </p:txBody>
      </p:sp>
    </p:spTree>
    <p:extLst>
      <p:ext uri="{BB962C8B-B14F-4D97-AF65-F5344CB8AC3E}">
        <p14:creationId xmlns:p14="http://schemas.microsoft.com/office/powerpoint/2010/main" val="368549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Where are we now?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" r="7489"/>
          <a:stretch/>
        </p:blipFill>
        <p:spPr>
          <a:xfrm>
            <a:off x="4421454" y="1933578"/>
            <a:ext cx="3217596" cy="24092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76"/>
          <a:stretch/>
        </p:blipFill>
        <p:spPr>
          <a:xfrm>
            <a:off x="641216" y="1943100"/>
            <a:ext cx="3197359" cy="24092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" t="6051" r="6209" b="13482"/>
          <a:stretch/>
        </p:blipFill>
        <p:spPr>
          <a:xfrm>
            <a:off x="8252800" y="1933578"/>
            <a:ext cx="3178434" cy="24092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4343400" y="4591050"/>
            <a:ext cx="3348000" cy="581025"/>
          </a:xfrm>
          <a:prstGeom prst="roundRect">
            <a:avLst/>
          </a:prstGeom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Beyond Basecamp</a:t>
            </a:r>
            <a:endParaRPr lang="en-GB" b="1" dirty="0"/>
          </a:p>
        </p:txBody>
      </p:sp>
      <p:sp>
        <p:nvSpPr>
          <p:cNvPr id="9" name="Rounded Rectangle 8"/>
          <p:cNvSpPr/>
          <p:nvPr/>
        </p:nvSpPr>
        <p:spPr>
          <a:xfrm>
            <a:off x="552450" y="4600575"/>
            <a:ext cx="3348000" cy="581025"/>
          </a:xfrm>
          <a:prstGeom prst="roundRect">
            <a:avLst/>
          </a:prstGeom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Multiple Options</a:t>
            </a:r>
            <a:endParaRPr lang="en-GB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8181975" y="4614862"/>
            <a:ext cx="3348000" cy="581025"/>
          </a:xfrm>
          <a:prstGeom prst="roundRect">
            <a:avLst/>
          </a:prstGeom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Develop a Blueprint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89765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1002" y="179389"/>
            <a:ext cx="11744136" cy="639762"/>
          </a:xfrm>
        </p:spPr>
        <p:txBody>
          <a:bodyPr>
            <a:normAutofit/>
          </a:bodyPr>
          <a:lstStyle/>
          <a:p>
            <a:r>
              <a:rPr lang="en-GB" sz="3200" dirty="0" smtClean="0"/>
              <a:t>Overview of Healthier Together panel</a:t>
            </a:r>
            <a:endParaRPr lang="en-GB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465888"/>
            <a:ext cx="2743200" cy="365125"/>
          </a:xfrm>
        </p:spPr>
        <p:txBody>
          <a:bodyPr/>
          <a:lstStyle/>
          <a:p>
            <a:fld id="{F6E39E37-6BC0-A248-806A-337B0CEF6126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" r="1003"/>
          <a:stretch/>
        </p:blipFill>
        <p:spPr bwMode="auto">
          <a:xfrm>
            <a:off x="891215" y="1529033"/>
            <a:ext cx="4630885" cy="503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" r="1625"/>
          <a:stretch/>
        </p:blipFill>
        <p:spPr bwMode="auto">
          <a:xfrm>
            <a:off x="6505575" y="1529032"/>
            <a:ext cx="4572000" cy="503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1215" y="1028700"/>
            <a:ext cx="4109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Who are our panellists? 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505575" y="1028700"/>
            <a:ext cx="4109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Key insights from our panellists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7000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4904" y="1888820"/>
            <a:ext cx="11901371" cy="101441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Survey 4 results: Key learnings and insights from our most recent survey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812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9E37-6BC0-A248-806A-337B0CEF6126}" type="slidenum">
              <a:rPr lang="en-US" smtClean="0"/>
              <a:t>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Overview of topics covered in Survey 4</a:t>
            </a:r>
            <a:endParaRPr lang="en-GB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485775" y="1991140"/>
            <a:ext cx="3041589" cy="287572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</a:rPr>
              <a:t>Planned care </a:t>
            </a:r>
            <a:r>
              <a:rPr lang="en-GB" sz="2000" dirty="0" smtClean="0">
                <a:solidFill>
                  <a:schemeClr val="tx1"/>
                </a:solidFill>
              </a:rPr>
              <a:t>and changing the way we communicate before and after appointments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10118" y="1991140"/>
            <a:ext cx="3041589" cy="287572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</a:rPr>
              <a:t>Integrated care</a:t>
            </a:r>
            <a:r>
              <a:rPr lang="en-GB" sz="2000" dirty="0" smtClean="0">
                <a:solidFill>
                  <a:schemeClr val="tx1"/>
                </a:solidFill>
              </a:rPr>
              <a:t>, focusing on joined-up care and GP practices working at scale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510465" y="1991140"/>
            <a:ext cx="3041589" cy="28757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</a:rPr>
              <a:t>Medication adherence </a:t>
            </a:r>
            <a:r>
              <a:rPr lang="en-GB" sz="2000" dirty="0" smtClean="0">
                <a:solidFill>
                  <a:schemeClr val="tx1"/>
                </a:solidFill>
              </a:rPr>
              <a:t>and medication reviews 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93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9E37-6BC0-A248-806A-337B0CEF6126}" type="slidenum">
              <a:rPr lang="en-US" smtClean="0"/>
              <a:t>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1001" y="207963"/>
            <a:ext cx="11955273" cy="1030287"/>
          </a:xfrm>
        </p:spPr>
        <p:txBody>
          <a:bodyPr>
            <a:noAutofit/>
          </a:bodyPr>
          <a:lstStyle/>
          <a:p>
            <a:r>
              <a:rPr lang="en-GB" sz="2800" dirty="0"/>
              <a:t>People who are unemployed, unpaid carers or lone parents are more likely to report having missed a hospital appointment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8FCDAFC-C0FC-4A9E-9467-0D9A792A3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8501">
            <a:off x="596374" y="2306517"/>
            <a:ext cx="3027568" cy="29649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9C77A3F-5026-46B9-B525-03339BD12B02}"/>
              </a:ext>
            </a:extLst>
          </p:cNvPr>
          <p:cNvSpPr txBox="1"/>
          <p:nvPr/>
        </p:nvSpPr>
        <p:spPr>
          <a:xfrm>
            <a:off x="3605886" y="3087361"/>
            <a:ext cx="1944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>
                <a:solidFill>
                  <a:schemeClr val="tx1">
                    <a:lumMod val="50000"/>
                  </a:schemeClr>
                </a:solidFill>
              </a:rPr>
              <a:t>Yes, I have missed a hospital appointment on the day </a:t>
            </a:r>
          </a:p>
          <a:p>
            <a:r>
              <a:rPr lang="en-GB" sz="2800" b="1" i="1" dirty="0">
                <a:solidFill>
                  <a:srgbClr val="C00000"/>
                </a:solidFill>
              </a:rPr>
              <a:t>8</a:t>
            </a:r>
            <a:r>
              <a:rPr lang="en-GB" sz="2800" b="1" dirty="0">
                <a:solidFill>
                  <a:srgbClr val="C00000"/>
                </a:solidFill>
              </a:rPr>
              <a:t>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3BDA917-FB9D-44BB-892A-1C420356C1AD}"/>
              </a:ext>
            </a:extLst>
          </p:cNvPr>
          <p:cNvSpPr txBox="1"/>
          <p:nvPr/>
        </p:nvSpPr>
        <p:spPr>
          <a:xfrm>
            <a:off x="6870179" y="2326027"/>
            <a:ext cx="3672408" cy="289309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400" b="1" i="1" dirty="0">
                <a:solidFill>
                  <a:schemeClr val="tx1">
                    <a:lumMod val="50000"/>
                  </a:schemeClr>
                </a:solidFill>
              </a:rPr>
              <a:t>Those more likely to have missed a hospital appointment on the day</a:t>
            </a:r>
            <a:r>
              <a:rPr lang="en-GB" sz="1400" b="1" i="1" dirty="0" smtClean="0">
                <a:solidFill>
                  <a:schemeClr val="tx1">
                    <a:lumMod val="50000"/>
                  </a:schemeClr>
                </a:solidFill>
              </a:rPr>
              <a:t>:</a:t>
            </a:r>
          </a:p>
          <a:p>
            <a:endParaRPr lang="en-GB" sz="1400" b="1" i="1" dirty="0">
              <a:solidFill>
                <a:schemeClr val="tx1">
                  <a:lumMod val="50000"/>
                </a:schemeClr>
              </a:solidFill>
            </a:endParaRPr>
          </a:p>
          <a:p>
            <a:pPr marL="800037" lvl="1" indent="-342882">
              <a:buFont typeface="Wingdings" panose="05000000000000000000" pitchFamily="2" charset="2"/>
              <a:buChar char="q"/>
            </a:pPr>
            <a:r>
              <a:rPr lang="en-GB" sz="1400" dirty="0">
                <a:solidFill>
                  <a:schemeClr val="tx1">
                    <a:lumMod val="50000"/>
                  </a:schemeClr>
                </a:solidFill>
              </a:rPr>
              <a:t>Unemployed </a:t>
            </a:r>
            <a:r>
              <a:rPr lang="en-GB" sz="1400" b="1" dirty="0">
                <a:solidFill>
                  <a:schemeClr val="tx1">
                    <a:lumMod val="50000"/>
                  </a:schemeClr>
                </a:solidFill>
              </a:rPr>
              <a:t>32</a:t>
            </a:r>
            <a:r>
              <a:rPr lang="en-GB" sz="1400" b="1" dirty="0" smtClean="0">
                <a:solidFill>
                  <a:schemeClr val="tx1">
                    <a:lumMod val="50000"/>
                  </a:schemeClr>
                </a:solidFill>
              </a:rPr>
              <a:t>%</a:t>
            </a:r>
          </a:p>
          <a:p>
            <a:pPr marL="800037" lvl="1" indent="-342882">
              <a:buFont typeface="Wingdings" panose="05000000000000000000" pitchFamily="2" charset="2"/>
              <a:buChar char="q"/>
            </a:pPr>
            <a:endParaRPr lang="en-GB" sz="1400" b="1" dirty="0">
              <a:solidFill>
                <a:schemeClr val="tx1">
                  <a:lumMod val="50000"/>
                </a:schemeClr>
              </a:solidFill>
            </a:endParaRPr>
          </a:p>
          <a:p>
            <a:pPr marL="800037" lvl="1" indent="-342882">
              <a:buFont typeface="Wingdings" panose="05000000000000000000" pitchFamily="2" charset="2"/>
              <a:buChar char="q"/>
            </a:pPr>
            <a:r>
              <a:rPr lang="en-GB" sz="1400" dirty="0">
                <a:solidFill>
                  <a:schemeClr val="tx1">
                    <a:lumMod val="50000"/>
                  </a:schemeClr>
                </a:solidFill>
              </a:rPr>
              <a:t>Unpaid carers </a:t>
            </a:r>
            <a:r>
              <a:rPr lang="en-GB" sz="1400" b="1" dirty="0">
                <a:solidFill>
                  <a:schemeClr val="tx1">
                    <a:lumMod val="50000"/>
                  </a:schemeClr>
                </a:solidFill>
              </a:rPr>
              <a:t>21</a:t>
            </a:r>
            <a:r>
              <a:rPr lang="en-GB" sz="1400" b="1" dirty="0" smtClean="0">
                <a:solidFill>
                  <a:schemeClr val="tx1">
                    <a:lumMod val="50000"/>
                  </a:schemeClr>
                </a:solidFill>
              </a:rPr>
              <a:t>%</a:t>
            </a:r>
          </a:p>
          <a:p>
            <a:pPr marL="800037" lvl="1" indent="-342882">
              <a:buFont typeface="Wingdings" panose="05000000000000000000" pitchFamily="2" charset="2"/>
              <a:buChar char="q"/>
            </a:pPr>
            <a:endParaRPr lang="en-GB" sz="1400" b="1" dirty="0">
              <a:solidFill>
                <a:schemeClr val="tx1">
                  <a:lumMod val="50000"/>
                </a:schemeClr>
              </a:solidFill>
            </a:endParaRPr>
          </a:p>
          <a:p>
            <a:pPr marL="800037" lvl="1" indent="-342882">
              <a:buFont typeface="Wingdings" panose="05000000000000000000" pitchFamily="2" charset="2"/>
              <a:buChar char="q"/>
            </a:pPr>
            <a:r>
              <a:rPr lang="en-GB" sz="1400" dirty="0">
                <a:solidFill>
                  <a:schemeClr val="tx1">
                    <a:lumMod val="50000"/>
                  </a:schemeClr>
                </a:solidFill>
              </a:rPr>
              <a:t>Lone parents </a:t>
            </a:r>
            <a:r>
              <a:rPr lang="en-GB" sz="1400" b="1" dirty="0">
                <a:solidFill>
                  <a:schemeClr val="tx1">
                    <a:lumMod val="50000"/>
                  </a:schemeClr>
                </a:solidFill>
              </a:rPr>
              <a:t>19</a:t>
            </a:r>
            <a:r>
              <a:rPr lang="en-GB" sz="1400" b="1" dirty="0" smtClean="0">
                <a:solidFill>
                  <a:schemeClr val="tx1">
                    <a:lumMod val="50000"/>
                  </a:schemeClr>
                </a:solidFill>
              </a:rPr>
              <a:t>%</a:t>
            </a:r>
          </a:p>
          <a:p>
            <a:pPr marL="800037" lvl="1" indent="-342882">
              <a:buFont typeface="Wingdings" panose="05000000000000000000" pitchFamily="2" charset="2"/>
              <a:buChar char="q"/>
            </a:pPr>
            <a:endParaRPr lang="en-GB" sz="1400" b="1" dirty="0">
              <a:solidFill>
                <a:schemeClr val="tx1">
                  <a:lumMod val="50000"/>
                </a:schemeClr>
              </a:solidFill>
            </a:endParaRPr>
          </a:p>
          <a:p>
            <a:pPr marL="800037" lvl="1" indent="-342882">
              <a:buFont typeface="Wingdings" panose="05000000000000000000" pitchFamily="2" charset="2"/>
              <a:buChar char="q"/>
            </a:pPr>
            <a:r>
              <a:rPr lang="en-GB" sz="1400" dirty="0">
                <a:solidFill>
                  <a:schemeClr val="tx1">
                    <a:lumMod val="50000"/>
                  </a:schemeClr>
                </a:solidFill>
              </a:rPr>
              <a:t>Inner City and East </a:t>
            </a:r>
            <a:r>
              <a:rPr lang="en-GB" sz="1400" b="1" dirty="0">
                <a:solidFill>
                  <a:schemeClr val="tx1">
                    <a:lumMod val="50000"/>
                  </a:schemeClr>
                </a:solidFill>
              </a:rPr>
              <a:t>18</a:t>
            </a:r>
            <a:r>
              <a:rPr lang="en-GB" sz="1400" b="1" dirty="0" smtClean="0">
                <a:solidFill>
                  <a:schemeClr val="tx1">
                    <a:lumMod val="50000"/>
                  </a:schemeClr>
                </a:solidFill>
              </a:rPr>
              <a:t>%</a:t>
            </a:r>
          </a:p>
          <a:p>
            <a:pPr marL="800037" lvl="1" indent="-342882">
              <a:buFont typeface="Wingdings" panose="05000000000000000000" pitchFamily="2" charset="2"/>
              <a:buChar char="q"/>
            </a:pPr>
            <a:endParaRPr lang="en-GB" sz="1400" b="1" dirty="0">
              <a:solidFill>
                <a:schemeClr val="tx1">
                  <a:lumMod val="50000"/>
                </a:schemeClr>
              </a:solidFill>
            </a:endParaRPr>
          </a:p>
          <a:p>
            <a:pPr marL="800037" lvl="1" indent="-342882">
              <a:buFont typeface="Wingdings" panose="05000000000000000000" pitchFamily="2" charset="2"/>
              <a:buChar char="q"/>
            </a:pPr>
            <a:r>
              <a:rPr lang="en-GB" sz="1400" dirty="0">
                <a:solidFill>
                  <a:schemeClr val="tx1">
                    <a:lumMod val="50000"/>
                  </a:schemeClr>
                </a:solidFill>
              </a:rPr>
              <a:t>25-44 years </a:t>
            </a:r>
            <a:r>
              <a:rPr lang="en-GB" sz="1400" b="1" dirty="0">
                <a:solidFill>
                  <a:schemeClr val="tx1">
                    <a:lumMod val="50000"/>
                  </a:schemeClr>
                </a:solidFill>
              </a:rPr>
              <a:t>11</a:t>
            </a:r>
            <a:r>
              <a:rPr lang="en-GB" sz="1400" b="1" dirty="0" smtClean="0">
                <a:solidFill>
                  <a:schemeClr val="tx1">
                    <a:lumMod val="50000"/>
                  </a:schemeClr>
                </a:solidFill>
              </a:rPr>
              <a:t>%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GB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E6377B2-D5B1-49AE-862F-7720C6AE6E82}"/>
              </a:ext>
            </a:extLst>
          </p:cNvPr>
          <p:cNvSpPr txBox="1"/>
          <p:nvPr/>
        </p:nvSpPr>
        <p:spPr>
          <a:xfrm>
            <a:off x="349871" y="1776205"/>
            <a:ext cx="6871680" cy="523216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r>
              <a:rPr lang="en-GB" sz="1400" b="1" dirty="0" smtClean="0">
                <a:solidFill>
                  <a:schemeClr val="tx1">
                    <a:lumMod val="50000"/>
                  </a:schemeClr>
                </a:solidFill>
              </a:rPr>
              <a:t>Proportion of people who have missed a hospital appointment </a:t>
            </a:r>
          </a:p>
          <a:p>
            <a:r>
              <a:rPr lang="en-GB" sz="1400" i="1" dirty="0" smtClean="0">
                <a:solidFill>
                  <a:schemeClr val="tx1">
                    <a:lumMod val="50000"/>
                  </a:schemeClr>
                </a:solidFill>
              </a:rPr>
              <a:t>Base </a:t>
            </a:r>
            <a:r>
              <a:rPr lang="en-GB" sz="1400" i="1" dirty="0">
                <a:solidFill>
                  <a:schemeClr val="tx1">
                    <a:lumMod val="50000"/>
                  </a:schemeClr>
                </a:solidFill>
              </a:rPr>
              <a:t>= 413, all those who have ever had a hospital </a:t>
            </a:r>
            <a:r>
              <a:rPr lang="en-GB" sz="1400" i="1" dirty="0" smtClean="0">
                <a:solidFill>
                  <a:schemeClr val="tx1">
                    <a:lumMod val="50000"/>
                  </a:schemeClr>
                </a:solidFill>
              </a:rPr>
              <a:t>appointment</a:t>
            </a:r>
            <a:endParaRPr lang="en-GB" sz="1400" i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5550102" y="2990293"/>
            <a:ext cx="648072" cy="1174286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91703" y="5103105"/>
            <a:ext cx="3417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1">
                    <a:lumMod val="50000"/>
                  </a:schemeClr>
                </a:solidFill>
              </a:rPr>
              <a:t>13% of participants had never had a hospital appointment (n=60)</a:t>
            </a:r>
            <a:endParaRPr lang="en-GB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2CE4D48-CC54-4E2F-AD2F-0D029D2FEBEC}"/>
              </a:ext>
            </a:extLst>
          </p:cNvPr>
          <p:cNvSpPr txBox="1"/>
          <p:nvPr/>
        </p:nvSpPr>
        <p:spPr>
          <a:xfrm>
            <a:off x="1138050" y="3858851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>
                <a:solidFill>
                  <a:schemeClr val="tx1">
                    <a:lumMod val="50000"/>
                  </a:schemeClr>
                </a:solidFill>
              </a:rPr>
              <a:t>I have never missed a hospital appointment on the day</a:t>
            </a:r>
          </a:p>
          <a:p>
            <a:r>
              <a:rPr lang="en-GB" sz="1800" b="1" dirty="0">
                <a:solidFill>
                  <a:schemeClr val="bg1"/>
                </a:solidFill>
              </a:rPr>
              <a:t>92%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607824" y="0"/>
            <a:ext cx="1584176" cy="2606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latin typeface="Arial"/>
              </a:rPr>
              <a:t>Planned care</a:t>
            </a:r>
            <a:endParaRPr lang="en-GB" sz="12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088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9E37-6BC0-A248-806A-337B0CEF6126}" type="slidenum">
              <a:rPr lang="en-US" smtClean="0"/>
              <a:t>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1002" y="207963"/>
            <a:ext cx="11744136" cy="1201737"/>
          </a:xfrm>
        </p:spPr>
        <p:txBody>
          <a:bodyPr>
            <a:no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Almost two-thirds of people are in favour of changing the way we interact with people prior to appointments by utilising pre-health assessment forms via email or text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E6447111-A8DA-44F8-AEAD-638708727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56" y="3451903"/>
            <a:ext cx="2224296" cy="193531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2C789B0E-4B82-421B-8F7E-C2C0473DE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414" y="2815682"/>
            <a:ext cx="1455695" cy="1391709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10808180-6435-4B08-97A3-1A9ABCDD772B}"/>
              </a:ext>
            </a:extLst>
          </p:cNvPr>
          <p:cNvSpPr/>
          <p:nvPr/>
        </p:nvSpPr>
        <p:spPr>
          <a:xfrm>
            <a:off x="388899" y="1870125"/>
            <a:ext cx="5178779" cy="738660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pPr marL="0" marR="0" lvl="0" indent="0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Extent to which people are for or against completing a health assessment via email or text prior to appointments: </a:t>
            </a:r>
          </a:p>
          <a:p>
            <a:pPr marL="0" marR="0" lvl="0" indent="0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Base n=473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A3C5A99B-7BED-4527-9F46-1832E3347C17}"/>
              </a:ext>
            </a:extLst>
          </p:cNvPr>
          <p:cNvCxnSpPr>
            <a:cxnSpLocks/>
          </p:cNvCxnSpPr>
          <p:nvPr/>
        </p:nvCxnSpPr>
        <p:spPr>
          <a:xfrm flipV="1">
            <a:off x="2300655" y="2513029"/>
            <a:ext cx="7207342" cy="1793150"/>
          </a:xfrm>
          <a:prstGeom prst="line">
            <a:avLst/>
          </a:prstGeom>
          <a:noFill/>
          <a:ln w="10477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C09D2ADE-1037-4AE4-B42E-FDD8AF13AE1A}"/>
              </a:ext>
            </a:extLst>
          </p:cNvPr>
          <p:cNvSpPr txBox="1"/>
          <p:nvPr/>
        </p:nvSpPr>
        <p:spPr>
          <a:xfrm>
            <a:off x="1876166" y="3185254"/>
            <a:ext cx="1362408" cy="707882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marL="0" marR="0" lvl="0" indent="0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</a:rPr>
              <a:t>Strongly</a:t>
            </a:r>
          </a:p>
          <a:p>
            <a:pPr marL="0" marR="0" lvl="0" indent="0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</a:rPr>
              <a:t>in favour</a:t>
            </a:r>
          </a:p>
          <a:p>
            <a:pPr marL="0" marR="0" lvl="0" indent="0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</a:rPr>
              <a:t>  31%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A13840B0-AA21-4E8A-942E-DE0DA0222378}"/>
              </a:ext>
            </a:extLst>
          </p:cNvPr>
          <p:cNvSpPr txBox="1"/>
          <p:nvPr/>
        </p:nvSpPr>
        <p:spPr>
          <a:xfrm>
            <a:off x="5567678" y="2790480"/>
            <a:ext cx="2060313" cy="661716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marL="0" marR="0" lvl="0" indent="0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</a:rPr>
              <a:t>Neither/nor</a:t>
            </a:r>
          </a:p>
          <a:p>
            <a:pPr marL="0" marR="0" lvl="0" indent="0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</a:rPr>
              <a:t>    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</a:rPr>
              <a:t>21%</a:t>
            </a:r>
            <a:endParaRPr kumimoji="0" lang="en-GB" sz="1200" b="1" i="0" u="none" strike="noStrike" kern="0" cap="none" spc="0" normalizeH="0" baseline="0" noProof="0" dirty="0" smtClean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</a:endParaRPr>
          </a:p>
          <a:p>
            <a:pPr marL="0" marR="0" lvl="0" indent="0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0" cap="none" spc="0" normalizeH="0" baseline="0" noProof="0" dirty="0" smtClean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70C8E762-7666-4471-B66C-71947A14F071}"/>
              </a:ext>
            </a:extLst>
          </p:cNvPr>
          <p:cNvSpPr txBox="1"/>
          <p:nvPr/>
        </p:nvSpPr>
        <p:spPr>
          <a:xfrm>
            <a:off x="8909974" y="2000327"/>
            <a:ext cx="2028140" cy="630938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marL="0" marR="0" lvl="0" indent="0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Against</a:t>
            </a:r>
          </a:p>
          <a:p>
            <a:pPr marL="0" marR="0" lvl="0" indent="0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4%</a:t>
            </a:r>
          </a:p>
          <a:p>
            <a:pPr marL="0" marR="0" lvl="0" indent="0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       </a:t>
            </a:r>
            <a:endParaRPr kumimoji="0" lang="en-GB" sz="1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919CB42A-B133-41D1-8C73-A50809949EF6}"/>
              </a:ext>
            </a:extLst>
          </p:cNvPr>
          <p:cNvSpPr txBox="1"/>
          <p:nvPr/>
        </p:nvSpPr>
        <p:spPr>
          <a:xfrm>
            <a:off x="7192452" y="2985425"/>
            <a:ext cx="1866628" cy="707882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marL="342882" marR="0" lvl="0" indent="-342882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 </a:t>
            </a:r>
            <a:r>
              <a:rPr kumimoji="0" lang="en-GB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Glos</a:t>
            </a: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12%</a:t>
            </a:r>
          </a:p>
          <a:p>
            <a:pPr marL="342882" marR="0" lvl="0" indent="-342882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Inner City &amp; E </a:t>
            </a:r>
            <a:r>
              <a: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17%</a:t>
            </a:r>
          </a:p>
          <a:p>
            <a:pPr marL="342882" marR="0" lvl="0" indent="-342882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 &amp; W Bristol </a:t>
            </a:r>
            <a:r>
              <a: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28%</a:t>
            </a:r>
          </a:p>
          <a:p>
            <a:pPr marL="342882" marR="0" lvl="0" indent="-342882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16-24’s</a:t>
            </a:r>
            <a:r>
              <a: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37%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86CFBF9E-C23B-469A-A034-FFE28D2BC1B8}"/>
              </a:ext>
            </a:extLst>
          </p:cNvPr>
          <p:cNvSpPr txBox="1"/>
          <p:nvPr/>
        </p:nvSpPr>
        <p:spPr>
          <a:xfrm>
            <a:off x="3788443" y="3021386"/>
            <a:ext cx="1362408" cy="800215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marL="0" marR="0" lvl="0" indent="0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</a:rPr>
              <a:t>Moderately</a:t>
            </a:r>
          </a:p>
          <a:p>
            <a:pPr marL="0" marR="0" lvl="0" indent="0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</a:rPr>
              <a:t>in favour</a:t>
            </a:r>
          </a:p>
          <a:p>
            <a:pPr marL="0" marR="0" lvl="0" indent="0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</a:rPr>
              <a:t>32</a:t>
            </a: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</a:rPr>
              <a:t>%</a:t>
            </a:r>
            <a:endParaRPr kumimoji="0" lang="en-GB" sz="3600" b="1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9527E66D-E4D0-4621-B04B-360ED9B78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7835" y="4372101"/>
            <a:ext cx="832704" cy="796323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AF0A3E54-19D8-4D68-A769-9B084FD43DFB}"/>
              </a:ext>
            </a:extLst>
          </p:cNvPr>
          <p:cNvSpPr txBox="1"/>
          <p:nvPr/>
        </p:nvSpPr>
        <p:spPr>
          <a:xfrm>
            <a:off x="7355558" y="2255201"/>
            <a:ext cx="2028140" cy="800215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marL="0" marR="0" lvl="0" indent="0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Moderately</a:t>
            </a:r>
          </a:p>
          <a:p>
            <a:pPr marL="0" marR="0" lvl="0" indent="0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against</a:t>
            </a:r>
          </a:p>
          <a:p>
            <a:pPr marL="0" marR="0" lvl="0" indent="0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12%</a:t>
            </a:r>
          </a:p>
          <a:p>
            <a:pPr marL="0" marR="0" lvl="0" indent="0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       </a:t>
            </a:r>
            <a:endParaRPr kumimoji="0" lang="en-GB" sz="1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7C9952C9-9E91-4B73-AAFC-07D63721B952}"/>
              </a:ext>
            </a:extLst>
          </p:cNvPr>
          <p:cNvSpPr txBox="1"/>
          <p:nvPr/>
        </p:nvSpPr>
        <p:spPr>
          <a:xfrm>
            <a:off x="9071486" y="2617089"/>
            <a:ext cx="1866628" cy="40010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marL="342882" marR="0" lvl="0" indent="-342882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75+’s </a:t>
            </a:r>
            <a:r>
              <a: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15%</a:t>
            </a:r>
          </a:p>
          <a:p>
            <a:pPr marL="342882" marR="0" lvl="0" indent="-342882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63216" y="4320778"/>
            <a:ext cx="3816424" cy="432048"/>
          </a:xfrm>
          <a:prstGeom prst="roundRect">
            <a:avLst/>
          </a:prstGeom>
          <a:solidFill>
            <a:srgbClr val="ABDB77"/>
          </a:soli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Saves time in the appointment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63216" y="4833342"/>
            <a:ext cx="3816424" cy="432048"/>
          </a:xfrm>
          <a:prstGeom prst="roundRect">
            <a:avLst/>
          </a:prstGeom>
          <a:solidFill>
            <a:srgbClr val="ABDB77"/>
          </a:soli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Helps make the appointment more focused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63216" y="5345906"/>
            <a:ext cx="3816424" cy="432048"/>
          </a:xfrm>
          <a:prstGeom prst="roundRect">
            <a:avLst/>
          </a:prstGeom>
          <a:solidFill>
            <a:srgbClr val="ABDB77"/>
          </a:soli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Helps patients to prepare and reflect on appointment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984122" y="3713092"/>
            <a:ext cx="3816424" cy="432048"/>
          </a:xfrm>
          <a:prstGeom prst="roundRect">
            <a:avLst/>
          </a:prstGeom>
          <a:solidFill>
            <a:srgbClr val="8D6374">
              <a:lumMod val="40000"/>
              <a:lumOff val="60000"/>
            </a:srgbClr>
          </a:soli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Not appropriate or accessible for all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984122" y="4799518"/>
            <a:ext cx="3816424" cy="432048"/>
          </a:xfrm>
          <a:prstGeom prst="roundRect">
            <a:avLst/>
          </a:prstGeom>
          <a:solidFill>
            <a:srgbClr val="8D6374">
              <a:lumMod val="40000"/>
              <a:lumOff val="60000"/>
            </a:srgbClr>
          </a:soli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Perceived as another tick-box exercise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7984122" y="4256305"/>
            <a:ext cx="3816424" cy="432048"/>
          </a:xfrm>
          <a:prstGeom prst="roundRect">
            <a:avLst/>
          </a:prstGeom>
          <a:solidFill>
            <a:srgbClr val="8D6374">
              <a:lumMod val="40000"/>
              <a:lumOff val="60000"/>
            </a:srgbClr>
          </a:soli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Prefer to discuss information (especially sensitive information) in person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7984122" y="5342731"/>
            <a:ext cx="3816424" cy="432048"/>
          </a:xfrm>
          <a:prstGeom prst="roundRect">
            <a:avLst/>
          </a:prstGeom>
          <a:solidFill>
            <a:srgbClr val="8D6374">
              <a:lumMod val="40000"/>
              <a:lumOff val="60000"/>
            </a:srgbClr>
          </a:soli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Not clear how HCPs will have time to review and use information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0607824" y="0"/>
            <a:ext cx="1584176" cy="2606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latin typeface="Arial"/>
              </a:rPr>
              <a:t>Planned care</a:t>
            </a:r>
            <a:endParaRPr lang="en-GB" sz="12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883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9E37-6BC0-A248-806A-337B0CEF6126}" type="slidenum">
              <a:rPr lang="en-US" smtClean="0"/>
              <a:t>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1002" y="160337"/>
            <a:ext cx="11744136" cy="1296517"/>
          </a:xfrm>
        </p:spPr>
        <p:txBody>
          <a:bodyPr>
            <a:noAutofit/>
          </a:bodyPr>
          <a:lstStyle/>
          <a:p>
            <a:r>
              <a:rPr lang="en-GB" sz="2800" dirty="0"/>
              <a:t>Due to a positive experience of referrals or quality of care most people perceived </a:t>
            </a:r>
            <a:r>
              <a:rPr lang="en-GB" sz="2800" dirty="0" smtClean="0"/>
              <a:t>health </a:t>
            </a:r>
            <a:r>
              <a:rPr lang="en-GB" sz="2800" dirty="0"/>
              <a:t>and care services </a:t>
            </a:r>
            <a:r>
              <a:rPr lang="en-GB" sz="2800" dirty="0" smtClean="0"/>
              <a:t>to be well </a:t>
            </a:r>
            <a:r>
              <a:rPr lang="en-GB" sz="2800" dirty="0"/>
              <a:t>joined-up, however one quarter had a more mixed or negative </a:t>
            </a:r>
            <a:r>
              <a:rPr lang="en-GB" sz="2800" dirty="0" smtClean="0"/>
              <a:t>experience</a:t>
            </a:r>
            <a:endParaRPr lang="en-GB" sz="2800" dirty="0"/>
          </a:p>
        </p:txBody>
      </p:sp>
      <p:graphicFrame>
        <p:nvGraphicFramePr>
          <p:cNvPr id="28" name="Content Placeholder 11">
            <a:extLst>
              <a:ext uri="{FF2B5EF4-FFF2-40B4-BE49-F238E27FC236}">
                <a16:creationId xmlns:a16="http://schemas.microsoft.com/office/drawing/2014/main" xmlns="" id="{EFB10CB8-3066-4F85-AD87-D3FA571686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6921016"/>
              </p:ext>
            </p:extLst>
          </p:nvPr>
        </p:nvGraphicFramePr>
        <p:xfrm>
          <a:off x="1020321" y="2882577"/>
          <a:ext cx="9082409" cy="192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B10B489B-34B8-4053-8855-3C141F29A6FE}"/>
              </a:ext>
            </a:extLst>
          </p:cNvPr>
          <p:cNvSpPr/>
          <p:nvPr/>
        </p:nvSpPr>
        <p:spPr>
          <a:xfrm>
            <a:off x="381045" y="1456855"/>
            <a:ext cx="52133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Extent people perceive multiple health and care services to be well organised and joined up: </a:t>
            </a:r>
            <a:r>
              <a:rPr kumimoji="0" lang="en-GB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Base n=244</a:t>
            </a:r>
          </a:p>
        </p:txBody>
      </p:sp>
      <p:sp>
        <p:nvSpPr>
          <p:cNvPr id="30" name="Left Brace 29"/>
          <p:cNvSpPr/>
          <p:nvPr/>
        </p:nvSpPr>
        <p:spPr>
          <a:xfrm rot="5400000">
            <a:off x="2729626" y="1460418"/>
            <a:ext cx="252028" cy="2592288"/>
          </a:xfrm>
          <a:prstGeom prst="leftBrace">
            <a:avLst/>
          </a:prstGeom>
          <a:noFill/>
          <a:ln w="9525" cap="flat" cmpd="sng" algn="ctr">
            <a:solidFill>
              <a:srgbClr val="6F6F7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1" name="Left Brace 30"/>
          <p:cNvSpPr/>
          <p:nvPr/>
        </p:nvSpPr>
        <p:spPr>
          <a:xfrm rot="5400000">
            <a:off x="8058218" y="1983638"/>
            <a:ext cx="252028" cy="2592288"/>
          </a:xfrm>
          <a:prstGeom prst="leftBrace">
            <a:avLst/>
          </a:prstGeom>
          <a:noFill/>
          <a:ln w="9525" cap="flat" cmpd="sng" algn="ctr">
            <a:solidFill>
              <a:srgbClr val="6F6F7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79476" y="210732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64%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of participants report that care was well organised and joined up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99376" y="2620967"/>
            <a:ext cx="356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26%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of participants report that care was not well organised and not joined up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84510" y="4849341"/>
            <a:ext cx="2819483" cy="432048"/>
          </a:xfrm>
          <a:prstGeom prst="roundRect">
            <a:avLst/>
          </a:prstGeom>
          <a:solidFill>
            <a:srgbClr val="ABDB77"/>
          </a:soli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Referral process was good (quick, easy and efficient) 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84510" y="5353331"/>
            <a:ext cx="2819483" cy="432048"/>
          </a:xfrm>
          <a:prstGeom prst="roundRect">
            <a:avLst/>
          </a:prstGeom>
          <a:solidFill>
            <a:srgbClr val="ABDB77"/>
          </a:soli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Exceptional quality of care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227985" y="4849341"/>
            <a:ext cx="2819483" cy="432048"/>
          </a:xfrm>
          <a:prstGeom prst="roundRect">
            <a:avLst/>
          </a:prstGeom>
          <a:solidFill>
            <a:srgbClr val="6F6F74">
              <a:lumMod val="20000"/>
              <a:lumOff val="80000"/>
            </a:srgbClr>
          </a:soli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Referral to treatment - waiting</a:t>
            </a:r>
          </a:p>
          <a:p>
            <a:pPr marL="0" marR="0" lvl="0" indent="0" algn="ctr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time too long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342331" y="4849341"/>
            <a:ext cx="2819483" cy="432048"/>
          </a:xfrm>
          <a:prstGeom prst="roundRect">
            <a:avLst/>
          </a:prstGeom>
          <a:solidFill>
            <a:srgbClr val="8D6374">
              <a:lumMod val="40000"/>
              <a:lumOff val="60000"/>
            </a:srgbClr>
          </a:soli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Sharing of information is poor,</a:t>
            </a:r>
          </a:p>
          <a:p>
            <a:pPr marL="0" marR="0" lvl="0" indent="0" algn="ctr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flow of information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227984" y="5353331"/>
            <a:ext cx="2819483" cy="432048"/>
          </a:xfrm>
          <a:prstGeom prst="roundRect">
            <a:avLst/>
          </a:prstGeom>
          <a:solidFill>
            <a:srgbClr val="6F6F74">
              <a:lumMod val="20000"/>
              <a:lumOff val="80000"/>
            </a:srgbClr>
          </a:soli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Lack of communication between healthcare professionals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342331" y="5353331"/>
            <a:ext cx="2819483" cy="432048"/>
          </a:xfrm>
          <a:prstGeom prst="roundRect">
            <a:avLst/>
          </a:prstGeom>
          <a:solidFill>
            <a:srgbClr val="8D6374">
              <a:lumMod val="40000"/>
              <a:lumOff val="60000"/>
            </a:srgbClr>
          </a:soli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Resources - lack of staff,</a:t>
            </a:r>
          </a:p>
          <a:p>
            <a:pPr marL="0" marR="0" lvl="0" indent="0" algn="ctr" defTabSz="4571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under pressure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0607824" y="0"/>
            <a:ext cx="1584176" cy="260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latin typeface="Arial"/>
              </a:rPr>
              <a:t>Integrated care</a:t>
            </a:r>
            <a:endParaRPr lang="en-GB" sz="12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331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lternatives*process*path*complexity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lock_POWER_USER_SEPARATOR_ICONS_planning_POWER_USER_SEPARATOR_ICONS_schedule_POWER_USER_SEPARATOR_ICONS_tim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lock_POWER_USER_SEPARATOR_ICONS_planning_POWER_USER_SEPARATOR_ICONS_schedule_POWER_USER_SEPARATOR_ICONS_tim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lock_POWER_USER_SEPARATOR_ICONS_planning_POWER_USER_SEPARATOR_ICONS_schedule_POWER_USER_SEPARATOR_ICONS_tim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rchery_POWER_USER_SEPARATOR_ICONS_on-target_POWER_USER_SEPARATOR_ICONS_relevant_POWER_USER_SEPARATOR_ICONS_target-shootin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muscle_POWER_USER_SEPARATOR_ICONS_arm_POWER_USER_SEPARATOR_ICONS_flex_POWER_USER_SEPARATOR_ICONS_flexing_POWER_USER_SEPARATOR_ICONS_gym_POWER_USER_SEPARATOR_ICONS_steroids_POWER_USER_SEPARATOR_ICONS_strength_POWER_USER_SEPARATOR_ICONS_strong_POWER_USER_SEPARATOR_ICONS_weight-liftin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fruit-pickin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fruit-pickin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fruit-pickin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fruit-picki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onversation*people*talk*conference*discussion*tell*speak*exchang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fruit-pickin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fruit-pickin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fruit-pickin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fruit-picki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lock_POWER_USER_SEPARATOR_ICONS_planning_POWER_USER_SEPARATOR_ICONS_schedule_POWER_USER_SEPARATOR_ICONS_tim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lock_POWER_USER_SEPARATOR_ICONS_planning_POWER_USER_SEPARATOR_ICONS_schedule_POWER_USER_SEPARATOR_ICONS_tim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lock_POWER_USER_SEPARATOR_ICONS_planning_POWER_USER_SEPARATOR_ICONS_schedule_POWER_USER_SEPARATOR_ICONS_tim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lock_POWER_USER_SEPARATOR_ICONS_planning_POWER_USER_SEPARATOR_ICONS_schedule_POWER_USER_SEPARATOR_ICONS_tim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lock_POWER_USER_SEPARATOR_ICONS_planning_POWER_USER_SEPARATOR_ICONS_schedule_POWER_USER_SEPARATOR_ICONS_tim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lock_POWER_USER_SEPARATOR_ICONS_planning_POWER_USER_SEPARATOR_ICONS_schedule_POWER_USER_SEPARATOR_ICONS_tim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lock_POWER_USER_SEPARATOR_ICONS_planning_POWER_USER_SEPARATOR_ICONS_schedule_POWER_USER_SEPARATOR_ICONS_time"/>
</p:tagLst>
</file>

<file path=ppt/theme/theme1.xml><?xml version="1.0" encoding="utf-8"?>
<a:theme xmlns:a="http://schemas.openxmlformats.org/drawingml/2006/main" name="Healthier Together theme April 2018">
  <a:themeElements>
    <a:clrScheme name="Custom 1">
      <a:dk1>
        <a:srgbClr val="004992"/>
      </a:dk1>
      <a:lt1>
        <a:srgbClr val="FFFFFF"/>
      </a:lt1>
      <a:dk2>
        <a:srgbClr val="009638"/>
      </a:dk2>
      <a:lt2>
        <a:srgbClr val="34BBED"/>
      </a:lt2>
      <a:accent1>
        <a:srgbClr val="009DCC"/>
      </a:accent1>
      <a:accent2>
        <a:srgbClr val="65B22E"/>
      </a:accent2>
      <a:accent3>
        <a:srgbClr val="768692"/>
      </a:accent3>
      <a:accent4>
        <a:srgbClr val="00ABC1"/>
      </a:accent4>
      <a:accent5>
        <a:srgbClr val="005EB8"/>
      </a:accent5>
      <a:accent6>
        <a:srgbClr val="0067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EALTHIER TOGETHER THEME" id="{FACF227C-A2E4-A64F-9678-D695C3BC5FB4}" vid="{B0834625-5E7C-E74C-AD97-69E95A6D34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iew">
    <a:dk1>
      <a:srgbClr val="000000"/>
    </a:dk1>
    <a:lt1>
      <a:srgbClr val="FFFFFF"/>
    </a:lt1>
    <a:dk2>
      <a:srgbClr val="46464A"/>
    </a:dk2>
    <a:lt2>
      <a:srgbClr val="D6D3CC"/>
    </a:lt2>
    <a:accent1>
      <a:srgbClr val="6F6F74"/>
    </a:accent1>
    <a:accent2>
      <a:srgbClr val="92A9B9"/>
    </a:accent2>
    <a:accent3>
      <a:srgbClr val="A7B789"/>
    </a:accent3>
    <a:accent4>
      <a:srgbClr val="B9A489"/>
    </a:accent4>
    <a:accent5>
      <a:srgbClr val="8D6374"/>
    </a:accent5>
    <a:accent6>
      <a:srgbClr val="9B7362"/>
    </a:accent6>
    <a:hlink>
      <a:srgbClr val="67AABF"/>
    </a:hlink>
    <a:folHlink>
      <a:srgbClr val="ABAFA5"/>
    </a:folHlink>
  </a:clrScheme>
  <a:fontScheme name="View">
    <a:majorFont>
      <a:latin typeface="Century Schoolbook" panose="020406040505050203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Schoolbook" panose="020406040505050203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View">
    <a:fillStyleLst>
      <a:solidFill>
        <a:schemeClr val="phClr"/>
      </a:solidFill>
      <a:solidFill>
        <a:schemeClr val="phClr">
          <a:tint val="60000"/>
          <a:satMod val="120000"/>
        </a:schemeClr>
      </a:solidFill>
      <a:solidFill>
        <a:schemeClr val="phClr">
          <a:shade val="75000"/>
          <a:satMod val="16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3970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95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phClr">
              <a:shade val="35000"/>
              <a:satMod val="130000"/>
            </a:schemeClr>
          </a:contourClr>
        </a:sp3d>
      </a:effectStyle>
      <a:effectStyle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phClr">
              <a:shade val="25000"/>
              <a:satMod val="140000"/>
            </a:schemeClr>
          </a:contourClr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4000"/>
              <a:shade val="98000"/>
              <a:satMod val="130000"/>
              <a:lumMod val="102000"/>
            </a:schemeClr>
          </a:gs>
          <a:gs pos="100000">
            <a:schemeClr val="phClr">
              <a:tint val="98000"/>
              <a:shade val="78000"/>
              <a:satMod val="140000"/>
            </a:schemeClr>
          </a:gs>
        </a:gsLst>
        <a:path path="circle">
          <a:fillToRect l="100000" t="100000" r="10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2126</TotalTime>
  <Words>2054</Words>
  <Application>Microsoft Office PowerPoint</Application>
  <PresentationFormat>Custom</PresentationFormat>
  <Paragraphs>311</Paragraphs>
  <Slides>24</Slides>
  <Notes>7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Healthier Together theme April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Hockey-Berry</dc:creator>
  <cp:lastModifiedBy>Miles Jordan</cp:lastModifiedBy>
  <cp:revision>291</cp:revision>
  <dcterms:created xsi:type="dcterms:W3CDTF">2018-01-18T14:38:56Z</dcterms:created>
  <dcterms:modified xsi:type="dcterms:W3CDTF">2020-01-28T14:16:41Z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