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81" r:id="rId3"/>
    <p:sldId id="277" r:id="rId4"/>
    <p:sldId id="276" r:id="rId5"/>
    <p:sldId id="297" r:id="rId6"/>
    <p:sldId id="298" r:id="rId7"/>
    <p:sldId id="299" r:id="rId8"/>
    <p:sldId id="301" r:id="rId9"/>
    <p:sldId id="290" r:id="rId10"/>
    <p:sldId id="292" r:id="rId11"/>
    <p:sldId id="309" r:id="rId12"/>
    <p:sldId id="280" r:id="rId13"/>
    <p:sldId id="310" r:id="rId14"/>
    <p:sldId id="284" r:id="rId15"/>
    <p:sldId id="286" r:id="rId16"/>
    <p:sldId id="291" r:id="rId17"/>
    <p:sldId id="293" r:id="rId18"/>
    <p:sldId id="295" r:id="rId19"/>
    <p:sldId id="308" r:id="rId20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wker Jenny (BNSSG CCG)" initials="BJ(C" lastIdx="2" clrIdx="0"/>
  <p:cmAuthor id="1" name=" Geeta Iyer (BNSSG CCG)" initials="G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71977" autoAdjust="0"/>
  </p:normalViewPr>
  <p:slideViewPr>
    <p:cSldViewPr snapToObjects="1">
      <p:cViewPr varScale="1">
        <p:scale>
          <a:sx n="83" d="100"/>
          <a:sy n="83" d="100"/>
        </p:scale>
        <p:origin x="24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79B36-5E9B-4CC8-AF29-6B904BA1B03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D4507-F3A2-4D9E-A444-FDF3A2942489}">
      <dgm:prSet phldrT="[Text]" custT="1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b="1" dirty="0" smtClean="0"/>
            <a:t>STP</a:t>
          </a:r>
          <a:endParaRPr lang="en-US" sz="1400" b="1" dirty="0"/>
        </a:p>
      </dgm:t>
    </dgm:pt>
    <dgm:pt modelId="{73723BED-D4E6-48D0-BC1F-7AAE0B78C138}" type="parTrans" cxnId="{32ECD824-6D99-40D3-ADFF-2606DB90A06C}">
      <dgm:prSet/>
      <dgm:spPr/>
      <dgm:t>
        <a:bodyPr/>
        <a:lstStyle/>
        <a:p>
          <a:endParaRPr lang="en-US"/>
        </a:p>
      </dgm:t>
    </dgm:pt>
    <dgm:pt modelId="{7109A3C3-AC74-4890-9AFB-F097EB3BB7DF}" type="sibTrans" cxnId="{32ECD824-6D99-40D3-ADFF-2606DB90A06C}">
      <dgm:prSet/>
      <dgm:spPr/>
      <dgm:t>
        <a:bodyPr/>
        <a:lstStyle/>
        <a:p>
          <a:endParaRPr lang="en-US"/>
        </a:p>
      </dgm:t>
    </dgm:pt>
    <dgm:pt modelId="{9340AF94-9622-4423-8E01-330A58972421}">
      <dgm:prSet phldrT="[Text]" custT="1"/>
      <dgm:spPr>
        <a:solidFill>
          <a:schemeClr val="accent1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800" b="1" dirty="0" smtClean="0"/>
            <a:t>Locality</a:t>
          </a:r>
          <a:endParaRPr lang="en-US" sz="1200" b="1" dirty="0" smtClean="0"/>
        </a:p>
      </dgm:t>
    </dgm:pt>
    <dgm:pt modelId="{46CD51F9-F244-400C-8C49-F9BFDDB555DA}" type="parTrans" cxnId="{29317460-6426-437F-B841-EEA6CF55FC25}">
      <dgm:prSet/>
      <dgm:spPr/>
      <dgm:t>
        <a:bodyPr/>
        <a:lstStyle/>
        <a:p>
          <a:endParaRPr lang="en-US"/>
        </a:p>
      </dgm:t>
    </dgm:pt>
    <dgm:pt modelId="{870C5C67-CA68-4E3D-A73A-894C2D3A2C71}" type="sibTrans" cxnId="{29317460-6426-437F-B841-EEA6CF55FC25}">
      <dgm:prSet/>
      <dgm:spPr/>
      <dgm:t>
        <a:bodyPr/>
        <a:lstStyle/>
        <a:p>
          <a:endParaRPr lang="en-US"/>
        </a:p>
      </dgm:t>
    </dgm:pt>
    <dgm:pt modelId="{55E9CF30-6057-4975-A430-C57603B3B12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Primary Care Network</a:t>
          </a:r>
          <a:endParaRPr lang="en-US" sz="1800" b="1" dirty="0"/>
        </a:p>
      </dgm:t>
    </dgm:pt>
    <dgm:pt modelId="{E9010714-E084-44E4-A781-A41091307E84}" type="parTrans" cxnId="{7D42E56A-C9C2-4F05-B045-E9FBCB5B9CE7}">
      <dgm:prSet/>
      <dgm:spPr/>
      <dgm:t>
        <a:bodyPr/>
        <a:lstStyle/>
        <a:p>
          <a:endParaRPr lang="en-US"/>
        </a:p>
      </dgm:t>
    </dgm:pt>
    <dgm:pt modelId="{54CA0860-020E-4AE6-B0B8-81CA8E38BB19}" type="sibTrans" cxnId="{7D42E56A-C9C2-4F05-B045-E9FBCB5B9CE7}">
      <dgm:prSet/>
      <dgm:spPr/>
      <dgm:t>
        <a:bodyPr/>
        <a:lstStyle/>
        <a:p>
          <a:endParaRPr lang="en-US"/>
        </a:p>
      </dgm:t>
    </dgm:pt>
    <dgm:pt modelId="{D303A7FC-0610-4DBD-92D6-9A199B016D2B}" type="pres">
      <dgm:prSet presAssocID="{01179B36-5E9B-4CC8-AF29-6B904BA1B03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8A48A-C2AA-4290-9404-A1962DB4433D}" type="pres">
      <dgm:prSet presAssocID="{01179B36-5E9B-4CC8-AF29-6B904BA1B035}" presName="comp1" presStyleCnt="0"/>
      <dgm:spPr/>
    </dgm:pt>
    <dgm:pt modelId="{15D18BE4-28E5-4C5C-AB03-93FEDA6EE276}" type="pres">
      <dgm:prSet presAssocID="{01179B36-5E9B-4CC8-AF29-6B904BA1B035}" presName="circle1" presStyleLbl="node1" presStyleIdx="0" presStyleCnt="3" custLinFactNeighborX="2484" custLinFactNeighborY="227"/>
      <dgm:spPr/>
      <dgm:t>
        <a:bodyPr/>
        <a:lstStyle/>
        <a:p>
          <a:endParaRPr lang="en-US"/>
        </a:p>
      </dgm:t>
    </dgm:pt>
    <dgm:pt modelId="{D575E6BD-1BF9-45DB-BF8B-D4F30355B732}" type="pres">
      <dgm:prSet presAssocID="{01179B36-5E9B-4CC8-AF29-6B904BA1B03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C730B-FBB2-4AC3-9F10-B3303C3212FA}" type="pres">
      <dgm:prSet presAssocID="{01179B36-5E9B-4CC8-AF29-6B904BA1B035}" presName="comp2" presStyleCnt="0"/>
      <dgm:spPr/>
    </dgm:pt>
    <dgm:pt modelId="{AFDCFBBC-1256-4B6E-99EA-3CE9DFB93842}" type="pres">
      <dgm:prSet presAssocID="{01179B36-5E9B-4CC8-AF29-6B904BA1B035}" presName="circle2" presStyleLbl="node1" presStyleIdx="1" presStyleCnt="3" custScaleX="98651" custScaleY="111142" custLinFactNeighborX="3740" custLinFactNeighborY="-5571"/>
      <dgm:spPr/>
      <dgm:t>
        <a:bodyPr/>
        <a:lstStyle/>
        <a:p>
          <a:endParaRPr lang="en-US"/>
        </a:p>
      </dgm:t>
    </dgm:pt>
    <dgm:pt modelId="{9E81E00A-5669-4E87-A0D1-88A919130FD7}" type="pres">
      <dgm:prSet presAssocID="{01179B36-5E9B-4CC8-AF29-6B904BA1B03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7BE3D-48B4-4E89-ACEF-A0BE92635688}" type="pres">
      <dgm:prSet presAssocID="{01179B36-5E9B-4CC8-AF29-6B904BA1B035}" presName="comp3" presStyleCnt="0"/>
      <dgm:spPr/>
    </dgm:pt>
    <dgm:pt modelId="{24E3F685-E23E-4766-A930-E0EE4CFDA98B}" type="pres">
      <dgm:prSet presAssocID="{01179B36-5E9B-4CC8-AF29-6B904BA1B035}" presName="circle3" presStyleLbl="node1" presStyleIdx="2" presStyleCnt="3" custScaleX="112231" custScaleY="124203" custLinFactNeighborX="6383" custLinFactNeighborY="-10341"/>
      <dgm:spPr/>
      <dgm:t>
        <a:bodyPr/>
        <a:lstStyle/>
        <a:p>
          <a:endParaRPr lang="en-US"/>
        </a:p>
      </dgm:t>
    </dgm:pt>
    <dgm:pt modelId="{6A25FE70-EAF9-4F2D-938B-025734995D21}" type="pres">
      <dgm:prSet presAssocID="{01179B36-5E9B-4CC8-AF29-6B904BA1B03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0083C-2350-4FE0-AAD1-5E60FA72865E}" type="presOf" srcId="{55E9CF30-6057-4975-A430-C57603B3B12B}" destId="{24E3F685-E23E-4766-A930-E0EE4CFDA98B}" srcOrd="0" destOrd="0" presId="urn:microsoft.com/office/officeart/2005/8/layout/venn2"/>
    <dgm:cxn modelId="{560A2E8F-168E-459C-ADC8-CD52CE1499BD}" type="presOf" srcId="{016D4507-F3A2-4D9E-A444-FDF3A2942489}" destId="{D575E6BD-1BF9-45DB-BF8B-D4F30355B732}" srcOrd="1" destOrd="0" presId="urn:microsoft.com/office/officeart/2005/8/layout/venn2"/>
    <dgm:cxn modelId="{5E81FA10-2D41-4777-B521-DCBC424A6179}" type="presOf" srcId="{01179B36-5E9B-4CC8-AF29-6B904BA1B035}" destId="{D303A7FC-0610-4DBD-92D6-9A199B016D2B}" srcOrd="0" destOrd="0" presId="urn:microsoft.com/office/officeart/2005/8/layout/venn2"/>
    <dgm:cxn modelId="{32ECD824-6D99-40D3-ADFF-2606DB90A06C}" srcId="{01179B36-5E9B-4CC8-AF29-6B904BA1B035}" destId="{016D4507-F3A2-4D9E-A444-FDF3A2942489}" srcOrd="0" destOrd="0" parTransId="{73723BED-D4E6-48D0-BC1F-7AAE0B78C138}" sibTransId="{7109A3C3-AC74-4890-9AFB-F097EB3BB7DF}"/>
    <dgm:cxn modelId="{DE529D98-9CA8-42FF-B223-12BA155FC9BE}" type="presOf" srcId="{55E9CF30-6057-4975-A430-C57603B3B12B}" destId="{6A25FE70-EAF9-4F2D-938B-025734995D21}" srcOrd="1" destOrd="0" presId="urn:microsoft.com/office/officeart/2005/8/layout/venn2"/>
    <dgm:cxn modelId="{56D618FC-D610-4518-A9C9-6486C277EA67}" type="presOf" srcId="{9340AF94-9622-4423-8E01-330A58972421}" destId="{9E81E00A-5669-4E87-A0D1-88A919130FD7}" srcOrd="1" destOrd="0" presId="urn:microsoft.com/office/officeart/2005/8/layout/venn2"/>
    <dgm:cxn modelId="{7D42E56A-C9C2-4F05-B045-E9FBCB5B9CE7}" srcId="{01179B36-5E9B-4CC8-AF29-6B904BA1B035}" destId="{55E9CF30-6057-4975-A430-C57603B3B12B}" srcOrd="2" destOrd="0" parTransId="{E9010714-E084-44E4-A781-A41091307E84}" sibTransId="{54CA0860-020E-4AE6-B0B8-81CA8E38BB19}"/>
    <dgm:cxn modelId="{3B84E356-7183-447E-B961-A85EC50A0E9C}" type="presOf" srcId="{9340AF94-9622-4423-8E01-330A58972421}" destId="{AFDCFBBC-1256-4B6E-99EA-3CE9DFB93842}" srcOrd="0" destOrd="0" presId="urn:microsoft.com/office/officeart/2005/8/layout/venn2"/>
    <dgm:cxn modelId="{29317460-6426-437F-B841-EEA6CF55FC25}" srcId="{01179B36-5E9B-4CC8-AF29-6B904BA1B035}" destId="{9340AF94-9622-4423-8E01-330A58972421}" srcOrd="1" destOrd="0" parTransId="{46CD51F9-F244-400C-8C49-F9BFDDB555DA}" sibTransId="{870C5C67-CA68-4E3D-A73A-894C2D3A2C71}"/>
    <dgm:cxn modelId="{B533B662-E5D4-413A-A345-71E7F6D2E436}" type="presOf" srcId="{016D4507-F3A2-4D9E-A444-FDF3A2942489}" destId="{15D18BE4-28E5-4C5C-AB03-93FEDA6EE276}" srcOrd="0" destOrd="0" presId="urn:microsoft.com/office/officeart/2005/8/layout/venn2"/>
    <dgm:cxn modelId="{FB4A0D54-8199-4522-AFC4-DA7F7A7F412F}" type="presParOf" srcId="{D303A7FC-0610-4DBD-92D6-9A199B016D2B}" destId="{8898A48A-C2AA-4290-9404-A1962DB4433D}" srcOrd="0" destOrd="0" presId="urn:microsoft.com/office/officeart/2005/8/layout/venn2"/>
    <dgm:cxn modelId="{238E120F-A1D6-4520-BEF1-47C7183F6164}" type="presParOf" srcId="{8898A48A-C2AA-4290-9404-A1962DB4433D}" destId="{15D18BE4-28E5-4C5C-AB03-93FEDA6EE276}" srcOrd="0" destOrd="0" presId="urn:microsoft.com/office/officeart/2005/8/layout/venn2"/>
    <dgm:cxn modelId="{B4C95B59-FFEF-4516-9199-47D93EB7E91D}" type="presParOf" srcId="{8898A48A-C2AA-4290-9404-A1962DB4433D}" destId="{D575E6BD-1BF9-45DB-BF8B-D4F30355B732}" srcOrd="1" destOrd="0" presId="urn:microsoft.com/office/officeart/2005/8/layout/venn2"/>
    <dgm:cxn modelId="{3325510B-AEB2-4FD8-BF8F-BC7EE9CC37DB}" type="presParOf" srcId="{D303A7FC-0610-4DBD-92D6-9A199B016D2B}" destId="{9AFC730B-FBB2-4AC3-9F10-B3303C3212FA}" srcOrd="1" destOrd="0" presId="urn:microsoft.com/office/officeart/2005/8/layout/venn2"/>
    <dgm:cxn modelId="{6DD900D9-ACD1-4353-90CC-A07450BB2706}" type="presParOf" srcId="{9AFC730B-FBB2-4AC3-9F10-B3303C3212FA}" destId="{AFDCFBBC-1256-4B6E-99EA-3CE9DFB93842}" srcOrd="0" destOrd="0" presId="urn:microsoft.com/office/officeart/2005/8/layout/venn2"/>
    <dgm:cxn modelId="{268E0B8B-9C37-49B8-B3EB-520D0D2595E2}" type="presParOf" srcId="{9AFC730B-FBB2-4AC3-9F10-B3303C3212FA}" destId="{9E81E00A-5669-4E87-A0D1-88A919130FD7}" srcOrd="1" destOrd="0" presId="urn:microsoft.com/office/officeart/2005/8/layout/venn2"/>
    <dgm:cxn modelId="{2EF35548-0429-44FA-8B3C-833EC383F5FB}" type="presParOf" srcId="{D303A7FC-0610-4DBD-92D6-9A199B016D2B}" destId="{12F7BE3D-48B4-4E89-ACEF-A0BE92635688}" srcOrd="2" destOrd="0" presId="urn:microsoft.com/office/officeart/2005/8/layout/venn2"/>
    <dgm:cxn modelId="{D7B929B4-E9CB-4E32-860F-95C897970206}" type="presParOf" srcId="{12F7BE3D-48B4-4E89-ACEF-A0BE92635688}" destId="{24E3F685-E23E-4766-A930-E0EE4CFDA98B}" srcOrd="0" destOrd="0" presId="urn:microsoft.com/office/officeart/2005/8/layout/venn2"/>
    <dgm:cxn modelId="{D00353E9-DB66-433D-92D1-7FBC350B4ADA}" type="presParOf" srcId="{12F7BE3D-48B4-4E89-ACEF-A0BE92635688}" destId="{6A25FE70-EAF9-4F2D-938B-025734995D2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FC7EC-70D2-45C8-AB61-A54412BADDD8}" type="doc">
      <dgm:prSet loTypeId="urn:microsoft.com/office/officeart/2005/8/layout/cycle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60DE02-BFAB-4A68-B816-DBE3285C4856}">
      <dgm:prSet phldrT="[Text]"/>
      <dgm:spPr>
        <a:xfrm>
          <a:off x="1679230" y="524043"/>
          <a:ext cx="1438352" cy="1449043"/>
        </a:xfrm>
      </dgm:spPr>
      <dgm:t>
        <a:bodyPr/>
        <a:lstStyle/>
        <a:p>
          <a:r>
            <a:rPr lang="en-GB" b="1" smtClean="0">
              <a:latin typeface="Arial"/>
              <a:ea typeface="+mn-ea"/>
              <a:cs typeface="+mn-cs"/>
            </a:rPr>
            <a:t>Quality and Resilience</a:t>
          </a:r>
          <a:endParaRPr lang="en-GB" b="1">
            <a:latin typeface="Arial"/>
            <a:ea typeface="+mn-ea"/>
            <a:cs typeface="+mn-cs"/>
          </a:endParaRPr>
        </a:p>
      </dgm:t>
    </dgm:pt>
    <dgm:pt modelId="{95A86B9D-79C1-41DB-AB53-87C6841EA887}" type="parTrans" cxnId="{5CEE59C3-C779-44B2-B032-F08B3D14C919}">
      <dgm:prSet/>
      <dgm:spPr/>
      <dgm:t>
        <a:bodyPr/>
        <a:lstStyle/>
        <a:p>
          <a:endParaRPr lang="en-GB"/>
        </a:p>
      </dgm:t>
    </dgm:pt>
    <dgm:pt modelId="{00E9D392-4EB2-4165-B8B8-1FE99CEC2402}" type="sibTrans" cxnId="{5CEE59C3-C779-44B2-B032-F08B3D14C919}">
      <dgm:prSet/>
      <dgm:spPr/>
      <dgm:t>
        <a:bodyPr/>
        <a:lstStyle/>
        <a:p>
          <a:endParaRPr lang="en-GB"/>
        </a:p>
      </dgm:t>
    </dgm:pt>
    <dgm:pt modelId="{B4425FFD-191F-44F0-AF93-C42858F1B52A}">
      <dgm:prSet phldrT="[Text]"/>
      <dgm:spPr>
        <a:xfrm rot="5400000">
          <a:off x="3261916" y="501909"/>
          <a:ext cx="1381923" cy="1476531"/>
        </a:xfrm>
      </dgm:spPr>
      <dgm:t>
        <a:bodyPr/>
        <a:lstStyle/>
        <a:p>
          <a:r>
            <a:rPr lang="en-GB" b="1" smtClean="0">
              <a:latin typeface="Arial"/>
              <a:ea typeface="+mn-ea"/>
              <a:cs typeface="+mn-cs"/>
            </a:rPr>
            <a:t>Developing the Workforce</a:t>
          </a:r>
          <a:endParaRPr lang="en-GB" b="1">
            <a:latin typeface="Arial"/>
            <a:ea typeface="+mn-ea"/>
            <a:cs typeface="+mn-cs"/>
          </a:endParaRPr>
        </a:p>
      </dgm:t>
    </dgm:pt>
    <dgm:pt modelId="{3184CAD7-A56E-483E-858A-F6F8CAC3CD42}" type="parTrans" cxnId="{8CB76E33-BBE8-4671-9601-6AF7A8F09318}">
      <dgm:prSet/>
      <dgm:spPr/>
      <dgm:t>
        <a:bodyPr/>
        <a:lstStyle/>
        <a:p>
          <a:endParaRPr lang="en-GB"/>
        </a:p>
      </dgm:t>
    </dgm:pt>
    <dgm:pt modelId="{750134FD-7A03-4089-989B-E24AF81FBF7D}" type="sibTrans" cxnId="{8CB76E33-BBE8-4671-9601-6AF7A8F09318}">
      <dgm:prSet/>
      <dgm:spPr/>
      <dgm:t>
        <a:bodyPr/>
        <a:lstStyle/>
        <a:p>
          <a:endParaRPr lang="en-GB"/>
        </a:p>
      </dgm:t>
    </dgm:pt>
    <dgm:pt modelId="{C0029CB5-F754-4C60-B179-1FD286EDB459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GB" sz="1000" b="1" smtClean="0">
              <a:latin typeface="Arial"/>
              <a:ea typeface="+mn-ea"/>
              <a:cs typeface="+mn-cs"/>
            </a:rPr>
            <a:t>Access to a range of health and care professionals</a:t>
          </a:r>
          <a:endParaRPr lang="en-GB" sz="1000" b="1">
            <a:latin typeface="Arial"/>
            <a:ea typeface="+mn-ea"/>
            <a:cs typeface="+mn-cs"/>
          </a:endParaRPr>
        </a:p>
      </dgm:t>
    </dgm:pt>
    <dgm:pt modelId="{65947D61-E355-4809-BDF0-290229453904}" type="parTrans" cxnId="{A35574F2-F782-4E30-B43F-6486A0423720}">
      <dgm:prSet/>
      <dgm:spPr/>
      <dgm:t>
        <a:bodyPr/>
        <a:lstStyle/>
        <a:p>
          <a:endParaRPr lang="en-GB"/>
        </a:p>
      </dgm:t>
    </dgm:pt>
    <dgm:pt modelId="{0615F2C8-C5A0-499D-8324-EF4C25251539}" type="sibTrans" cxnId="{A35574F2-F782-4E30-B43F-6486A0423720}">
      <dgm:prSet/>
      <dgm:spPr/>
      <dgm:t>
        <a:bodyPr/>
        <a:lstStyle/>
        <a:p>
          <a:endParaRPr lang="en-GB"/>
        </a:p>
      </dgm:t>
    </dgm:pt>
    <dgm:pt modelId="{EEF6328F-3A0F-4949-B625-C5C6294065E9}">
      <dgm:prSet phldrT="[Text]"/>
      <dgm:spPr>
        <a:xfrm rot="10800000">
          <a:off x="3223001" y="2036555"/>
          <a:ext cx="1459751" cy="1365158"/>
        </a:xfrm>
      </dgm:spPr>
      <dgm:t>
        <a:bodyPr/>
        <a:lstStyle/>
        <a:p>
          <a:r>
            <a:rPr lang="en-GB" b="1" smtClean="0">
              <a:latin typeface="Arial"/>
              <a:ea typeface="+mn-ea"/>
              <a:cs typeface="+mn-cs"/>
            </a:rPr>
            <a:t>Infrastructure</a:t>
          </a:r>
          <a:endParaRPr lang="en-GB" b="1">
            <a:latin typeface="Arial"/>
            <a:ea typeface="+mn-ea"/>
            <a:cs typeface="+mn-cs"/>
          </a:endParaRPr>
        </a:p>
      </dgm:t>
    </dgm:pt>
    <dgm:pt modelId="{05AA5C1F-5E67-40EB-87D3-DF02287E3DEB}" type="parTrans" cxnId="{1CF2FBCF-0FE8-4841-AD8E-DA0E2A3C4511}">
      <dgm:prSet/>
      <dgm:spPr/>
      <dgm:t>
        <a:bodyPr/>
        <a:lstStyle/>
        <a:p>
          <a:endParaRPr lang="en-GB"/>
        </a:p>
      </dgm:t>
    </dgm:pt>
    <dgm:pt modelId="{D651016C-D60A-4BA7-A1DF-063D5CE19C3C}" type="sibTrans" cxnId="{1CF2FBCF-0FE8-4841-AD8E-DA0E2A3C4511}">
      <dgm:prSet/>
      <dgm:spPr/>
      <dgm:t>
        <a:bodyPr/>
        <a:lstStyle/>
        <a:p>
          <a:endParaRPr lang="en-GB"/>
        </a:p>
      </dgm:t>
    </dgm:pt>
    <dgm:pt modelId="{C21016EB-4316-4F3A-88BB-9EEABD5EEDB2}">
      <dgm:prSet phldrT="[Text]"/>
      <dgm:spPr>
        <a:xfrm rot="16200000">
          <a:off x="1715827" y="1983178"/>
          <a:ext cx="1365158" cy="1455132"/>
        </a:xfrm>
      </dgm:spPr>
      <dgm:t>
        <a:bodyPr/>
        <a:lstStyle/>
        <a:p>
          <a:r>
            <a:rPr lang="en-GB" b="1" smtClean="0">
              <a:latin typeface="Arial"/>
              <a:ea typeface="+mn-ea"/>
              <a:cs typeface="+mn-cs"/>
            </a:rPr>
            <a:t>Access/ Models of Care</a:t>
          </a:r>
          <a:endParaRPr lang="en-GB" b="1">
            <a:latin typeface="Arial"/>
            <a:ea typeface="+mn-ea"/>
            <a:cs typeface="+mn-cs"/>
          </a:endParaRPr>
        </a:p>
      </dgm:t>
    </dgm:pt>
    <dgm:pt modelId="{6FA5E2F7-4162-4871-B622-5833D52A2556}" type="parTrans" cxnId="{E1E1F305-99E6-44B6-88CC-3CF00A5BF62E}">
      <dgm:prSet/>
      <dgm:spPr/>
      <dgm:t>
        <a:bodyPr/>
        <a:lstStyle/>
        <a:p>
          <a:endParaRPr lang="en-GB"/>
        </a:p>
      </dgm:t>
    </dgm:pt>
    <dgm:pt modelId="{1F9CEED4-DF30-463E-B883-EEB047607FEA}" type="sibTrans" cxnId="{E1E1F305-99E6-44B6-88CC-3CF00A5BF62E}">
      <dgm:prSet/>
      <dgm:spPr/>
      <dgm:t>
        <a:bodyPr/>
        <a:lstStyle/>
        <a:p>
          <a:endParaRPr lang="en-GB"/>
        </a:p>
      </dgm:t>
    </dgm:pt>
    <dgm:pt modelId="{8BC81CA3-9746-4816-91D3-B7B48E256741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dirty="0" smtClean="0">
              <a:latin typeface="Arial"/>
              <a:ea typeface="+mn-ea"/>
              <a:cs typeface="+mn-cs"/>
            </a:rPr>
            <a:t>Appointments and advice when you need   it</a:t>
          </a:r>
          <a:endParaRPr lang="en-GB" sz="1000" b="1" dirty="0">
            <a:latin typeface="Arial"/>
            <a:ea typeface="+mn-ea"/>
            <a:cs typeface="+mn-cs"/>
          </a:endParaRPr>
        </a:p>
      </dgm:t>
    </dgm:pt>
    <dgm:pt modelId="{E80EDCD9-335F-4DBD-8331-3C4655FCFE78}" type="parTrans" cxnId="{09946DFC-4CC2-4A00-BB1E-599D33B6420F}">
      <dgm:prSet/>
      <dgm:spPr/>
      <dgm:t>
        <a:bodyPr/>
        <a:lstStyle/>
        <a:p>
          <a:endParaRPr lang="en-GB"/>
        </a:p>
      </dgm:t>
    </dgm:pt>
    <dgm:pt modelId="{7D3102CB-D0CC-4417-BBB2-4CB438BBEC23}" type="sibTrans" cxnId="{09946DFC-4CC2-4A00-BB1E-599D33B6420F}">
      <dgm:prSet/>
      <dgm:spPr/>
      <dgm:t>
        <a:bodyPr/>
        <a:lstStyle/>
        <a:p>
          <a:endParaRPr lang="en-GB"/>
        </a:p>
      </dgm:t>
    </dgm:pt>
    <dgm:pt modelId="{7F7478B2-8846-40A8-8060-EA5D37AA247D}">
      <dgm:prSet phldrT="[Text]" custT="1"/>
      <dgm:spPr/>
      <dgm:t>
        <a:bodyPr/>
        <a:lstStyle/>
        <a:p>
          <a:endParaRPr lang="en-GB" sz="1200" b="1">
            <a:solidFill>
              <a:schemeClr val="accent1">
                <a:lumMod val="50000"/>
              </a:schemeClr>
            </a:solidFill>
          </a:endParaRPr>
        </a:p>
      </dgm:t>
    </dgm:pt>
    <dgm:pt modelId="{2137E06C-4BF2-409E-8786-50F6901E8FB5}" type="parTrans" cxnId="{25CD924C-6C87-4452-B6B3-72F7182222FA}">
      <dgm:prSet/>
      <dgm:spPr/>
      <dgm:t>
        <a:bodyPr/>
        <a:lstStyle/>
        <a:p>
          <a:endParaRPr lang="en-GB"/>
        </a:p>
      </dgm:t>
    </dgm:pt>
    <dgm:pt modelId="{59F37947-EF1E-45B8-9622-C9825953ACAF}" type="sibTrans" cxnId="{25CD924C-6C87-4452-B6B3-72F7182222FA}">
      <dgm:prSet/>
      <dgm:spPr/>
      <dgm:t>
        <a:bodyPr/>
        <a:lstStyle/>
        <a:p>
          <a:endParaRPr lang="en-GB"/>
        </a:p>
      </dgm:t>
    </dgm:pt>
    <dgm:pt modelId="{060B5039-33F0-4619-BE96-C081AC0332C5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1000" b="1">
            <a:solidFill>
              <a:srgbClr val="005EB8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9FCD6557-548C-411A-A489-08F09ECC9CC6}" type="parTrans" cxnId="{813D9321-C2F2-4207-8661-46B9E9E117FA}">
      <dgm:prSet/>
      <dgm:spPr/>
      <dgm:t>
        <a:bodyPr/>
        <a:lstStyle/>
        <a:p>
          <a:endParaRPr lang="en-GB"/>
        </a:p>
      </dgm:t>
    </dgm:pt>
    <dgm:pt modelId="{C005AC0E-242A-4465-9335-40D0CEB5EC00}" type="sibTrans" cxnId="{813D9321-C2F2-4207-8661-46B9E9E117FA}">
      <dgm:prSet/>
      <dgm:spPr/>
      <dgm:t>
        <a:bodyPr/>
        <a:lstStyle/>
        <a:p>
          <a:endParaRPr lang="en-GB"/>
        </a:p>
      </dgm:t>
    </dgm:pt>
    <dgm:pt modelId="{4CA59141-DA59-4F29-BE6A-E981EB3C889E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smtClean="0">
              <a:latin typeface="Arial"/>
              <a:ea typeface="+mn-ea"/>
              <a:cs typeface="+mn-cs"/>
            </a:rPr>
            <a:t>Improving your health</a:t>
          </a:r>
          <a:endParaRPr lang="en-GB" sz="1000" b="1">
            <a:latin typeface="Arial"/>
            <a:ea typeface="+mn-ea"/>
            <a:cs typeface="+mn-cs"/>
          </a:endParaRPr>
        </a:p>
      </dgm:t>
    </dgm:pt>
    <dgm:pt modelId="{E1841025-D2C6-49B9-A66A-F8C7252147DD}" type="parTrans" cxnId="{93BC6BF1-7ECD-48AF-8EA9-ADB519919DFF}">
      <dgm:prSet/>
      <dgm:spPr/>
      <dgm:t>
        <a:bodyPr/>
        <a:lstStyle/>
        <a:p>
          <a:endParaRPr lang="en-GB"/>
        </a:p>
      </dgm:t>
    </dgm:pt>
    <dgm:pt modelId="{A7FCFD2C-07A9-4C3E-8588-C7DE25CA9B48}" type="sibTrans" cxnId="{93BC6BF1-7ECD-48AF-8EA9-ADB519919DFF}">
      <dgm:prSet/>
      <dgm:spPr/>
      <dgm:t>
        <a:bodyPr/>
        <a:lstStyle/>
        <a:p>
          <a:endParaRPr lang="en-GB"/>
        </a:p>
      </dgm:t>
    </dgm:pt>
    <dgm:pt modelId="{200E4107-3E47-4481-947A-EAF4BABEC357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smtClean="0">
              <a:latin typeface="Arial"/>
              <a:ea typeface="+mn-ea"/>
              <a:cs typeface="+mn-cs"/>
            </a:rPr>
            <a:t>Practices working well together and with other providers</a:t>
          </a:r>
          <a:endParaRPr lang="en-GB" sz="1000" b="1" dirty="0">
            <a:latin typeface="Arial"/>
            <a:ea typeface="+mn-ea"/>
            <a:cs typeface="+mn-cs"/>
          </a:endParaRPr>
        </a:p>
      </dgm:t>
    </dgm:pt>
    <dgm:pt modelId="{C8E6E40E-51FC-4125-99C3-973A268CDACF}" type="parTrans" cxnId="{DC273A16-D2EA-4000-BBA7-B0A1BAAA59D7}">
      <dgm:prSet/>
      <dgm:spPr/>
      <dgm:t>
        <a:bodyPr/>
        <a:lstStyle/>
        <a:p>
          <a:endParaRPr lang="en-GB"/>
        </a:p>
      </dgm:t>
    </dgm:pt>
    <dgm:pt modelId="{C90ADE7F-A774-4440-97B1-DB198F75EB91}" type="sibTrans" cxnId="{DC273A16-D2EA-4000-BBA7-B0A1BAAA59D7}">
      <dgm:prSet/>
      <dgm:spPr/>
      <dgm:t>
        <a:bodyPr/>
        <a:lstStyle/>
        <a:p>
          <a:endParaRPr lang="en-GB"/>
        </a:p>
      </dgm:t>
    </dgm:pt>
    <dgm:pt modelId="{0B636F3F-68A1-4A5C-95B2-FAF5F9B86AEA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smtClean="0">
              <a:latin typeface="Arial"/>
              <a:ea typeface="+mn-ea"/>
              <a:cs typeface="+mn-cs"/>
            </a:rPr>
            <a:t>Receive safe and consistent services</a:t>
          </a:r>
          <a:endParaRPr lang="en-GB" sz="1000" b="1" dirty="0">
            <a:latin typeface="Arial"/>
            <a:ea typeface="+mn-ea"/>
            <a:cs typeface="+mn-cs"/>
          </a:endParaRPr>
        </a:p>
      </dgm:t>
    </dgm:pt>
    <dgm:pt modelId="{8B83BDC8-6A9F-429C-BC94-DE085BB7E7A9}" type="parTrans" cxnId="{4B5A8DC8-3D73-49FD-95BF-DAD274531299}">
      <dgm:prSet/>
      <dgm:spPr/>
      <dgm:t>
        <a:bodyPr/>
        <a:lstStyle/>
        <a:p>
          <a:endParaRPr lang="en-GB"/>
        </a:p>
      </dgm:t>
    </dgm:pt>
    <dgm:pt modelId="{8CA4B83E-AE5A-4C38-95DF-BF6EAFA28A5B}" type="sibTrans" cxnId="{4B5A8DC8-3D73-49FD-95BF-DAD274531299}">
      <dgm:prSet/>
      <dgm:spPr/>
      <dgm:t>
        <a:bodyPr/>
        <a:lstStyle/>
        <a:p>
          <a:endParaRPr lang="en-GB"/>
        </a:p>
      </dgm:t>
    </dgm:pt>
    <dgm:pt modelId="{200A8939-B5D6-4937-BA16-E638DFF26BCB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smtClean="0">
              <a:latin typeface="Arial"/>
              <a:ea typeface="+mn-ea"/>
              <a:cs typeface="+mn-cs"/>
            </a:rPr>
            <a:t>Excellent patient experience</a:t>
          </a:r>
          <a:endParaRPr lang="en-GB" sz="1000" b="1">
            <a:latin typeface="Arial"/>
            <a:ea typeface="+mn-ea"/>
            <a:cs typeface="+mn-cs"/>
          </a:endParaRPr>
        </a:p>
      </dgm:t>
    </dgm:pt>
    <dgm:pt modelId="{974AEB9F-8628-4152-B9E4-5BFEE34A5445}" type="parTrans" cxnId="{F84932A5-B298-4846-A9C3-2C3036A4AF98}">
      <dgm:prSet/>
      <dgm:spPr/>
      <dgm:t>
        <a:bodyPr/>
        <a:lstStyle/>
        <a:p>
          <a:endParaRPr lang="en-GB"/>
        </a:p>
      </dgm:t>
    </dgm:pt>
    <dgm:pt modelId="{6467A0DC-5184-46BF-8F30-0B71510921A6}" type="sibTrans" cxnId="{F84932A5-B298-4846-A9C3-2C3036A4AF98}">
      <dgm:prSet/>
      <dgm:spPr/>
      <dgm:t>
        <a:bodyPr/>
        <a:lstStyle/>
        <a:p>
          <a:endParaRPr lang="en-GB"/>
        </a:p>
      </dgm:t>
    </dgm:pt>
    <dgm:pt modelId="{883BE7B6-DE1A-4300-80A3-601930EB9424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GB" sz="1000" b="1" dirty="0" smtClean="0">
              <a:latin typeface="Arial"/>
              <a:ea typeface="+mn-ea"/>
              <a:cs typeface="+mn-cs"/>
            </a:rPr>
            <a:t>Freeing up health and care professionals to have Time to Care </a:t>
          </a:r>
          <a:endParaRPr lang="en-GB" sz="1000" b="1" dirty="0">
            <a:latin typeface="Arial"/>
            <a:ea typeface="+mn-ea"/>
            <a:cs typeface="+mn-cs"/>
          </a:endParaRPr>
        </a:p>
      </dgm:t>
    </dgm:pt>
    <dgm:pt modelId="{9BD4C541-A0BF-42FB-8AC7-82E6A11A55CA}" type="parTrans" cxnId="{B6611BAE-8159-4F1A-88F9-496AEE783DC3}">
      <dgm:prSet/>
      <dgm:spPr/>
      <dgm:t>
        <a:bodyPr/>
        <a:lstStyle/>
        <a:p>
          <a:endParaRPr lang="en-GB"/>
        </a:p>
      </dgm:t>
    </dgm:pt>
    <dgm:pt modelId="{5177F167-E90B-4BB6-BB6E-D91D0F00E7A1}" type="sibTrans" cxnId="{B6611BAE-8159-4F1A-88F9-496AEE783DC3}">
      <dgm:prSet/>
      <dgm:spPr/>
      <dgm:t>
        <a:bodyPr/>
        <a:lstStyle/>
        <a:p>
          <a:endParaRPr lang="en-GB"/>
        </a:p>
      </dgm:t>
    </dgm:pt>
    <dgm:pt modelId="{D05EF9EB-4BA6-4D04-BD74-1157EDAF5EC8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en-GB" sz="1000" b="1" smtClean="0">
              <a:latin typeface="Arial"/>
              <a:ea typeface="+mn-ea"/>
              <a:cs typeface="+mn-cs"/>
            </a:rPr>
            <a:t>Attracting people to work in Bristol, North Somerset, and South Gloucestershire</a:t>
          </a:r>
          <a:endParaRPr lang="en-GB" sz="1000" b="1" dirty="0">
            <a:latin typeface="Arial"/>
            <a:ea typeface="+mn-ea"/>
            <a:cs typeface="+mn-cs"/>
          </a:endParaRPr>
        </a:p>
      </dgm:t>
    </dgm:pt>
    <dgm:pt modelId="{905E354D-7F63-4D21-BDA4-95B7C5465379}" type="parTrans" cxnId="{10E86DE9-83B2-4E5C-B15A-2CB07E94A661}">
      <dgm:prSet/>
      <dgm:spPr/>
      <dgm:t>
        <a:bodyPr/>
        <a:lstStyle/>
        <a:p>
          <a:endParaRPr lang="en-GB"/>
        </a:p>
      </dgm:t>
    </dgm:pt>
    <dgm:pt modelId="{CD3CE3F0-23C3-4147-B104-7D07F572C5C3}" type="sibTrans" cxnId="{10E86DE9-83B2-4E5C-B15A-2CB07E94A661}">
      <dgm:prSet/>
      <dgm:spPr/>
      <dgm:t>
        <a:bodyPr/>
        <a:lstStyle/>
        <a:p>
          <a:endParaRPr lang="en-GB"/>
        </a:p>
      </dgm:t>
    </dgm:pt>
    <dgm:pt modelId="{6D5910C6-77F0-4599-866C-2FE641FF375D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dirty="0" smtClean="0">
              <a:latin typeface="Arial"/>
              <a:ea typeface="+mn-ea"/>
              <a:cs typeface="+mn-cs"/>
            </a:rPr>
            <a:t>Care close to home</a:t>
          </a:r>
          <a:endParaRPr lang="en-GB" sz="1000" b="1" dirty="0">
            <a:latin typeface="Arial"/>
            <a:ea typeface="+mn-ea"/>
            <a:cs typeface="+mn-cs"/>
          </a:endParaRPr>
        </a:p>
      </dgm:t>
    </dgm:pt>
    <dgm:pt modelId="{37A03030-83F8-42F8-99F7-3CFE878095B1}" type="parTrans" cxnId="{28C0B756-D500-40D6-B439-E107B608310A}">
      <dgm:prSet/>
      <dgm:spPr/>
      <dgm:t>
        <a:bodyPr/>
        <a:lstStyle/>
        <a:p>
          <a:endParaRPr lang="en-GB"/>
        </a:p>
      </dgm:t>
    </dgm:pt>
    <dgm:pt modelId="{9B184C77-03B1-4DC0-8EF3-60353EFA511E}" type="sibTrans" cxnId="{28C0B756-D500-40D6-B439-E107B608310A}">
      <dgm:prSet/>
      <dgm:spPr/>
      <dgm:t>
        <a:bodyPr/>
        <a:lstStyle/>
        <a:p>
          <a:endParaRPr lang="en-GB"/>
        </a:p>
      </dgm:t>
    </dgm:pt>
    <dgm:pt modelId="{B188788E-0658-4828-82CC-6713E49AD461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smtClean="0">
              <a:latin typeface="Arial"/>
              <a:ea typeface="+mn-ea"/>
              <a:cs typeface="+mn-cs"/>
            </a:rPr>
            <a:t>Services working well together</a:t>
          </a:r>
          <a:endParaRPr lang="en-GB" sz="1000" b="1">
            <a:latin typeface="Arial"/>
            <a:ea typeface="+mn-ea"/>
            <a:cs typeface="+mn-cs"/>
          </a:endParaRPr>
        </a:p>
      </dgm:t>
    </dgm:pt>
    <dgm:pt modelId="{52AF8A5B-C1A7-48B3-BC76-09B9CF763700}" type="parTrans" cxnId="{A63E9ECF-2A33-4B01-9575-31BC9EA74668}">
      <dgm:prSet/>
      <dgm:spPr/>
      <dgm:t>
        <a:bodyPr/>
        <a:lstStyle/>
        <a:p>
          <a:endParaRPr lang="en-GB"/>
        </a:p>
      </dgm:t>
    </dgm:pt>
    <dgm:pt modelId="{F24B95DB-3674-4DE3-B37B-0143DEC15F6E}" type="sibTrans" cxnId="{A63E9ECF-2A33-4B01-9575-31BC9EA74668}">
      <dgm:prSet/>
      <dgm:spPr/>
      <dgm:t>
        <a:bodyPr/>
        <a:lstStyle/>
        <a:p>
          <a:endParaRPr lang="en-GB"/>
        </a:p>
      </dgm:t>
    </dgm:pt>
    <dgm:pt modelId="{9C6BA520-8B13-470D-9124-7EFF27E7AB5C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smtClean="0">
              <a:latin typeface="Arial"/>
              <a:ea typeface="+mn-ea"/>
              <a:cs typeface="+mn-cs"/>
            </a:rPr>
            <a:t>A focus on physical and mental health</a:t>
          </a:r>
          <a:endParaRPr lang="en-GB" sz="1000" b="1" dirty="0">
            <a:latin typeface="Arial"/>
            <a:ea typeface="+mn-ea"/>
            <a:cs typeface="+mn-cs"/>
          </a:endParaRPr>
        </a:p>
      </dgm:t>
    </dgm:pt>
    <dgm:pt modelId="{CC09CF74-94E9-4071-B952-421E918E441E}" type="parTrans" cxnId="{464F5B00-3D4F-4173-9510-53D4D2481542}">
      <dgm:prSet/>
      <dgm:spPr/>
      <dgm:t>
        <a:bodyPr/>
        <a:lstStyle/>
        <a:p>
          <a:endParaRPr lang="en-GB"/>
        </a:p>
      </dgm:t>
    </dgm:pt>
    <dgm:pt modelId="{4A8565B9-2574-4C2E-894F-8D1643DE9289}" type="sibTrans" cxnId="{464F5B00-3D4F-4173-9510-53D4D2481542}">
      <dgm:prSet/>
      <dgm:spPr/>
      <dgm:t>
        <a:bodyPr/>
        <a:lstStyle/>
        <a:p>
          <a:endParaRPr lang="en-GB"/>
        </a:p>
      </dgm:t>
    </dgm:pt>
    <dgm:pt modelId="{E71AC78C-8F7C-407B-A76A-19053C029344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dirty="0" smtClean="0">
              <a:latin typeface="Arial"/>
              <a:ea typeface="+mn-ea"/>
              <a:cs typeface="+mn-cs"/>
            </a:rPr>
            <a:t>Using technology to access and manage your care</a:t>
          </a:r>
          <a:endParaRPr lang="en-GB" sz="1000" b="1" dirty="0">
            <a:latin typeface="Arial"/>
            <a:ea typeface="+mn-ea"/>
            <a:cs typeface="+mn-cs"/>
          </a:endParaRPr>
        </a:p>
      </dgm:t>
    </dgm:pt>
    <dgm:pt modelId="{1E8C06DE-1785-4BD0-853A-92176E469763}" type="parTrans" cxnId="{4DA2E2D8-659F-4A0D-9D22-397C850DEF68}">
      <dgm:prSet/>
      <dgm:spPr/>
      <dgm:t>
        <a:bodyPr/>
        <a:lstStyle/>
        <a:p>
          <a:endParaRPr lang="en-GB"/>
        </a:p>
      </dgm:t>
    </dgm:pt>
    <dgm:pt modelId="{F2F5CDDC-34F8-4BFB-A967-FDC2356E8F14}" type="sibTrans" cxnId="{4DA2E2D8-659F-4A0D-9D22-397C850DEF68}">
      <dgm:prSet/>
      <dgm:spPr/>
      <dgm:t>
        <a:bodyPr/>
        <a:lstStyle/>
        <a:p>
          <a:endParaRPr lang="en-GB"/>
        </a:p>
      </dgm:t>
    </dgm:pt>
    <dgm:pt modelId="{1B7F385E-8A96-4DFC-AE77-1C761C93658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GB" sz="1000" b="1" smtClean="0">
              <a:latin typeface="Arial"/>
              <a:ea typeface="+mn-ea"/>
              <a:cs typeface="+mn-cs"/>
            </a:rPr>
            <a:t>Making the best use of our buildings</a:t>
          </a:r>
          <a:endParaRPr lang="en-GB" sz="1000" b="1" dirty="0">
            <a:latin typeface="Arial"/>
            <a:ea typeface="+mn-ea"/>
            <a:cs typeface="+mn-cs"/>
          </a:endParaRPr>
        </a:p>
      </dgm:t>
    </dgm:pt>
    <dgm:pt modelId="{234426B3-88A5-4649-8121-61F6EC5F7C6D}" type="parTrans" cxnId="{14E176E1-6D63-490E-9F02-F68E59FB900C}">
      <dgm:prSet/>
      <dgm:spPr/>
      <dgm:t>
        <a:bodyPr/>
        <a:lstStyle/>
        <a:p>
          <a:endParaRPr lang="en-GB"/>
        </a:p>
      </dgm:t>
    </dgm:pt>
    <dgm:pt modelId="{AD34BFAE-C020-4304-90FF-0CC8DD44845B}" type="sibTrans" cxnId="{14E176E1-6D63-490E-9F02-F68E59FB900C}">
      <dgm:prSet/>
      <dgm:spPr/>
      <dgm:t>
        <a:bodyPr/>
        <a:lstStyle/>
        <a:p>
          <a:endParaRPr lang="en-GB"/>
        </a:p>
      </dgm:t>
    </dgm:pt>
    <dgm:pt modelId="{3B0393A1-851D-4E79-8FE6-C1D3E1394F45}" type="pres">
      <dgm:prSet presAssocID="{010FC7EC-70D2-45C8-AB61-A54412BADDD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FF5213-3DA5-4054-947C-08BDA4A61259}" type="pres">
      <dgm:prSet presAssocID="{010FC7EC-70D2-45C8-AB61-A54412BADDD8}" presName="children" presStyleCnt="0"/>
      <dgm:spPr/>
      <dgm:t>
        <a:bodyPr/>
        <a:lstStyle/>
        <a:p>
          <a:endParaRPr lang="en-GB"/>
        </a:p>
      </dgm:t>
    </dgm:pt>
    <dgm:pt modelId="{1F05A2DE-1C6A-40D1-B247-B6525239FC76}" type="pres">
      <dgm:prSet presAssocID="{010FC7EC-70D2-45C8-AB61-A54412BADDD8}" presName="child1group" presStyleCnt="0"/>
      <dgm:spPr/>
      <dgm:t>
        <a:bodyPr/>
        <a:lstStyle/>
        <a:p>
          <a:endParaRPr lang="en-GB"/>
        </a:p>
      </dgm:t>
    </dgm:pt>
    <dgm:pt modelId="{DDEE3FF2-A77F-44BD-932C-81A8CC5A33FA}" type="pres">
      <dgm:prSet presAssocID="{010FC7EC-70D2-45C8-AB61-A54412BADDD8}" presName="child1" presStyleLbl="bgAcc1" presStyleIdx="0" presStyleCnt="4" custScaleX="164556" custLinFactNeighborX="-3981" custLinFactNeighborY="2408"/>
      <dgm:spPr>
        <a:xfrm>
          <a:off x="72901" y="-108165"/>
          <a:ext cx="3000275" cy="118105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29D46EEA-B055-4649-9CE3-EBF6200939BE}" type="pres">
      <dgm:prSet presAssocID="{010FC7EC-70D2-45C8-AB61-A54412BADDD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BCB011-1B82-4CD2-A542-044778F8F309}" type="pres">
      <dgm:prSet presAssocID="{010FC7EC-70D2-45C8-AB61-A54412BADDD8}" presName="child2group" presStyleCnt="0"/>
      <dgm:spPr/>
      <dgm:t>
        <a:bodyPr/>
        <a:lstStyle/>
        <a:p>
          <a:endParaRPr lang="en-GB"/>
        </a:p>
      </dgm:t>
    </dgm:pt>
    <dgm:pt modelId="{07102A19-68BE-4525-8A10-7529429D42CA}" type="pres">
      <dgm:prSet presAssocID="{010FC7EC-70D2-45C8-AB61-A54412BADDD8}" presName="child2" presStyleLbl="bgAcc1" presStyleIdx="1" presStyleCnt="4" custScaleX="161023" custScaleY="98251" custLinFactNeighborX="21147" custLinFactNeighborY="3612"/>
      <dgm:spPr>
        <a:xfrm>
          <a:off x="3297963" y="-83617"/>
          <a:ext cx="2935859" cy="116039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C1A2953D-EF6A-4C15-9505-5D55C14B2F42}" type="pres">
      <dgm:prSet presAssocID="{010FC7EC-70D2-45C8-AB61-A54412BADDD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33ED08-EC03-467E-BEE2-FBFA0C4B420B}" type="pres">
      <dgm:prSet presAssocID="{010FC7EC-70D2-45C8-AB61-A54412BADDD8}" presName="child3group" presStyleCnt="0"/>
      <dgm:spPr/>
      <dgm:t>
        <a:bodyPr/>
        <a:lstStyle/>
        <a:p>
          <a:endParaRPr lang="en-GB"/>
        </a:p>
      </dgm:t>
    </dgm:pt>
    <dgm:pt modelId="{A89CE240-DBC5-49EC-9D3A-85F55599CB74}" type="pres">
      <dgm:prSet presAssocID="{010FC7EC-70D2-45C8-AB61-A54412BADDD8}" presName="child3" presStyleLbl="bgAcc1" presStyleIdx="2" presStyleCnt="4" custScaleX="133460" custScaleY="193156" custLinFactNeighborX="28493" custLinFactNeighborY="-47109"/>
      <dgm:spPr>
        <a:xfrm>
          <a:off x="4042499" y="1266642"/>
          <a:ext cx="1937226" cy="228128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D8486036-19ED-490D-8C43-1222CC81766A}" type="pres">
      <dgm:prSet presAssocID="{010FC7EC-70D2-45C8-AB61-A54412BADDD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D9777F-4020-4BD5-B3E2-082F6D0244D2}" type="pres">
      <dgm:prSet presAssocID="{010FC7EC-70D2-45C8-AB61-A54412BADDD8}" presName="child4group" presStyleCnt="0"/>
      <dgm:spPr/>
      <dgm:t>
        <a:bodyPr/>
        <a:lstStyle/>
        <a:p>
          <a:endParaRPr lang="en-GB"/>
        </a:p>
      </dgm:t>
    </dgm:pt>
    <dgm:pt modelId="{3960A740-1C36-4590-8126-48A8341411D5}" type="pres">
      <dgm:prSet presAssocID="{010FC7EC-70D2-45C8-AB61-A54412BADDD8}" presName="child4" presStyleLbl="bgAcc1" presStyleIdx="3" presStyleCnt="4" custScaleX="134240" custScaleY="179768" custLinFactNeighborX="-22604" custLinFactNeighborY="-53899"/>
      <dgm:spPr>
        <a:xfrm>
          <a:off x="270050" y="1766813"/>
          <a:ext cx="2484731" cy="1847608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AD472DD-D6BC-4415-AFB6-7D92E80546C8}" type="pres">
      <dgm:prSet presAssocID="{010FC7EC-70D2-45C8-AB61-A54412BADDD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A071E5-D071-466C-9423-698B011C02F5}" type="pres">
      <dgm:prSet presAssocID="{010FC7EC-70D2-45C8-AB61-A54412BADDD8}" presName="childPlaceholder" presStyleCnt="0"/>
      <dgm:spPr/>
      <dgm:t>
        <a:bodyPr/>
        <a:lstStyle/>
        <a:p>
          <a:endParaRPr lang="en-GB"/>
        </a:p>
      </dgm:t>
    </dgm:pt>
    <dgm:pt modelId="{3F64E66F-92AF-4E6A-8C3D-74DD5522597F}" type="pres">
      <dgm:prSet presAssocID="{010FC7EC-70D2-45C8-AB61-A54412BADDD8}" presName="circle" presStyleCnt="0"/>
      <dgm:spPr/>
      <dgm:t>
        <a:bodyPr/>
        <a:lstStyle/>
        <a:p>
          <a:endParaRPr lang="en-GB"/>
        </a:p>
      </dgm:t>
    </dgm:pt>
    <dgm:pt modelId="{A96B71DC-FD82-47C2-B52C-D1EFBD194224}" type="pres">
      <dgm:prSet presAssocID="{010FC7EC-70D2-45C8-AB61-A54412BADDD8}" presName="quadrant1" presStyleLbl="node1" presStyleIdx="0" presStyleCnt="4" custScaleX="90003" custScaleY="90672" custLinFactNeighborX="7350" custLinFactNeighborY="630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GB"/>
        </a:p>
      </dgm:t>
    </dgm:pt>
    <dgm:pt modelId="{D2C715FB-7299-4177-9FE8-25B0C8F36826}" type="pres">
      <dgm:prSet presAssocID="{010FC7EC-70D2-45C8-AB61-A54412BADDD8}" presName="quadrant2" presStyleLbl="node1" presStyleIdx="1" presStyleCnt="4" custScaleX="92392" custScaleY="95033" custLinFactNeighborX="516" custLinFactNeighborY="993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GB"/>
        </a:p>
      </dgm:t>
    </dgm:pt>
    <dgm:pt modelId="{C6966F09-6A2A-481F-BF2C-1384C7D44AAE}" type="pres">
      <dgm:prSet presAssocID="{010FC7EC-70D2-45C8-AB61-A54412BADDD8}" presName="quadrant3" presStyleLbl="node1" presStyleIdx="2" presStyleCnt="4" custScaleX="91342" custScaleY="85423" custLinFactNeighborY="-630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GB"/>
        </a:p>
      </dgm:t>
    </dgm:pt>
    <dgm:pt modelId="{D213E886-B4F4-4002-826F-3EA81D758A5C}" type="pres">
      <dgm:prSet presAssocID="{010FC7EC-70D2-45C8-AB61-A54412BADDD8}" presName="quadrant4" presStyleLbl="node1" presStyleIdx="3" presStyleCnt="4" custScaleX="91053" custScaleY="85423" custLinFactNeighborX="7350" custLinFactNeighborY="-6825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GB"/>
        </a:p>
      </dgm:t>
    </dgm:pt>
    <dgm:pt modelId="{3D5B2ECA-C014-44B8-B183-B987F0D2DFCA}" type="pres">
      <dgm:prSet presAssocID="{010FC7EC-70D2-45C8-AB61-A54412BADDD8}" presName="quadrantPlaceholder" presStyleCnt="0"/>
      <dgm:spPr/>
      <dgm:t>
        <a:bodyPr/>
        <a:lstStyle/>
        <a:p>
          <a:endParaRPr lang="en-GB"/>
        </a:p>
      </dgm:t>
    </dgm:pt>
    <dgm:pt modelId="{9B0DC199-F1D0-4CF5-BEA4-4BAAFDDC460E}" type="pres">
      <dgm:prSet presAssocID="{010FC7EC-70D2-45C8-AB61-A54412BADDD8}" presName="center1" presStyleLbl="fgShp" presStyleIdx="0" presStyleCnt="2"/>
      <dgm:spPr>
        <a:xfrm>
          <a:off x="2841024" y="1651678"/>
          <a:ext cx="551774" cy="479803"/>
        </a:xfrm>
        <a:prstGeom prst="circularArrow">
          <a:avLst/>
        </a:prstGeom>
      </dgm:spPr>
      <dgm:t>
        <a:bodyPr/>
        <a:lstStyle/>
        <a:p>
          <a:endParaRPr lang="en-GB"/>
        </a:p>
      </dgm:t>
    </dgm:pt>
    <dgm:pt modelId="{501B6F88-CC20-4ED3-BFC8-3A48F0AE939C}" type="pres">
      <dgm:prSet presAssocID="{010FC7EC-70D2-45C8-AB61-A54412BADDD8}" presName="center2" presStyleLbl="fgShp" presStyleIdx="1" presStyleCnt="2"/>
      <dgm:spPr>
        <a:xfrm rot="10800000">
          <a:off x="2841024" y="1836218"/>
          <a:ext cx="551774" cy="479803"/>
        </a:xfrm>
        <a:prstGeom prst="circularArrow">
          <a:avLst/>
        </a:prstGeom>
      </dgm:spPr>
      <dgm:t>
        <a:bodyPr/>
        <a:lstStyle/>
        <a:p>
          <a:endParaRPr lang="en-GB"/>
        </a:p>
      </dgm:t>
    </dgm:pt>
  </dgm:ptLst>
  <dgm:cxnLst>
    <dgm:cxn modelId="{D1A41725-B8AA-4522-A715-E7700C770C32}" type="presOf" srcId="{B4425FFD-191F-44F0-AF93-C42858F1B52A}" destId="{D2C715FB-7299-4177-9FE8-25B0C8F36826}" srcOrd="0" destOrd="0" presId="urn:microsoft.com/office/officeart/2005/8/layout/cycle4"/>
    <dgm:cxn modelId="{6C4667EA-3E1D-4934-B3B3-E9BC72098E59}" type="presOf" srcId="{E71AC78C-8F7C-407B-A76A-19053C029344}" destId="{A89CE240-DBC5-49EC-9D3A-85F55599CB74}" srcOrd="0" destOrd="1" presId="urn:microsoft.com/office/officeart/2005/8/layout/cycle4"/>
    <dgm:cxn modelId="{93BC6BF1-7ECD-48AF-8EA9-ADB519919DFF}" srcId="{6E60DE02-BFAB-4A68-B816-DBE3285C4856}" destId="{4CA59141-DA59-4F29-BE6A-E981EB3C889E}" srcOrd="0" destOrd="0" parTransId="{E1841025-D2C6-49B9-A66A-F8C7252147DD}" sibTransId="{A7FCFD2C-07A9-4C3E-8588-C7DE25CA9B48}"/>
    <dgm:cxn modelId="{4DA2E2D8-659F-4A0D-9D22-397C850DEF68}" srcId="{EEF6328F-3A0F-4949-B625-C5C6294065E9}" destId="{E71AC78C-8F7C-407B-A76A-19053C029344}" srcOrd="1" destOrd="0" parTransId="{1E8C06DE-1785-4BD0-853A-92176E469763}" sibTransId="{F2F5CDDC-34F8-4BFB-A967-FDC2356E8F14}"/>
    <dgm:cxn modelId="{A35574F2-F782-4E30-B43F-6486A0423720}" srcId="{B4425FFD-191F-44F0-AF93-C42858F1B52A}" destId="{C0029CB5-F754-4C60-B179-1FD286EDB459}" srcOrd="0" destOrd="0" parTransId="{65947D61-E355-4809-BDF0-290229453904}" sibTransId="{0615F2C8-C5A0-499D-8324-EF4C25251539}"/>
    <dgm:cxn modelId="{8CB76E33-BBE8-4671-9601-6AF7A8F09318}" srcId="{010FC7EC-70D2-45C8-AB61-A54412BADDD8}" destId="{B4425FFD-191F-44F0-AF93-C42858F1B52A}" srcOrd="1" destOrd="0" parTransId="{3184CAD7-A56E-483E-858A-F6F8CAC3CD42}" sibTransId="{750134FD-7A03-4089-989B-E24AF81FBF7D}"/>
    <dgm:cxn modelId="{FB163822-D2A4-47C5-99DE-9B37B64CECA6}" type="presOf" srcId="{6E60DE02-BFAB-4A68-B816-DBE3285C4856}" destId="{A96B71DC-FD82-47C2-B52C-D1EFBD194224}" srcOrd="0" destOrd="0" presId="urn:microsoft.com/office/officeart/2005/8/layout/cycle4"/>
    <dgm:cxn modelId="{245ED78E-7B7B-4B86-B67D-CCAA7CE81397}" type="presOf" srcId="{B188788E-0658-4828-82CC-6713E49AD461}" destId="{EAD472DD-D6BC-4415-AFB6-7D92E80546C8}" srcOrd="1" destOrd="2" presId="urn:microsoft.com/office/officeart/2005/8/layout/cycle4"/>
    <dgm:cxn modelId="{B6611BAE-8159-4F1A-88F9-496AEE783DC3}" srcId="{B4425FFD-191F-44F0-AF93-C42858F1B52A}" destId="{883BE7B6-DE1A-4300-80A3-601930EB9424}" srcOrd="1" destOrd="0" parTransId="{9BD4C541-A0BF-42FB-8AC7-82E6A11A55CA}" sibTransId="{5177F167-E90B-4BB6-BB6E-D91D0F00E7A1}"/>
    <dgm:cxn modelId="{FE2833F7-2C4A-49B4-9BCA-9D6712F239CD}" type="presOf" srcId="{4CA59141-DA59-4F29-BE6A-E981EB3C889E}" destId="{29D46EEA-B055-4649-9CE3-EBF6200939BE}" srcOrd="1" destOrd="0" presId="urn:microsoft.com/office/officeart/2005/8/layout/cycle4"/>
    <dgm:cxn modelId="{B506E92C-D45B-4246-AA60-443FB587FAD2}" type="presOf" srcId="{9C6BA520-8B13-470D-9124-7EFF27E7AB5C}" destId="{3960A740-1C36-4590-8126-48A8341411D5}" srcOrd="0" destOrd="3" presId="urn:microsoft.com/office/officeart/2005/8/layout/cycle4"/>
    <dgm:cxn modelId="{5CEE59C3-C779-44B2-B032-F08B3D14C919}" srcId="{010FC7EC-70D2-45C8-AB61-A54412BADDD8}" destId="{6E60DE02-BFAB-4A68-B816-DBE3285C4856}" srcOrd="0" destOrd="0" parTransId="{95A86B9D-79C1-41DB-AB53-87C6841EA887}" sibTransId="{00E9D392-4EB2-4165-B8B8-1FE99CEC2402}"/>
    <dgm:cxn modelId="{404C4F00-7773-490F-BA1E-35EBAA0CE056}" type="presOf" srcId="{C0029CB5-F754-4C60-B179-1FD286EDB459}" destId="{07102A19-68BE-4525-8A10-7529429D42CA}" srcOrd="0" destOrd="0" presId="urn:microsoft.com/office/officeart/2005/8/layout/cycle4"/>
    <dgm:cxn modelId="{10E86DE9-83B2-4E5C-B15A-2CB07E94A661}" srcId="{B4425FFD-191F-44F0-AF93-C42858F1B52A}" destId="{D05EF9EB-4BA6-4D04-BD74-1157EDAF5EC8}" srcOrd="2" destOrd="0" parTransId="{905E354D-7F63-4D21-BDA4-95B7C5465379}" sibTransId="{CD3CE3F0-23C3-4147-B104-7D07F572C5C3}"/>
    <dgm:cxn modelId="{E1E1F305-99E6-44B6-88CC-3CF00A5BF62E}" srcId="{010FC7EC-70D2-45C8-AB61-A54412BADDD8}" destId="{C21016EB-4316-4F3A-88BB-9EEABD5EEDB2}" srcOrd="3" destOrd="0" parTransId="{6FA5E2F7-4162-4871-B622-5833D52A2556}" sibTransId="{1F9CEED4-DF30-463E-B883-EEB047607FEA}"/>
    <dgm:cxn modelId="{81E28EB7-964F-4FF4-A2CD-52774D2551C5}" type="presOf" srcId="{060B5039-33F0-4619-BE96-C081AC0332C5}" destId="{EAD472DD-D6BC-4415-AFB6-7D92E80546C8}" srcOrd="1" destOrd="4" presId="urn:microsoft.com/office/officeart/2005/8/layout/cycle4"/>
    <dgm:cxn modelId="{A63E9ECF-2A33-4B01-9575-31BC9EA74668}" srcId="{C21016EB-4316-4F3A-88BB-9EEABD5EEDB2}" destId="{B188788E-0658-4828-82CC-6713E49AD461}" srcOrd="2" destOrd="0" parTransId="{52AF8A5B-C1A7-48B3-BC76-09B9CF763700}" sibTransId="{F24B95DB-3674-4DE3-B37B-0143DEC15F6E}"/>
    <dgm:cxn modelId="{9CA5B3C0-A11E-4C1A-97BB-45B0AB0FC17B}" type="presOf" srcId="{883BE7B6-DE1A-4300-80A3-601930EB9424}" destId="{C1A2953D-EF6A-4C15-9505-5D55C14B2F42}" srcOrd="1" destOrd="1" presId="urn:microsoft.com/office/officeart/2005/8/layout/cycle4"/>
    <dgm:cxn modelId="{28C0B756-D500-40D6-B439-E107B608310A}" srcId="{C21016EB-4316-4F3A-88BB-9EEABD5EEDB2}" destId="{6D5910C6-77F0-4599-866C-2FE641FF375D}" srcOrd="1" destOrd="0" parTransId="{37A03030-83F8-42F8-99F7-3CFE878095B1}" sibTransId="{9B184C77-03B1-4DC0-8EF3-60353EFA511E}"/>
    <dgm:cxn modelId="{DC273A16-D2EA-4000-BBA7-B0A1BAAA59D7}" srcId="{EEF6328F-3A0F-4949-B625-C5C6294065E9}" destId="{200E4107-3E47-4481-947A-EAF4BABEC357}" srcOrd="0" destOrd="0" parTransId="{C8E6E40E-51FC-4125-99C3-973A268CDACF}" sibTransId="{C90ADE7F-A774-4440-97B1-DB198F75EB91}"/>
    <dgm:cxn modelId="{F7B15671-0CCF-48CE-9E01-A96D1FE8467E}" type="presOf" srcId="{010FC7EC-70D2-45C8-AB61-A54412BADDD8}" destId="{3B0393A1-851D-4E79-8FE6-C1D3E1394F45}" srcOrd="0" destOrd="0" presId="urn:microsoft.com/office/officeart/2005/8/layout/cycle4"/>
    <dgm:cxn modelId="{8C088551-78F3-4A77-B5E0-25E8A0F17140}" type="presOf" srcId="{883BE7B6-DE1A-4300-80A3-601930EB9424}" destId="{07102A19-68BE-4525-8A10-7529429D42CA}" srcOrd="0" destOrd="1" presId="urn:microsoft.com/office/officeart/2005/8/layout/cycle4"/>
    <dgm:cxn modelId="{186CFEFF-060E-49A4-B289-EF2EC2439191}" type="presOf" srcId="{200E4107-3E47-4481-947A-EAF4BABEC357}" destId="{D8486036-19ED-490D-8C43-1222CC81766A}" srcOrd="1" destOrd="0" presId="urn:microsoft.com/office/officeart/2005/8/layout/cycle4"/>
    <dgm:cxn modelId="{8938D73A-BFA3-499B-9C9D-D1D3663CF038}" type="presOf" srcId="{060B5039-33F0-4619-BE96-C081AC0332C5}" destId="{3960A740-1C36-4590-8126-48A8341411D5}" srcOrd="0" destOrd="4" presId="urn:microsoft.com/office/officeart/2005/8/layout/cycle4"/>
    <dgm:cxn modelId="{FE0FE70A-FD47-4960-A336-56ACF9CD844B}" type="presOf" srcId="{9C6BA520-8B13-470D-9124-7EFF27E7AB5C}" destId="{EAD472DD-D6BC-4415-AFB6-7D92E80546C8}" srcOrd="1" destOrd="3" presId="urn:microsoft.com/office/officeart/2005/8/layout/cycle4"/>
    <dgm:cxn modelId="{9E567197-7E1F-473A-94BE-4881F40EB4F0}" type="presOf" srcId="{6D5910C6-77F0-4599-866C-2FE641FF375D}" destId="{EAD472DD-D6BC-4415-AFB6-7D92E80546C8}" srcOrd="1" destOrd="1" presId="urn:microsoft.com/office/officeart/2005/8/layout/cycle4"/>
    <dgm:cxn modelId="{096E99FA-796D-45DA-AAA0-7E1EAE2B3ECE}" type="presOf" srcId="{EEF6328F-3A0F-4949-B625-C5C6294065E9}" destId="{C6966F09-6A2A-481F-BF2C-1384C7D44AAE}" srcOrd="0" destOrd="0" presId="urn:microsoft.com/office/officeart/2005/8/layout/cycle4"/>
    <dgm:cxn modelId="{0CA14521-BA4B-4853-A383-E2FF2DF79613}" type="presOf" srcId="{0B636F3F-68A1-4A5C-95B2-FAF5F9B86AEA}" destId="{29D46EEA-B055-4649-9CE3-EBF6200939BE}" srcOrd="1" destOrd="1" presId="urn:microsoft.com/office/officeart/2005/8/layout/cycle4"/>
    <dgm:cxn modelId="{1CF2FBCF-0FE8-4841-AD8E-DA0E2A3C4511}" srcId="{010FC7EC-70D2-45C8-AB61-A54412BADDD8}" destId="{EEF6328F-3A0F-4949-B625-C5C6294065E9}" srcOrd="2" destOrd="0" parTransId="{05AA5C1F-5E67-40EB-87D3-DF02287E3DEB}" sibTransId="{D651016C-D60A-4BA7-A1DF-063D5CE19C3C}"/>
    <dgm:cxn modelId="{553018CA-4743-4A58-AD7E-327DC12B3E5A}" type="presOf" srcId="{8BC81CA3-9746-4816-91D3-B7B48E256741}" destId="{EAD472DD-D6BC-4415-AFB6-7D92E80546C8}" srcOrd="1" destOrd="0" presId="urn:microsoft.com/office/officeart/2005/8/layout/cycle4"/>
    <dgm:cxn modelId="{0EA3AA62-F5EA-4D1B-9C4B-DC5930E93DAF}" type="presOf" srcId="{D05EF9EB-4BA6-4D04-BD74-1157EDAF5EC8}" destId="{C1A2953D-EF6A-4C15-9505-5D55C14B2F42}" srcOrd="1" destOrd="2" presId="urn:microsoft.com/office/officeart/2005/8/layout/cycle4"/>
    <dgm:cxn modelId="{F84932A5-B298-4846-A9C3-2C3036A4AF98}" srcId="{6E60DE02-BFAB-4A68-B816-DBE3285C4856}" destId="{200A8939-B5D6-4937-BA16-E638DFF26BCB}" srcOrd="2" destOrd="0" parTransId="{974AEB9F-8628-4152-B9E4-5BFEE34A5445}" sibTransId="{6467A0DC-5184-46BF-8F30-0B71510921A6}"/>
    <dgm:cxn modelId="{7C493091-2FAF-4045-89FE-046A0CCA562D}" type="presOf" srcId="{6D5910C6-77F0-4599-866C-2FE641FF375D}" destId="{3960A740-1C36-4590-8126-48A8341411D5}" srcOrd="0" destOrd="1" presId="urn:microsoft.com/office/officeart/2005/8/layout/cycle4"/>
    <dgm:cxn modelId="{F225EC3B-1B59-491E-A603-A37F23A3BFDF}" type="presOf" srcId="{C0029CB5-F754-4C60-B179-1FD286EDB459}" destId="{C1A2953D-EF6A-4C15-9505-5D55C14B2F42}" srcOrd="1" destOrd="0" presId="urn:microsoft.com/office/officeart/2005/8/layout/cycle4"/>
    <dgm:cxn modelId="{813D9321-C2F2-4207-8661-46B9E9E117FA}" srcId="{C21016EB-4316-4F3A-88BB-9EEABD5EEDB2}" destId="{060B5039-33F0-4619-BE96-C081AC0332C5}" srcOrd="4" destOrd="0" parTransId="{9FCD6557-548C-411A-A489-08F09ECC9CC6}" sibTransId="{C005AC0E-242A-4465-9335-40D0CEB5EC00}"/>
    <dgm:cxn modelId="{2DED85C3-E09D-482E-8432-A91BBA6C5201}" type="presOf" srcId="{1B7F385E-8A96-4DFC-AE77-1C761C936582}" destId="{D8486036-19ED-490D-8C43-1222CC81766A}" srcOrd="1" destOrd="2" presId="urn:microsoft.com/office/officeart/2005/8/layout/cycle4"/>
    <dgm:cxn modelId="{0C3489BC-D9C5-40DF-849F-13AE0F5FEB19}" type="presOf" srcId="{200A8939-B5D6-4937-BA16-E638DFF26BCB}" destId="{DDEE3FF2-A77F-44BD-932C-81A8CC5A33FA}" srcOrd="0" destOrd="2" presId="urn:microsoft.com/office/officeart/2005/8/layout/cycle4"/>
    <dgm:cxn modelId="{09946DFC-4CC2-4A00-BB1E-599D33B6420F}" srcId="{C21016EB-4316-4F3A-88BB-9EEABD5EEDB2}" destId="{8BC81CA3-9746-4816-91D3-B7B48E256741}" srcOrd="0" destOrd="0" parTransId="{E80EDCD9-335F-4DBD-8331-3C4655FCFE78}" sibTransId="{7D3102CB-D0CC-4417-BBB2-4CB438BBEC23}"/>
    <dgm:cxn modelId="{4B5A8DC8-3D73-49FD-95BF-DAD274531299}" srcId="{6E60DE02-BFAB-4A68-B816-DBE3285C4856}" destId="{0B636F3F-68A1-4A5C-95B2-FAF5F9B86AEA}" srcOrd="1" destOrd="0" parTransId="{8B83BDC8-6A9F-429C-BC94-DE085BB7E7A9}" sibTransId="{8CA4B83E-AE5A-4C38-95DF-BF6EAFA28A5B}"/>
    <dgm:cxn modelId="{88ABEC10-C701-4EC6-AD80-C377CBC2CC17}" type="presOf" srcId="{B188788E-0658-4828-82CC-6713E49AD461}" destId="{3960A740-1C36-4590-8126-48A8341411D5}" srcOrd="0" destOrd="2" presId="urn:microsoft.com/office/officeart/2005/8/layout/cycle4"/>
    <dgm:cxn modelId="{C935EFAB-249F-431D-8285-799C949DB429}" type="presOf" srcId="{4CA59141-DA59-4F29-BE6A-E981EB3C889E}" destId="{DDEE3FF2-A77F-44BD-932C-81A8CC5A33FA}" srcOrd="0" destOrd="0" presId="urn:microsoft.com/office/officeart/2005/8/layout/cycle4"/>
    <dgm:cxn modelId="{25CD924C-6C87-4452-B6B3-72F7182222FA}" srcId="{010FC7EC-70D2-45C8-AB61-A54412BADDD8}" destId="{7F7478B2-8846-40A8-8060-EA5D37AA247D}" srcOrd="4" destOrd="0" parTransId="{2137E06C-4BF2-409E-8786-50F6901E8FB5}" sibTransId="{59F37947-EF1E-45B8-9622-C9825953ACAF}"/>
    <dgm:cxn modelId="{464F5B00-3D4F-4173-9510-53D4D2481542}" srcId="{C21016EB-4316-4F3A-88BB-9EEABD5EEDB2}" destId="{9C6BA520-8B13-470D-9124-7EFF27E7AB5C}" srcOrd="3" destOrd="0" parTransId="{CC09CF74-94E9-4071-B952-421E918E441E}" sibTransId="{4A8565B9-2574-4C2E-894F-8D1643DE9289}"/>
    <dgm:cxn modelId="{439B6090-E186-4E18-AF5E-5D909BF6D7EF}" type="presOf" srcId="{0B636F3F-68A1-4A5C-95B2-FAF5F9B86AEA}" destId="{DDEE3FF2-A77F-44BD-932C-81A8CC5A33FA}" srcOrd="0" destOrd="1" presId="urn:microsoft.com/office/officeart/2005/8/layout/cycle4"/>
    <dgm:cxn modelId="{97DAF11F-B6FC-473E-B0BB-F1F6C646206A}" type="presOf" srcId="{D05EF9EB-4BA6-4D04-BD74-1157EDAF5EC8}" destId="{07102A19-68BE-4525-8A10-7529429D42CA}" srcOrd="0" destOrd="2" presId="urn:microsoft.com/office/officeart/2005/8/layout/cycle4"/>
    <dgm:cxn modelId="{118853F4-6126-423C-8091-8F4578F60D41}" type="presOf" srcId="{200E4107-3E47-4481-947A-EAF4BABEC357}" destId="{A89CE240-DBC5-49EC-9D3A-85F55599CB74}" srcOrd="0" destOrd="0" presId="urn:microsoft.com/office/officeart/2005/8/layout/cycle4"/>
    <dgm:cxn modelId="{2C862F8B-972F-43D2-B141-2A87FB412099}" type="presOf" srcId="{C21016EB-4316-4F3A-88BB-9EEABD5EEDB2}" destId="{D213E886-B4F4-4002-826F-3EA81D758A5C}" srcOrd="0" destOrd="0" presId="urn:microsoft.com/office/officeart/2005/8/layout/cycle4"/>
    <dgm:cxn modelId="{C9997EA0-997C-424E-BC37-3211C0B14F00}" type="presOf" srcId="{8BC81CA3-9746-4816-91D3-B7B48E256741}" destId="{3960A740-1C36-4590-8126-48A8341411D5}" srcOrd="0" destOrd="0" presId="urn:microsoft.com/office/officeart/2005/8/layout/cycle4"/>
    <dgm:cxn modelId="{60A66C99-A5AA-4DFB-AC75-7F5660772DD7}" type="presOf" srcId="{1B7F385E-8A96-4DFC-AE77-1C761C936582}" destId="{A89CE240-DBC5-49EC-9D3A-85F55599CB74}" srcOrd="0" destOrd="2" presId="urn:microsoft.com/office/officeart/2005/8/layout/cycle4"/>
    <dgm:cxn modelId="{AC882DA0-DED1-4225-9EF6-27380F0D3CA2}" type="presOf" srcId="{E71AC78C-8F7C-407B-A76A-19053C029344}" destId="{D8486036-19ED-490D-8C43-1222CC81766A}" srcOrd="1" destOrd="1" presId="urn:microsoft.com/office/officeart/2005/8/layout/cycle4"/>
    <dgm:cxn modelId="{14E176E1-6D63-490E-9F02-F68E59FB900C}" srcId="{EEF6328F-3A0F-4949-B625-C5C6294065E9}" destId="{1B7F385E-8A96-4DFC-AE77-1C761C936582}" srcOrd="2" destOrd="0" parTransId="{234426B3-88A5-4649-8121-61F6EC5F7C6D}" sibTransId="{AD34BFAE-C020-4304-90FF-0CC8DD44845B}"/>
    <dgm:cxn modelId="{2D140480-AA27-4165-94DB-867C9A2D710B}" type="presOf" srcId="{200A8939-B5D6-4937-BA16-E638DFF26BCB}" destId="{29D46EEA-B055-4649-9CE3-EBF6200939BE}" srcOrd="1" destOrd="2" presId="urn:microsoft.com/office/officeart/2005/8/layout/cycle4"/>
    <dgm:cxn modelId="{394A40B8-DF9A-47FA-B4E5-6768B8E5F301}" type="presParOf" srcId="{3B0393A1-851D-4E79-8FE6-C1D3E1394F45}" destId="{ACFF5213-3DA5-4054-947C-08BDA4A61259}" srcOrd="0" destOrd="0" presId="urn:microsoft.com/office/officeart/2005/8/layout/cycle4"/>
    <dgm:cxn modelId="{670BF0E2-7EE1-4E3F-9541-CC27520EB449}" type="presParOf" srcId="{ACFF5213-3DA5-4054-947C-08BDA4A61259}" destId="{1F05A2DE-1C6A-40D1-B247-B6525239FC76}" srcOrd="0" destOrd="0" presId="urn:microsoft.com/office/officeart/2005/8/layout/cycle4"/>
    <dgm:cxn modelId="{B0B175E6-F750-4798-9E59-BED23A003B0A}" type="presParOf" srcId="{1F05A2DE-1C6A-40D1-B247-B6525239FC76}" destId="{DDEE3FF2-A77F-44BD-932C-81A8CC5A33FA}" srcOrd="0" destOrd="0" presId="urn:microsoft.com/office/officeart/2005/8/layout/cycle4"/>
    <dgm:cxn modelId="{D6049D2F-6BA7-4743-A459-A6BCC8B589C7}" type="presParOf" srcId="{1F05A2DE-1C6A-40D1-B247-B6525239FC76}" destId="{29D46EEA-B055-4649-9CE3-EBF6200939BE}" srcOrd="1" destOrd="0" presId="urn:microsoft.com/office/officeart/2005/8/layout/cycle4"/>
    <dgm:cxn modelId="{EA44613F-3688-46C4-9670-5C1A077BECF8}" type="presParOf" srcId="{ACFF5213-3DA5-4054-947C-08BDA4A61259}" destId="{B8BCB011-1B82-4CD2-A542-044778F8F309}" srcOrd="1" destOrd="0" presId="urn:microsoft.com/office/officeart/2005/8/layout/cycle4"/>
    <dgm:cxn modelId="{BD6FB3A8-DEBC-4BA6-B2AF-EC9189559478}" type="presParOf" srcId="{B8BCB011-1B82-4CD2-A542-044778F8F309}" destId="{07102A19-68BE-4525-8A10-7529429D42CA}" srcOrd="0" destOrd="0" presId="urn:microsoft.com/office/officeart/2005/8/layout/cycle4"/>
    <dgm:cxn modelId="{A1012647-E655-4CF2-81A0-4F8043124C5C}" type="presParOf" srcId="{B8BCB011-1B82-4CD2-A542-044778F8F309}" destId="{C1A2953D-EF6A-4C15-9505-5D55C14B2F42}" srcOrd="1" destOrd="0" presId="urn:microsoft.com/office/officeart/2005/8/layout/cycle4"/>
    <dgm:cxn modelId="{42A73E91-3D59-4019-A4BE-78213FE40736}" type="presParOf" srcId="{ACFF5213-3DA5-4054-947C-08BDA4A61259}" destId="{3A33ED08-EC03-467E-BEE2-FBFA0C4B420B}" srcOrd="2" destOrd="0" presId="urn:microsoft.com/office/officeart/2005/8/layout/cycle4"/>
    <dgm:cxn modelId="{878A8403-84EA-4EB5-87C5-45FCB32F8A4A}" type="presParOf" srcId="{3A33ED08-EC03-467E-BEE2-FBFA0C4B420B}" destId="{A89CE240-DBC5-49EC-9D3A-85F55599CB74}" srcOrd="0" destOrd="0" presId="urn:microsoft.com/office/officeart/2005/8/layout/cycle4"/>
    <dgm:cxn modelId="{79BA6A2C-005B-4449-B7D8-795B4966FEFE}" type="presParOf" srcId="{3A33ED08-EC03-467E-BEE2-FBFA0C4B420B}" destId="{D8486036-19ED-490D-8C43-1222CC81766A}" srcOrd="1" destOrd="0" presId="urn:microsoft.com/office/officeart/2005/8/layout/cycle4"/>
    <dgm:cxn modelId="{FF37E093-AC1D-4ACC-8BE2-C5D37F1B41C3}" type="presParOf" srcId="{ACFF5213-3DA5-4054-947C-08BDA4A61259}" destId="{59D9777F-4020-4BD5-B3E2-082F6D0244D2}" srcOrd="3" destOrd="0" presId="urn:microsoft.com/office/officeart/2005/8/layout/cycle4"/>
    <dgm:cxn modelId="{DAB78526-A9F6-4AF5-9CCB-D563F12F3556}" type="presParOf" srcId="{59D9777F-4020-4BD5-B3E2-082F6D0244D2}" destId="{3960A740-1C36-4590-8126-48A8341411D5}" srcOrd="0" destOrd="0" presId="urn:microsoft.com/office/officeart/2005/8/layout/cycle4"/>
    <dgm:cxn modelId="{ED2120C9-7B7D-4EE8-BC4C-430A3281DE25}" type="presParOf" srcId="{59D9777F-4020-4BD5-B3E2-082F6D0244D2}" destId="{EAD472DD-D6BC-4415-AFB6-7D92E80546C8}" srcOrd="1" destOrd="0" presId="urn:microsoft.com/office/officeart/2005/8/layout/cycle4"/>
    <dgm:cxn modelId="{7C534A01-8FAB-416F-9B5B-F7CCDB413DCB}" type="presParOf" srcId="{ACFF5213-3DA5-4054-947C-08BDA4A61259}" destId="{8EA071E5-D071-466C-9423-698B011C02F5}" srcOrd="4" destOrd="0" presId="urn:microsoft.com/office/officeart/2005/8/layout/cycle4"/>
    <dgm:cxn modelId="{2463507A-8DAB-489E-8F8B-806D89824D23}" type="presParOf" srcId="{3B0393A1-851D-4E79-8FE6-C1D3E1394F45}" destId="{3F64E66F-92AF-4E6A-8C3D-74DD5522597F}" srcOrd="1" destOrd="0" presId="urn:microsoft.com/office/officeart/2005/8/layout/cycle4"/>
    <dgm:cxn modelId="{396FB1AE-D612-4A68-AE77-C8D7A7C50680}" type="presParOf" srcId="{3F64E66F-92AF-4E6A-8C3D-74DD5522597F}" destId="{A96B71DC-FD82-47C2-B52C-D1EFBD194224}" srcOrd="0" destOrd="0" presId="urn:microsoft.com/office/officeart/2005/8/layout/cycle4"/>
    <dgm:cxn modelId="{5EBED7C7-27F4-47D1-8D66-127AC208EF6E}" type="presParOf" srcId="{3F64E66F-92AF-4E6A-8C3D-74DD5522597F}" destId="{D2C715FB-7299-4177-9FE8-25B0C8F36826}" srcOrd="1" destOrd="0" presId="urn:microsoft.com/office/officeart/2005/8/layout/cycle4"/>
    <dgm:cxn modelId="{CC88C30E-CE88-4853-9456-48DA8669E574}" type="presParOf" srcId="{3F64E66F-92AF-4E6A-8C3D-74DD5522597F}" destId="{C6966F09-6A2A-481F-BF2C-1384C7D44AAE}" srcOrd="2" destOrd="0" presId="urn:microsoft.com/office/officeart/2005/8/layout/cycle4"/>
    <dgm:cxn modelId="{059EB7C8-8385-4B61-AB3F-7C4BB43DE8F7}" type="presParOf" srcId="{3F64E66F-92AF-4E6A-8C3D-74DD5522597F}" destId="{D213E886-B4F4-4002-826F-3EA81D758A5C}" srcOrd="3" destOrd="0" presId="urn:microsoft.com/office/officeart/2005/8/layout/cycle4"/>
    <dgm:cxn modelId="{81A680A1-02FF-4F05-AD88-CF29192B5E5D}" type="presParOf" srcId="{3F64E66F-92AF-4E6A-8C3D-74DD5522597F}" destId="{3D5B2ECA-C014-44B8-B183-B987F0D2DFCA}" srcOrd="4" destOrd="0" presId="urn:microsoft.com/office/officeart/2005/8/layout/cycle4"/>
    <dgm:cxn modelId="{9BCE4834-090E-4EE2-AD2F-E63F523DDA69}" type="presParOf" srcId="{3B0393A1-851D-4E79-8FE6-C1D3E1394F45}" destId="{9B0DC199-F1D0-4CF5-BEA4-4BAAFDDC460E}" srcOrd="2" destOrd="0" presId="urn:microsoft.com/office/officeart/2005/8/layout/cycle4"/>
    <dgm:cxn modelId="{7A30650D-A2AC-4AA3-9E3F-3E931B83BF44}" type="presParOf" srcId="{3B0393A1-851D-4E79-8FE6-C1D3E1394F45}" destId="{501B6F88-CC20-4ED3-BFC8-3A48F0AE939C}" srcOrd="3" destOrd="0" presId="urn:microsoft.com/office/officeart/2005/8/layout/cycle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18BE4-28E5-4C5C-AB03-93FEDA6EE276}">
      <dsp:nvSpPr>
        <dsp:cNvPr id="0" name=""/>
        <dsp:cNvSpPr/>
      </dsp:nvSpPr>
      <dsp:spPr>
        <a:xfrm>
          <a:off x="173823" y="-98994"/>
          <a:ext cx="3537563" cy="353756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STP</a:t>
          </a:r>
          <a:endParaRPr lang="en-US" sz="1400" b="1" kern="1200" dirty="0"/>
        </a:p>
      </dsp:txBody>
      <dsp:txXfrm>
        <a:off x="1324416" y="77883"/>
        <a:ext cx="1236378" cy="530634"/>
      </dsp:txXfrm>
    </dsp:sp>
    <dsp:sp modelId="{AFDCFBBC-1256-4B6E-99EA-3CE9DFB93842}">
      <dsp:nvSpPr>
        <dsp:cNvPr id="0" name=""/>
        <dsp:cNvSpPr/>
      </dsp:nvSpPr>
      <dsp:spPr>
        <a:xfrm>
          <a:off x="646231" y="481749"/>
          <a:ext cx="2617380" cy="294878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Locality</a:t>
          </a:r>
          <a:endParaRPr lang="en-US" sz="1200" b="1" kern="1200" dirty="0" smtClean="0"/>
        </a:p>
      </dsp:txBody>
      <dsp:txXfrm>
        <a:off x="1345072" y="666049"/>
        <a:ext cx="1219699" cy="552897"/>
      </dsp:txXfrm>
    </dsp:sp>
    <dsp:sp modelId="{24E3F685-E23E-4766-A930-E0EE4CFDA98B}">
      <dsp:nvSpPr>
        <dsp:cNvPr id="0" name=""/>
        <dsp:cNvSpPr/>
      </dsp:nvSpPr>
      <dsp:spPr>
        <a:xfrm>
          <a:off x="976034" y="1264798"/>
          <a:ext cx="1985121" cy="219687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Primary Care Network</a:t>
          </a:r>
          <a:endParaRPr lang="en-US" sz="1800" b="1" kern="1200" dirty="0"/>
        </a:p>
      </dsp:txBody>
      <dsp:txXfrm>
        <a:off x="1266748" y="1814018"/>
        <a:ext cx="1403692" cy="1098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CE240-DBC5-49EC-9D3A-85F55599CB74}">
      <dsp:nvSpPr>
        <dsp:cNvPr id="0" name=""/>
        <dsp:cNvSpPr/>
      </dsp:nvSpPr>
      <dsp:spPr>
        <a:xfrm>
          <a:off x="4279420" y="1333287"/>
          <a:ext cx="2561346" cy="2401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smtClean="0">
              <a:latin typeface="Arial"/>
              <a:ea typeface="+mn-ea"/>
              <a:cs typeface="+mn-cs"/>
            </a:rPr>
            <a:t>Practices working well together and with other providers</a:t>
          </a:r>
          <a:endParaRPr lang="en-GB" sz="1000" b="1" kern="1200" dirty="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dirty="0" smtClean="0">
              <a:latin typeface="Arial"/>
              <a:ea typeface="+mn-ea"/>
              <a:cs typeface="+mn-cs"/>
            </a:rPr>
            <a:t>Using technology to access and manage your care</a:t>
          </a:r>
          <a:endParaRPr lang="en-GB" sz="1000" b="1" kern="1200" dirty="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smtClean="0">
              <a:latin typeface="Arial"/>
              <a:ea typeface="+mn-ea"/>
              <a:cs typeface="+mn-cs"/>
            </a:rPr>
            <a:t>Making the best use of our buildings</a:t>
          </a:r>
          <a:endParaRPr lang="en-GB" sz="1000" b="1" kern="1200" dirty="0">
            <a:latin typeface="Arial"/>
            <a:ea typeface="+mn-ea"/>
            <a:cs typeface="+mn-cs"/>
          </a:endParaRPr>
        </a:p>
      </dsp:txBody>
      <dsp:txXfrm>
        <a:off x="5100337" y="1986128"/>
        <a:ext cx="1687916" cy="1695957"/>
      </dsp:txXfrm>
    </dsp:sp>
    <dsp:sp modelId="{3960A740-1C36-4590-8126-48A8341411D5}">
      <dsp:nvSpPr>
        <dsp:cNvPr id="0" name=""/>
        <dsp:cNvSpPr/>
      </dsp:nvSpPr>
      <dsp:spPr>
        <a:xfrm>
          <a:off x="159984" y="1332094"/>
          <a:ext cx="2576316" cy="2234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dirty="0" smtClean="0">
              <a:latin typeface="Arial"/>
              <a:ea typeface="+mn-ea"/>
              <a:cs typeface="+mn-cs"/>
            </a:rPr>
            <a:t>Appointments and advice when you need   it</a:t>
          </a:r>
          <a:endParaRPr lang="en-GB" sz="1000" b="1" kern="1200" dirty="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dirty="0" smtClean="0">
              <a:latin typeface="Arial"/>
              <a:ea typeface="+mn-ea"/>
              <a:cs typeface="+mn-cs"/>
            </a:rPr>
            <a:t>Care close to home</a:t>
          </a:r>
          <a:endParaRPr lang="en-GB" sz="1000" b="1" kern="1200" dirty="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smtClean="0">
              <a:latin typeface="Arial"/>
              <a:ea typeface="+mn-ea"/>
              <a:cs typeface="+mn-cs"/>
            </a:rPr>
            <a:t>Services working well together</a:t>
          </a:r>
          <a:endParaRPr lang="en-GB" sz="1000" b="1" kern="120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smtClean="0">
              <a:latin typeface="Arial"/>
              <a:ea typeface="+mn-ea"/>
              <a:cs typeface="+mn-cs"/>
            </a:rPr>
            <a:t>A focus on physical and mental health</a:t>
          </a:r>
          <a:endParaRPr lang="en-GB" sz="1000" b="1" kern="1200" dirty="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000" b="1" kern="1200">
            <a:solidFill>
              <a:srgbClr val="005EB8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>
        <a:off x="209077" y="1939905"/>
        <a:ext cx="1705235" cy="1577967"/>
      </dsp:txXfrm>
    </dsp:sp>
    <dsp:sp modelId="{07102A19-68BE-4525-8A10-7529429D42CA}">
      <dsp:nvSpPr>
        <dsp:cNvPr id="0" name=""/>
        <dsp:cNvSpPr/>
      </dsp:nvSpPr>
      <dsp:spPr>
        <a:xfrm>
          <a:off x="3770981" y="-88016"/>
          <a:ext cx="3090331" cy="1221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smtClean="0">
              <a:latin typeface="Arial"/>
              <a:ea typeface="+mn-ea"/>
              <a:cs typeface="+mn-cs"/>
            </a:rPr>
            <a:t>Access to a range of health and care professionals</a:t>
          </a:r>
          <a:endParaRPr lang="en-GB" sz="1000" b="1" kern="120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dirty="0" smtClean="0">
              <a:latin typeface="Arial"/>
              <a:ea typeface="+mn-ea"/>
              <a:cs typeface="+mn-cs"/>
            </a:rPr>
            <a:t>Freeing up health and care professionals to have Time to Care </a:t>
          </a:r>
          <a:endParaRPr lang="en-GB" sz="1000" b="1" kern="1200" dirty="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smtClean="0">
              <a:latin typeface="Arial"/>
              <a:ea typeface="+mn-ea"/>
              <a:cs typeface="+mn-cs"/>
            </a:rPr>
            <a:t>Attracting people to work in Bristol, North Somerset, and South Gloucestershire</a:t>
          </a:r>
          <a:endParaRPr lang="en-GB" sz="1000" b="1" kern="1200" dirty="0">
            <a:latin typeface="Arial"/>
            <a:ea typeface="+mn-ea"/>
            <a:cs typeface="+mn-cs"/>
          </a:endParaRPr>
        </a:p>
      </dsp:txBody>
      <dsp:txXfrm>
        <a:off x="4724911" y="-61185"/>
        <a:ext cx="2109570" cy="862428"/>
      </dsp:txXfrm>
    </dsp:sp>
    <dsp:sp modelId="{DDEE3FF2-A77F-44BD-932C-81A8CC5A33FA}">
      <dsp:nvSpPr>
        <dsp:cNvPr id="0" name=""/>
        <dsp:cNvSpPr/>
      </dsp:nvSpPr>
      <dsp:spPr>
        <a:xfrm>
          <a:off x="226484" y="-113856"/>
          <a:ext cx="3158136" cy="1243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smtClean="0">
              <a:latin typeface="Arial"/>
              <a:ea typeface="+mn-ea"/>
              <a:cs typeface="+mn-cs"/>
            </a:rPr>
            <a:t>Improving your health</a:t>
          </a:r>
          <a:endParaRPr lang="en-GB" sz="1000" b="1" kern="120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smtClean="0">
              <a:latin typeface="Arial"/>
              <a:ea typeface="+mn-ea"/>
              <a:cs typeface="+mn-cs"/>
            </a:rPr>
            <a:t>Receive safe and consistent services</a:t>
          </a:r>
          <a:endParaRPr lang="en-GB" sz="1000" b="1" kern="1200" dirty="0">
            <a:latin typeface="Arial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smtClean="0">
              <a:latin typeface="Arial"/>
              <a:ea typeface="+mn-ea"/>
              <a:cs typeface="+mn-cs"/>
            </a:rPr>
            <a:t>Excellent patient experience</a:t>
          </a:r>
          <a:endParaRPr lang="en-GB" sz="1000" b="1" kern="1200">
            <a:latin typeface="Arial"/>
            <a:ea typeface="+mn-ea"/>
            <a:cs typeface="+mn-cs"/>
          </a:endParaRPr>
        </a:p>
      </dsp:txBody>
      <dsp:txXfrm>
        <a:off x="253793" y="-86547"/>
        <a:ext cx="2156077" cy="877780"/>
      </dsp:txXfrm>
    </dsp:sp>
    <dsp:sp modelId="{A96B71DC-FD82-47C2-B52C-D1EFBD194224}">
      <dsp:nvSpPr>
        <dsp:cNvPr id="0" name=""/>
        <dsp:cNvSpPr/>
      </dsp:nvSpPr>
      <dsp:spPr>
        <a:xfrm>
          <a:off x="1917331" y="551616"/>
          <a:ext cx="1514032" cy="15252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>
              <a:latin typeface="Arial"/>
              <a:ea typeface="+mn-ea"/>
              <a:cs typeface="+mn-cs"/>
            </a:rPr>
            <a:t>Quality and Resilience</a:t>
          </a:r>
          <a:endParaRPr lang="en-GB" sz="1100" b="1" kern="1200">
            <a:latin typeface="Arial"/>
            <a:ea typeface="+mn-ea"/>
            <a:cs typeface="+mn-cs"/>
          </a:endParaRPr>
        </a:p>
      </dsp:txBody>
      <dsp:txXfrm>
        <a:off x="2360781" y="998362"/>
        <a:ext cx="1070582" cy="1078540"/>
      </dsp:txXfrm>
    </dsp:sp>
    <dsp:sp modelId="{D2C715FB-7299-4177-9FE8-25B0C8F36826}">
      <dsp:nvSpPr>
        <dsp:cNvPr id="0" name=""/>
        <dsp:cNvSpPr/>
      </dsp:nvSpPr>
      <dsp:spPr>
        <a:xfrm rot="5400000">
          <a:off x="3519964" y="598280"/>
          <a:ext cx="1598647" cy="155422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>
              <a:latin typeface="Arial"/>
              <a:ea typeface="+mn-ea"/>
              <a:cs typeface="+mn-cs"/>
            </a:rPr>
            <a:t>Developing the Workforce</a:t>
          </a:r>
          <a:endParaRPr lang="en-GB" sz="1100" b="1" kern="1200">
            <a:latin typeface="Arial"/>
            <a:ea typeface="+mn-ea"/>
            <a:cs typeface="+mn-cs"/>
          </a:endParaRPr>
        </a:p>
      </dsp:txBody>
      <dsp:txXfrm rot="-5400000">
        <a:off x="3542178" y="1044300"/>
        <a:ext cx="1099000" cy="1130414"/>
      </dsp:txXfrm>
    </dsp:sp>
    <dsp:sp modelId="{C6966F09-6A2A-481F-BF2C-1384C7D44AAE}">
      <dsp:nvSpPr>
        <dsp:cNvPr id="0" name=""/>
        <dsp:cNvSpPr/>
      </dsp:nvSpPr>
      <dsp:spPr>
        <a:xfrm rot="10800000">
          <a:off x="3542328" y="2143710"/>
          <a:ext cx="1536556" cy="143698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>
              <a:latin typeface="Arial"/>
              <a:ea typeface="+mn-ea"/>
              <a:cs typeface="+mn-cs"/>
            </a:rPr>
            <a:t>Infrastructure</a:t>
          </a:r>
          <a:endParaRPr lang="en-GB" sz="1100" b="1" kern="1200">
            <a:latin typeface="Arial"/>
            <a:ea typeface="+mn-ea"/>
            <a:cs typeface="+mn-cs"/>
          </a:endParaRPr>
        </a:p>
      </dsp:txBody>
      <dsp:txXfrm rot="10800000">
        <a:off x="3542328" y="2143710"/>
        <a:ext cx="1086509" cy="1016103"/>
      </dsp:txXfrm>
    </dsp:sp>
    <dsp:sp modelId="{D213E886-B4F4-4002-826F-3EA81D758A5C}">
      <dsp:nvSpPr>
        <dsp:cNvPr id="0" name=""/>
        <dsp:cNvSpPr/>
      </dsp:nvSpPr>
      <dsp:spPr>
        <a:xfrm rot="16200000">
          <a:off x="1955853" y="2087524"/>
          <a:ext cx="1436987" cy="153169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>
              <a:latin typeface="Arial"/>
              <a:ea typeface="+mn-ea"/>
              <a:cs typeface="+mn-cs"/>
            </a:rPr>
            <a:t>Access/ Models of Care</a:t>
          </a:r>
          <a:endParaRPr lang="en-GB" sz="1100" b="1" kern="1200">
            <a:latin typeface="Arial"/>
            <a:ea typeface="+mn-ea"/>
            <a:cs typeface="+mn-cs"/>
          </a:endParaRPr>
        </a:p>
      </dsp:txBody>
      <dsp:txXfrm rot="5400000">
        <a:off x="2357123" y="2134878"/>
        <a:ext cx="1083072" cy="1016103"/>
      </dsp:txXfrm>
    </dsp:sp>
    <dsp:sp modelId="{9B0DC199-F1D0-4CF5-BEA4-4BAAFDDC460E}">
      <dsp:nvSpPr>
        <dsp:cNvPr id="0" name=""/>
        <dsp:cNvSpPr/>
      </dsp:nvSpPr>
      <dsp:spPr>
        <a:xfrm>
          <a:off x="3140253" y="1738582"/>
          <a:ext cx="580806" cy="5050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B6F88-CC20-4ED3-BFC8-3A48F0AE939C}">
      <dsp:nvSpPr>
        <dsp:cNvPr id="0" name=""/>
        <dsp:cNvSpPr/>
      </dsp:nvSpPr>
      <dsp:spPr>
        <a:xfrm rot="10800000">
          <a:off x="3140253" y="1932832"/>
          <a:ext cx="580806" cy="5050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9243E-A0C1-4C5D-9F61-50F384EA99C7}" type="datetimeFigureOut">
              <a:rPr lang="en-GB" smtClean="0"/>
              <a:t>15/07/2019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9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3BCC2-F3BD-477F-9171-97C356BC42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0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05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0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49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49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49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013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410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02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27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41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08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90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18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61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8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5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50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7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619624"/>
            <a:ext cx="7794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0000" y="1957726"/>
            <a:ext cx="7794000" cy="1477328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00" y="6433682"/>
            <a:ext cx="5832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24B51F-CAE2-7F4D-ACAB-F51F964F2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787"/>
            <a:ext cx="2980944" cy="701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8D0DCF-E25B-1C4A-A3FA-D6C9025B5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57989"/>
            <a:ext cx="9143062" cy="5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619624"/>
            <a:ext cx="7794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0000" y="1957726"/>
            <a:ext cx="7794000" cy="1477328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00" y="6433682"/>
            <a:ext cx="5832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9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8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285591"/>
            <a:ext cx="3771000" cy="37624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63001" y="2285591"/>
            <a:ext cx="3771000" cy="376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7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53721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03717"/>
            <a:ext cx="91424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8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1454"/>
            <a:ext cx="2981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056CE9-9F46-B746-A924-1262BB33F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787"/>
            <a:ext cx="5371582" cy="1264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1C656-4534-A74F-994A-91526E364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" y="4304371"/>
            <a:ext cx="9143062" cy="25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1479731"/>
            <a:ext cx="7794000" cy="64633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2285591"/>
            <a:ext cx="7794000" cy="376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157485"/>
            <a:ext cx="1800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4000" y="6446378"/>
            <a:ext cx="5508000" cy="16671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6378"/>
            <a:ext cx="324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14F6F3D1-4E0B-4A1A-8A63-FA953DDDF0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6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2400"/>
        </a:spcBef>
        <a:buFont typeface="Arial" panose="020B0604020202020204" pitchFamily="34" charset="0"/>
        <a:buNone/>
        <a:defRPr sz="225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1100"/>
        </a:spcBef>
        <a:buClr>
          <a:schemeClr val="accent2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52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252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ssgccg.nhs.uk/get-involved/surveys-and-consultatio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0"/>
          <p:cNvSpPr txBox="1">
            <a:spLocks noChangeArrowheads="1"/>
          </p:cNvSpPr>
          <p:nvPr/>
        </p:nvSpPr>
        <p:spPr bwMode="auto">
          <a:xfrm>
            <a:off x="179512" y="2351088"/>
            <a:ext cx="885698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Shaping the BNSSG Primary </a:t>
            </a: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Care Strategy</a:t>
            </a:r>
            <a:r>
              <a:rPr lang="en-GB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Workshop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June 18</a:t>
            </a:r>
            <a:r>
              <a:rPr lang="en-GB" altLang="en-US" sz="3600" b="1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2019</a:t>
            </a:r>
            <a:endParaRPr lang="en-GB" altLang="en-U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12776"/>
            <a:ext cx="8640960" cy="4124206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/>
              <a:t>collectively develop and co-produce the vision.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To understand and confirm our priorities.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To describe what success looks like.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To look at how Primary Care Networks will support the needs of our population.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agree how will we deliver our priorities</a:t>
            </a:r>
            <a:r>
              <a:rPr lang="en-GB" sz="2000" dirty="0" smtClean="0"/>
              <a:t>.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61809"/>
            <a:ext cx="87129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Outputs for the Day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191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261809"/>
            <a:ext cx="87129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</a:t>
            </a:r>
            <a:r>
              <a:rPr lang="en-GB" sz="2800" dirty="0" smtClean="0">
                <a:latin typeface="Segoe Print" panose="02000600000000000000" pitchFamily="2" charset="0"/>
              </a:rPr>
              <a:t>Workshop Etiquette</a:t>
            </a:r>
            <a:endParaRPr lang="en-GB" sz="2800" dirty="0">
              <a:latin typeface="Segoe Print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340768"/>
            <a:ext cx="7992888" cy="452431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Print" panose="02000600000000000000" pitchFamily="2" charset="0"/>
              </a:rPr>
              <a:t>Please nominate a spokesperson for your table for Workshop 2 and 3.</a:t>
            </a:r>
          </a:p>
          <a:p>
            <a:pPr lvl="0"/>
            <a:endParaRPr lang="en-US" dirty="0" smtClean="0">
              <a:latin typeface="Segoe Print" panose="020006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Print" panose="02000600000000000000" pitchFamily="2" charset="0"/>
              </a:rPr>
              <a:t>No </a:t>
            </a:r>
            <a:r>
              <a:rPr lang="en-US" dirty="0">
                <a:latin typeface="Segoe Print" panose="02000600000000000000" pitchFamily="2" charset="0"/>
              </a:rPr>
              <a:t>right or wrong </a:t>
            </a:r>
            <a:r>
              <a:rPr lang="en-US" dirty="0" smtClean="0">
                <a:latin typeface="Segoe Print" panose="02000600000000000000" pitchFamily="2" charset="0"/>
              </a:rPr>
              <a:t>answers</a:t>
            </a:r>
          </a:p>
          <a:p>
            <a:pPr lvl="0"/>
            <a:endParaRPr lang="en-GB" dirty="0">
              <a:latin typeface="Segoe Print" panose="020006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Print" panose="02000600000000000000" pitchFamily="2" charset="0"/>
              </a:rPr>
              <a:t>Say what’s on your </a:t>
            </a:r>
            <a:r>
              <a:rPr lang="en-US" dirty="0" smtClean="0">
                <a:latin typeface="Segoe Print" panose="02000600000000000000" pitchFamily="2" charset="0"/>
              </a:rPr>
              <a:t>mind</a:t>
            </a:r>
          </a:p>
          <a:p>
            <a:pPr lvl="0"/>
            <a:endParaRPr lang="en-GB" dirty="0">
              <a:latin typeface="Segoe Print" panose="020006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Print" panose="02000600000000000000" pitchFamily="2" charset="0"/>
              </a:rPr>
              <a:t>Don’t be afraid to disagree – but respect other </a:t>
            </a:r>
            <a:r>
              <a:rPr lang="en-US" dirty="0" smtClean="0">
                <a:latin typeface="Segoe Print" panose="02000600000000000000" pitchFamily="2" charset="0"/>
              </a:rPr>
              <a:t>views</a:t>
            </a:r>
          </a:p>
          <a:p>
            <a:pPr lvl="0"/>
            <a:endParaRPr lang="en-GB" dirty="0">
              <a:latin typeface="Segoe Print" panose="020006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Print" panose="02000600000000000000" pitchFamily="2" charset="0"/>
              </a:rPr>
              <a:t>Don’t necessarily wait for questions from the </a:t>
            </a:r>
            <a:r>
              <a:rPr lang="en-US" dirty="0" smtClean="0">
                <a:latin typeface="Segoe Print" panose="02000600000000000000" pitchFamily="2" charset="0"/>
              </a:rPr>
              <a:t>facilitator</a:t>
            </a:r>
          </a:p>
          <a:p>
            <a:pPr lvl="0"/>
            <a:endParaRPr lang="en-GB" dirty="0">
              <a:latin typeface="Segoe Print" panose="020006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Print" panose="02000600000000000000" pitchFamily="2" charset="0"/>
              </a:rPr>
              <a:t>Try not to speak over each </a:t>
            </a:r>
            <a:r>
              <a:rPr lang="en-US" dirty="0" smtClean="0">
                <a:latin typeface="Segoe Print" panose="02000600000000000000" pitchFamily="2" charset="0"/>
              </a:rPr>
              <a:t>other</a:t>
            </a:r>
          </a:p>
          <a:p>
            <a:pPr lvl="0"/>
            <a:endParaRPr lang="en-GB" dirty="0">
              <a:latin typeface="Segoe Print" panose="02000600000000000000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Print" panose="02000600000000000000" pitchFamily="2" charset="0"/>
              </a:rPr>
              <a:t>Try to give everyone </a:t>
            </a:r>
            <a:r>
              <a:rPr lang="en-US" dirty="0" smtClean="0">
                <a:latin typeface="Segoe Print" panose="02000600000000000000" pitchFamily="2" charset="0"/>
              </a:rPr>
              <a:t>air-time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80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261809"/>
            <a:ext cx="87129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Workshop 1: The Vision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1436583"/>
            <a:ext cx="8316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 smtClean="0"/>
              <a:t>An opportunity </a:t>
            </a:r>
            <a:r>
              <a:rPr lang="en-GB" sz="2400" i="1" dirty="0"/>
              <a:t>to reword our vision so that it is more compelling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Thinking </a:t>
            </a:r>
            <a:r>
              <a:rPr lang="en-GB" sz="2400" dirty="0"/>
              <a:t>about your hopes and ambitions for primary </a:t>
            </a:r>
            <a:r>
              <a:rPr lang="en-GB" sz="2400" dirty="0" smtClean="0"/>
              <a:t>care.</a:t>
            </a:r>
          </a:p>
          <a:p>
            <a:endParaRPr lang="en-GB" sz="2400" dirty="0"/>
          </a:p>
          <a:p>
            <a:r>
              <a:rPr lang="en-GB" sz="2400" b="1" dirty="0"/>
              <a:t>What 3 words would be the words you would use to describe primary care in 5</a:t>
            </a:r>
            <a:r>
              <a:rPr lang="en-GB" sz="2400" b="1" dirty="0" smtClean="0"/>
              <a:t> </a:t>
            </a:r>
            <a:r>
              <a:rPr lang="en-GB" sz="2400" b="1" dirty="0"/>
              <a:t>years </a:t>
            </a:r>
            <a:r>
              <a:rPr lang="en-GB" sz="2400" b="1" dirty="0" smtClean="0"/>
              <a:t>time?</a:t>
            </a:r>
          </a:p>
          <a:p>
            <a:endParaRPr lang="en-GB" sz="2400" b="1" dirty="0"/>
          </a:p>
          <a:p>
            <a:r>
              <a:rPr lang="en-GB" sz="2400" b="1" dirty="0" smtClean="0"/>
              <a:t>15 minutes to discuss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7251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116632"/>
            <a:ext cx="87129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Our Proposed Priorities</a:t>
            </a:r>
            <a:endParaRPr lang="en-GB" sz="2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04404923"/>
              </p:ext>
            </p:extLst>
          </p:nvPr>
        </p:nvGraphicFramePr>
        <p:xfrm>
          <a:off x="827584" y="2996952"/>
          <a:ext cx="686131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719887" cy="1851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08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43808" y="98048"/>
            <a:ext cx="7056784" cy="73866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                      Workshop 2: </a:t>
            </a:r>
          </a:p>
          <a:p>
            <a:r>
              <a:rPr lang="en-GB" sz="2400" dirty="0" smtClean="0"/>
              <a:t>Workforce Development and Infrastructure     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95536" y="105273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In </a:t>
            </a:r>
            <a:r>
              <a:rPr lang="en-GB" sz="2400" dirty="0" smtClean="0"/>
              <a:t>your tables, </a:t>
            </a:r>
            <a:r>
              <a:rPr lang="en-GB" sz="2400" dirty="0"/>
              <a:t>thinking </a:t>
            </a:r>
            <a:r>
              <a:rPr lang="en-GB" sz="2400" dirty="0" smtClean="0"/>
              <a:t>about Workforce Development </a:t>
            </a:r>
            <a:r>
              <a:rPr lang="en-GB" sz="2400" dirty="0"/>
              <a:t>and </a:t>
            </a:r>
            <a:r>
              <a:rPr lang="en-GB" sz="2400" dirty="0" smtClean="0"/>
              <a:t>Infrastructure:</a:t>
            </a:r>
          </a:p>
          <a:p>
            <a:endParaRPr lang="en-GB" sz="2400" dirty="0"/>
          </a:p>
          <a:p>
            <a:pPr lvl="0"/>
            <a:r>
              <a:rPr lang="en-GB" sz="2400" dirty="0"/>
              <a:t>What are our priorities for developing Primary Care in BNSSG?</a:t>
            </a:r>
          </a:p>
          <a:p>
            <a:pPr lvl="0"/>
            <a:r>
              <a:rPr lang="en-GB" sz="2400" dirty="0"/>
              <a:t>What does good look like?</a:t>
            </a:r>
          </a:p>
          <a:p>
            <a:pPr lvl="0"/>
            <a:r>
              <a:rPr lang="en-GB" sz="2400" dirty="0"/>
              <a:t>How will Primary Care Networks support the needs of our population?</a:t>
            </a:r>
          </a:p>
          <a:p>
            <a:pPr lvl="0"/>
            <a:r>
              <a:rPr lang="en-GB" sz="2400" dirty="0"/>
              <a:t>How will we deliver our priorities?</a:t>
            </a:r>
          </a:p>
          <a:p>
            <a:endParaRPr lang="en-GB" sz="2400" dirty="0"/>
          </a:p>
          <a:p>
            <a:r>
              <a:rPr lang="en-GB" sz="2400" dirty="0" smtClean="0"/>
              <a:t>30 </a:t>
            </a:r>
            <a:r>
              <a:rPr lang="en-GB" sz="2400" dirty="0"/>
              <a:t>minutes to discuss and write feedback on the template provided</a:t>
            </a:r>
          </a:p>
          <a:p>
            <a:r>
              <a:rPr lang="en-GB" sz="2400" dirty="0" smtClean="0"/>
              <a:t>15 </a:t>
            </a:r>
            <a:r>
              <a:rPr lang="en-GB" sz="2400" dirty="0"/>
              <a:t>minutes </a:t>
            </a:r>
            <a:r>
              <a:rPr lang="en-GB" sz="2400" dirty="0" smtClean="0"/>
              <a:t>feedback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168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9792" y="116632"/>
            <a:ext cx="6480720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                                 Workshop 3: </a:t>
            </a:r>
          </a:p>
          <a:p>
            <a:pPr algn="ctr"/>
            <a:r>
              <a:rPr lang="en-GB" sz="2000" dirty="0" smtClean="0"/>
              <a:t>Access/Models of Care and Quality and Resilience          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395536" y="105273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In </a:t>
            </a:r>
            <a:r>
              <a:rPr lang="en-GB" sz="2400" dirty="0" smtClean="0"/>
              <a:t>your tables, </a:t>
            </a:r>
            <a:r>
              <a:rPr lang="en-GB" sz="2400" dirty="0"/>
              <a:t>thinking </a:t>
            </a:r>
            <a:r>
              <a:rPr lang="en-GB" sz="2400" dirty="0" smtClean="0"/>
              <a:t>about Access/Models of Care and Quality and Resilience:</a:t>
            </a:r>
          </a:p>
          <a:p>
            <a:endParaRPr lang="en-GB" sz="2400" dirty="0"/>
          </a:p>
          <a:p>
            <a:pPr lvl="0"/>
            <a:r>
              <a:rPr lang="en-GB" sz="2400" dirty="0"/>
              <a:t>What are our priorities for developing Primary Care in BNSSG?</a:t>
            </a:r>
          </a:p>
          <a:p>
            <a:pPr lvl="0"/>
            <a:r>
              <a:rPr lang="en-GB" sz="2400" dirty="0"/>
              <a:t>What does good look like?</a:t>
            </a:r>
          </a:p>
          <a:p>
            <a:pPr lvl="0"/>
            <a:r>
              <a:rPr lang="en-GB" sz="2400" dirty="0"/>
              <a:t>How will Primary Care Networks support the needs of our population?</a:t>
            </a:r>
          </a:p>
          <a:p>
            <a:pPr lvl="0"/>
            <a:r>
              <a:rPr lang="en-GB" sz="2400" dirty="0"/>
              <a:t>How will we deliver our priorities?</a:t>
            </a:r>
          </a:p>
          <a:p>
            <a:endParaRPr lang="en-GB" sz="2400" dirty="0"/>
          </a:p>
          <a:p>
            <a:r>
              <a:rPr lang="en-GB" sz="2400" dirty="0" smtClean="0"/>
              <a:t>30 minutes to </a:t>
            </a:r>
            <a:r>
              <a:rPr lang="en-GB" sz="2400" dirty="0"/>
              <a:t>discuss and write feedback on the template </a:t>
            </a:r>
            <a:r>
              <a:rPr lang="en-GB" sz="2400" dirty="0" smtClean="0"/>
              <a:t>provided</a:t>
            </a:r>
            <a:endParaRPr lang="en-GB" sz="2400" dirty="0"/>
          </a:p>
          <a:p>
            <a:r>
              <a:rPr lang="en-GB" sz="2400" dirty="0" smtClean="0"/>
              <a:t>15 </a:t>
            </a:r>
            <a:r>
              <a:rPr lang="en-GB" sz="2400" dirty="0"/>
              <a:t>minutes </a:t>
            </a:r>
            <a:r>
              <a:rPr lang="en-GB" sz="2400" dirty="0" smtClean="0"/>
              <a:t>feedback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465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5D80A9-75A9-8E47-BEDF-537B41C58F99}"/>
              </a:ext>
            </a:extLst>
          </p:cNvPr>
          <p:cNvSpPr txBox="1"/>
          <p:nvPr/>
        </p:nvSpPr>
        <p:spPr>
          <a:xfrm>
            <a:off x="369591" y="2376750"/>
            <a:ext cx="8167658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altLang="en-US" b="1" dirty="0">
                <a:solidFill>
                  <a:prstClr val="white"/>
                </a:solidFill>
                <a:latin typeface="Arial" panose="020B0604020202020204" pitchFamily="34" charset="0"/>
              </a:rPr>
              <a:t>Transforming Primary Care through System Wide working in BNSSG</a:t>
            </a: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Geeta Iyer 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BNSSG GP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3200" b="1" dirty="0" smtClean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07504" y="1815788"/>
            <a:ext cx="83296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Next Steps</a:t>
            </a:r>
            <a:endParaRPr lang="en-GB" alt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190962"/>
            <a:ext cx="8712968" cy="86177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                      Outputs from Workshop 1: </a:t>
            </a:r>
          </a:p>
          <a:p>
            <a:pPr algn="ctr"/>
            <a:r>
              <a:rPr lang="en-GB" sz="2800" dirty="0" smtClean="0"/>
              <a:t>The Vision 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r="2027"/>
          <a:stretch/>
        </p:blipFill>
        <p:spPr bwMode="auto">
          <a:xfrm>
            <a:off x="212536" y="1268793"/>
            <a:ext cx="8931464" cy="43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5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07504" y="1858759"/>
            <a:ext cx="83296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Thank you – please keep in touch……..</a:t>
            </a:r>
            <a:endParaRPr lang="en-GB" alt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3308791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u="sng" dirty="0">
                <a:hlinkClick r:id="rId3"/>
              </a:rPr>
              <a:t>Surveys and consultations | NHS Bristol, North Somerset and South Gloucestershire CCG</a:t>
            </a:r>
            <a:endParaRPr lang="en-GB" u="sng" dirty="0"/>
          </a:p>
          <a:p>
            <a:pPr lvl="0"/>
            <a:endParaRPr lang="en-GB" b="1" u="sng" dirty="0">
              <a:solidFill>
                <a:prstClr val="black"/>
              </a:solidFill>
            </a:endParaRPr>
          </a:p>
          <a:p>
            <a:pPr lvl="0"/>
            <a:r>
              <a:rPr lang="en-GB" b="1" dirty="0">
                <a:solidFill>
                  <a:prstClr val="black"/>
                </a:solidFill>
              </a:rPr>
              <a:t>https://bnssgccg.nhs.uk/get-involved/surveys-and-consultations/</a:t>
            </a:r>
          </a:p>
        </p:txBody>
      </p:sp>
    </p:spTree>
    <p:extLst>
      <p:ext uri="{BB962C8B-B14F-4D97-AF65-F5344CB8AC3E}">
        <p14:creationId xmlns:p14="http://schemas.microsoft.com/office/powerpoint/2010/main" val="6390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16670" r="60799" b="7650"/>
          <a:stretch/>
        </p:blipFill>
        <p:spPr bwMode="auto">
          <a:xfrm>
            <a:off x="251520" y="1124744"/>
            <a:ext cx="8568952" cy="56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188640"/>
            <a:ext cx="87129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Get Involved </a:t>
            </a:r>
          </a:p>
        </p:txBody>
      </p:sp>
      <p:sp>
        <p:nvSpPr>
          <p:cNvPr id="2" name="Rectangle 1"/>
          <p:cNvSpPr/>
          <p:nvPr/>
        </p:nvSpPr>
        <p:spPr>
          <a:xfrm>
            <a:off x="5906273" y="251356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bnssgccg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.nhs.uk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7704" y="620688"/>
            <a:ext cx="2376264" cy="22322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0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5D80A9-75A9-8E47-BEDF-537B41C58F99}"/>
              </a:ext>
            </a:extLst>
          </p:cNvPr>
          <p:cNvSpPr txBox="1"/>
          <p:nvPr/>
        </p:nvSpPr>
        <p:spPr>
          <a:xfrm>
            <a:off x="436790" y="1974444"/>
            <a:ext cx="8167658" cy="298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altLang="en-US" b="1" dirty="0">
                <a:solidFill>
                  <a:prstClr val="white"/>
                </a:solidFill>
                <a:latin typeface="Arial" panose="020B0604020202020204" pitchFamily="34" charset="0"/>
              </a:rPr>
              <a:t>Transforming Primary Care through System Wide working in BNSSG</a:t>
            </a: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Ruth Taylor 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Chief Executive, OneCare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Healthier Together, General Practice Resilience and Transformation, Chair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endParaRPr lang="en-GB" sz="3200" b="1" dirty="0" smtClean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07504" y="1744940"/>
            <a:ext cx="83296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Welcome  </a:t>
            </a:r>
            <a:endParaRPr lang="en-GB" altLang="en-US" sz="7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EF51DD-7FDD-D94E-A113-7C6E321F54FB}"/>
              </a:ext>
            </a:extLst>
          </p:cNvPr>
          <p:cNvSpPr txBox="1"/>
          <p:nvPr/>
        </p:nvSpPr>
        <p:spPr>
          <a:xfrm>
            <a:off x="235974" y="1230254"/>
            <a:ext cx="32521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GB" sz="2000" b="1" dirty="0" smtClean="0">
                <a:cs typeface="Arial Black" panose="020B0604020202020204" pitchFamily="34" charset="0"/>
              </a:rPr>
              <a:t>Objectives</a:t>
            </a:r>
            <a:endParaRPr lang="en-GB" sz="2000" b="1" dirty="0">
              <a:cs typeface="Arial Black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774942"/>
            <a:ext cx="2895866" cy="37548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sz="1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To collectively develop and co-produce the vision.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To understand and confirm our priorities.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To describe what success looks like.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To look at how Primary Care Networks will support the needs of our population.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To agree how will we deliver our priorities.</a:t>
            </a:r>
          </a:p>
          <a:p>
            <a:pPr lvl="0"/>
            <a:endParaRPr lang="en-GB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22396" r="56173" b="22569"/>
          <a:stretch/>
        </p:blipFill>
        <p:spPr bwMode="auto">
          <a:xfrm>
            <a:off x="3347864" y="116632"/>
            <a:ext cx="5256584" cy="61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5D80A9-75A9-8E47-BEDF-537B41C58F99}"/>
              </a:ext>
            </a:extLst>
          </p:cNvPr>
          <p:cNvSpPr txBox="1"/>
          <p:nvPr/>
        </p:nvSpPr>
        <p:spPr>
          <a:xfrm>
            <a:off x="369591" y="1974444"/>
            <a:ext cx="8167658" cy="298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altLang="en-US" b="1" dirty="0">
                <a:solidFill>
                  <a:prstClr val="white"/>
                </a:solidFill>
                <a:latin typeface="Arial" panose="020B0604020202020204" pitchFamily="34" charset="0"/>
              </a:rPr>
              <a:t>Transforming Primary Care through System Wide working in BNSSG</a:t>
            </a: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Julia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Ross </a:t>
            </a:r>
          </a:p>
          <a:p>
            <a:pPr lvl="0"/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Chief Executive, BNSSG CCG</a:t>
            </a:r>
          </a:p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Healthier Together, Integrated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Care Steering Group, Chair. </a:t>
            </a:r>
          </a:p>
          <a:p>
            <a:endParaRPr lang="en-GB" sz="3200" b="1" dirty="0" smtClean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07504" y="1744940"/>
            <a:ext cx="83296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Framing the BNSSG Primary Care Strategy – meeting the needs of people and our population.  </a:t>
            </a:r>
            <a:endParaRPr lang="en-GB" alt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15816" y="240903"/>
            <a:ext cx="5616624" cy="307777"/>
          </a:xfrm>
        </p:spPr>
        <p:txBody>
          <a:bodyPr/>
          <a:lstStyle/>
          <a:p>
            <a:pPr algn="ctr"/>
            <a:r>
              <a:rPr lang="en-GB" sz="2000" dirty="0" smtClean="0"/>
              <a:t>Primary Care is at the Heart of the Community</a:t>
            </a:r>
            <a:endParaRPr lang="en-GB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584" y="1124744"/>
            <a:ext cx="7704856" cy="475252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Our patients – the registered list - is at the core of a proactive community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General Practice has a leadership role to create </a:t>
            </a:r>
            <a:r>
              <a:rPr lang="en-GB" sz="2400" dirty="0"/>
              <a:t>a</a:t>
            </a:r>
            <a:r>
              <a:rPr lang="en-GB" sz="2400" dirty="0" smtClean="0"/>
              <a:t> system of care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Primary Care is a vital partner in the Alliance of all providers in the community, including community pharmacy, dentistry and the voluntary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 smtClean="0"/>
          </a:p>
          <a:p>
            <a:endParaRPr lang="en-GB" sz="2400" b="1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28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89220"/>
            <a:ext cx="8208911" cy="9848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160473"/>
              </p:ext>
            </p:extLst>
          </p:nvPr>
        </p:nvGraphicFramePr>
        <p:xfrm>
          <a:off x="4427984" y="1484784"/>
          <a:ext cx="3960440" cy="435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510429793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133110876"/>
                    </a:ext>
                  </a:extLst>
                </a:gridCol>
              </a:tblGrid>
              <a:tr h="44460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Long term plan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Function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8462"/>
                  </a:ext>
                </a:extLst>
              </a:tr>
              <a:tr h="1100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Integrated Care System (ICS)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Strategic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020454"/>
                  </a:ext>
                </a:extLst>
              </a:tr>
              <a:tr h="1349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Integrated Care Partnerships (ICP)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Provider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Planning and coordination across providers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30345"/>
                  </a:ext>
                </a:extLst>
              </a:tr>
              <a:tr h="852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Primary Care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Practices working</a:t>
                      </a:r>
                      <a:r>
                        <a:rPr lang="en-GB" sz="1800" baseline="0" dirty="0" smtClean="0"/>
                        <a:t> together</a:t>
                      </a:r>
                    </a:p>
                    <a:p>
                      <a:r>
                        <a:rPr lang="en-GB" sz="1800" dirty="0" smtClean="0"/>
                        <a:t>Resilience</a:t>
                      </a:r>
                    </a:p>
                    <a:p>
                      <a:r>
                        <a:rPr lang="en-GB" sz="1800" dirty="0" smtClean="0"/>
                        <a:t>Local Delivery</a:t>
                      </a:r>
                    </a:p>
                    <a:p>
                      <a:r>
                        <a:rPr lang="en-GB" sz="1800" dirty="0" smtClean="0"/>
                        <a:t>Shared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738099"/>
                  </a:ext>
                </a:extLst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3968563"/>
              </p:ext>
            </p:extLst>
          </p:nvPr>
        </p:nvGraphicFramePr>
        <p:xfrm>
          <a:off x="355591" y="1844824"/>
          <a:ext cx="3711387" cy="353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419872" y="2492896"/>
            <a:ext cx="100811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19872" y="3573016"/>
            <a:ext cx="100811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43808" y="4653136"/>
            <a:ext cx="1584176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115616" y="170056"/>
            <a:ext cx="8712968" cy="73866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smtClean="0"/>
              <a:t>Primary Care Networks form the </a:t>
            </a:r>
          </a:p>
          <a:p>
            <a:pPr algn="ctr"/>
            <a:r>
              <a:rPr lang="en-GB" sz="2400" dirty="0" smtClean="0"/>
              <a:t>  building block for integrated care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197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1760" y="181670"/>
            <a:ext cx="6408712" cy="123110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Our Principles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27584" y="1124745"/>
            <a:ext cx="7794000" cy="37624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2400"/>
              </a:spcBef>
              <a:buFont typeface="Arial" panose="020B0604020202020204" pitchFamily="34" charset="0"/>
              <a:buNone/>
              <a:defRPr sz="225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110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520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252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087"/>
                </a:solidFill>
              </a:rPr>
              <a:t>Establishing </a:t>
            </a:r>
            <a:r>
              <a:rPr lang="en-GB" sz="1800" dirty="0">
                <a:solidFill>
                  <a:srgbClr val="003087"/>
                </a:solidFill>
              </a:rPr>
              <a:t>the community as the default setting for all of a person’s </a:t>
            </a:r>
            <a:r>
              <a:rPr lang="en-GB" sz="1800" dirty="0" smtClean="0">
                <a:solidFill>
                  <a:srgbClr val="003087"/>
                </a:solidFill>
              </a:rPr>
              <a:t>care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087"/>
                </a:solidFill>
              </a:rPr>
              <a:t>We will make a significant shift to a proactive model of care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087"/>
                </a:solidFill>
              </a:rPr>
              <a:t>We will deliver a reliable and consistently available 24/7, service that is coordinated and effective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087"/>
                </a:solidFill>
              </a:rPr>
              <a:t>All partners, will be focussed on the needs of the  population, sharing collective resources and with a common purpose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087"/>
                </a:solidFill>
              </a:rPr>
              <a:t>We will take an asset approach: valuing the capacity, skills, knowledge, connections and potential in individuals and communities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Mobilising the community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Building an alliance amongst all ‘providers’ in the community to join up around individuals and families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087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1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99792" y="188640"/>
            <a:ext cx="6408712" cy="615553"/>
          </a:xfrm>
        </p:spPr>
        <p:txBody>
          <a:bodyPr/>
          <a:lstStyle/>
          <a:p>
            <a:pPr algn="ctr"/>
            <a:r>
              <a:rPr lang="en-GB" sz="2000" dirty="0" smtClean="0"/>
              <a:t>Our </a:t>
            </a:r>
            <a:r>
              <a:rPr lang="en-GB" sz="2000" dirty="0"/>
              <a:t>Vision for </a:t>
            </a:r>
            <a:r>
              <a:rPr lang="en-GB" sz="2000" dirty="0" smtClean="0"/>
              <a:t>a Model of Care in the Community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7920880" cy="3618359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endParaRPr lang="en-GB" sz="16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ea typeface="Arial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dirty="0">
              <a:ea typeface="Arial"/>
              <a:cs typeface="Times New Roman"/>
            </a:endParaRPr>
          </a:p>
          <a:p>
            <a:pPr lvl="1" algn="ctr"/>
            <a:r>
              <a:rPr lang="en-GB" b="0" dirty="0" smtClean="0"/>
              <a:t>      </a:t>
            </a:r>
            <a:endParaRPr lang="en-GB" b="0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488683" y="4492530"/>
            <a:ext cx="1854214" cy="1582885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7943"/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Locality Hubs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Frailty </a:t>
            </a: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proactive care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day primary care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Ambulatory Care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rooms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diagnostics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50158" y="1116682"/>
            <a:ext cx="2094752" cy="22860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7943"/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Specialist advice and support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number of highly trained specialists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Educational input to core community services and primary care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 and care for complex cases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 to acute speciality teams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782611" y="5534550"/>
            <a:ext cx="4498222" cy="1228803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7943"/>
            <a:r>
              <a:rPr lang="en-GB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</a:t>
            </a:r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Locality Teams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across primary care, community and hubs through regular multidisciplinary team meetings</a:t>
            </a:r>
          </a:p>
          <a:p>
            <a:pPr marL="96245" indent="-96245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district nursing, community therapies, dietetics, podiatry and orthotics, voluntary </a:t>
            </a: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sector, speech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language, domiciliary </a:t>
            </a:r>
            <a:r>
              <a:rPr lang="en-GB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phlebotomy, urinalysis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blood pressure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68677" y="1734872"/>
            <a:ext cx="3638007" cy="3848994"/>
            <a:chOff x="2331815" y="935474"/>
            <a:chExt cx="4594149" cy="4843728"/>
          </a:xfrm>
        </p:grpSpPr>
        <p:sp>
          <p:nvSpPr>
            <p:cNvPr id="20" name="Donut 19"/>
            <p:cNvSpPr/>
            <p:nvPr/>
          </p:nvSpPr>
          <p:spPr>
            <a:xfrm>
              <a:off x="2468771" y="1280195"/>
              <a:ext cx="4151277" cy="3888432"/>
            </a:xfrm>
            <a:prstGeom prst="donu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ardrop 20"/>
            <p:cNvSpPr/>
            <p:nvPr/>
          </p:nvSpPr>
          <p:spPr>
            <a:xfrm rot="630508">
              <a:off x="2389965" y="3544490"/>
              <a:ext cx="1512168" cy="1512168"/>
            </a:xfrm>
            <a:prstGeom prst="teardrop">
              <a:avLst>
                <a:gd name="adj" fmla="val 132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ardrop 21"/>
            <p:cNvSpPr/>
            <p:nvPr/>
          </p:nvSpPr>
          <p:spPr>
            <a:xfrm rot="4124524">
              <a:off x="2331815" y="1916832"/>
              <a:ext cx="1512168" cy="1512168"/>
            </a:xfrm>
            <a:prstGeom prst="teardrop">
              <a:avLst>
                <a:gd name="adj" fmla="val 12841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rot="12316481">
              <a:off x="5413796" y="1942440"/>
              <a:ext cx="1512168" cy="1512168"/>
            </a:xfrm>
            <a:prstGeom prst="teardrop">
              <a:avLst>
                <a:gd name="adj" fmla="val 13328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ardrop 23"/>
            <p:cNvSpPr/>
            <p:nvPr/>
          </p:nvSpPr>
          <p:spPr>
            <a:xfrm rot="18875692">
              <a:off x="3799580" y="4260532"/>
              <a:ext cx="1518140" cy="1519200"/>
            </a:xfrm>
            <a:prstGeom prst="teardrop">
              <a:avLst>
                <a:gd name="adj" fmla="val 14150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ardrop 24"/>
            <p:cNvSpPr/>
            <p:nvPr/>
          </p:nvSpPr>
          <p:spPr>
            <a:xfrm rot="15550464">
              <a:off x="5304549" y="3544489"/>
              <a:ext cx="1512168" cy="1512168"/>
            </a:xfrm>
            <a:prstGeom prst="teardrop">
              <a:avLst>
                <a:gd name="adj" fmla="val 13210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rot="8089205">
              <a:off x="3776926" y="934944"/>
              <a:ext cx="1518140" cy="1519200"/>
            </a:xfrm>
            <a:prstGeom prst="teardrop">
              <a:avLst>
                <a:gd name="adj" fmla="val 14150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1920" y="4438853"/>
              <a:ext cx="1440159" cy="69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Woodspring Integrated  Locality Team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92960" y="3910761"/>
              <a:ext cx="1700260" cy="69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S. Glos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Integrated Locality Team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18268" y="2541373"/>
              <a:ext cx="1113972" cy="81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North &amp; West Bristol Integrated Locality Team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79912" y="1560703"/>
              <a:ext cx="1512168" cy="69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Inner City &amp; East Bristol Integrated Locality Team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97477" y="2621368"/>
              <a:ext cx="1311141" cy="697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South Bristol Integrated Locality Team</a:t>
              </a: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5103988" y="2768399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4280160" y="2253065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5152283" y="3621061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4285189" y="3988393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3514154" y="3621060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3542729" y="2768400"/>
              <a:ext cx="528500" cy="456011"/>
            </a:xfrm>
            <a:prstGeom prst="flowChartConnector">
              <a:avLst/>
            </a:prstGeom>
            <a:solidFill>
              <a:srgbClr val="E06BA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07297" y="3717032"/>
              <a:ext cx="1687596" cy="89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Weston &amp;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Worle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Integrated Locality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Team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272394" y="1107215"/>
              <a:ext cx="544032" cy="394825"/>
              <a:chOff x="575556" y="398946"/>
              <a:chExt cx="544032" cy="394825"/>
            </a:xfrm>
          </p:grpSpPr>
          <p:sp>
            <p:nvSpPr>
              <p:cNvPr id="81" name="Flowchart: Connector 80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lowchart: Connector 81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lowchart: Connector 82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lowchart: Connector 83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lowchart: Connector 84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lowchart: Connector 85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903238" y="2204864"/>
              <a:ext cx="544032" cy="394825"/>
              <a:chOff x="575556" y="398946"/>
              <a:chExt cx="544032" cy="394825"/>
            </a:xfrm>
          </p:grpSpPr>
          <p:sp>
            <p:nvSpPr>
              <p:cNvPr id="75" name="Flowchart: Connector 74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lowchart: Connector 75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lowchart: Connector 76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lowchart: Connector 77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lowchart: Connector 79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788617" y="4548029"/>
              <a:ext cx="544032" cy="394825"/>
              <a:chOff x="575556" y="398946"/>
              <a:chExt cx="544032" cy="394825"/>
            </a:xfrm>
          </p:grpSpPr>
          <p:sp>
            <p:nvSpPr>
              <p:cNvPr id="69" name="Flowchart: Connector 68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lowchart: Connector 71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lowchart: Connector 72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lowchart: Connector 73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264628" y="5168627"/>
              <a:ext cx="544032" cy="394825"/>
              <a:chOff x="575556" y="398946"/>
              <a:chExt cx="544032" cy="394825"/>
            </a:xfrm>
          </p:grpSpPr>
          <p:sp>
            <p:nvSpPr>
              <p:cNvPr id="63" name="Flowchart: Connector 62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756803" y="2204864"/>
              <a:ext cx="544032" cy="394825"/>
              <a:chOff x="575556" y="398946"/>
              <a:chExt cx="544032" cy="394825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lowchart: Connector 59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lowchart: Connector 60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74033" y="4506067"/>
              <a:ext cx="544032" cy="394825"/>
              <a:chOff x="575556" y="398946"/>
              <a:chExt cx="544032" cy="394825"/>
            </a:xfrm>
          </p:grpSpPr>
          <p:sp>
            <p:nvSpPr>
              <p:cNvPr id="51" name="Flowchart: Connector 50"/>
              <p:cNvSpPr/>
              <p:nvPr/>
            </p:nvSpPr>
            <p:spPr>
              <a:xfrm>
                <a:off x="917594" y="62337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lowchart: Connector 51"/>
              <p:cNvSpPr/>
              <p:nvPr/>
            </p:nvSpPr>
            <p:spPr>
              <a:xfrm>
                <a:off x="586053" y="638320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575556" y="476672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755576" y="398946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759548" y="560595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939568" y="469618"/>
                <a:ext cx="180020" cy="155451"/>
              </a:xfrm>
              <a:prstGeom prst="flowChartConnector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099356" y="1177007"/>
              <a:ext cx="1048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Practices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45526" y="2268764"/>
              <a:ext cx="1048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Practices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06451" y="2246193"/>
              <a:ext cx="1048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Practices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21695" y="4548850"/>
              <a:ext cx="1048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Practices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55280" y="5209956"/>
              <a:ext cx="1048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Practices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36279" y="4548850"/>
              <a:ext cx="1048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Practices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980409" y="2660903"/>
            <a:ext cx="2051313" cy="2356036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07943"/>
            <a:r>
              <a:rPr lang="en-GB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and Reactive Care</a:t>
            </a:r>
            <a:endPara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across hubs &amp; localities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24/7 rapid response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In-hospital liaison and pro-active discharge support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Specialised in catheter care &amp; complexity</a:t>
            </a:r>
          </a:p>
          <a:p>
            <a:pPr marL="192489" indent="-192489" defTabSz="100794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community beds and IV therapies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20652" y="3994696"/>
            <a:ext cx="1595138" cy="442416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 flipV="1">
            <a:off x="3031722" y="5027308"/>
            <a:ext cx="1234100" cy="507242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3"/>
          </p:cNvCxnSpPr>
          <p:nvPr/>
        </p:nvCxnSpPr>
        <p:spPr>
          <a:xfrm flipV="1">
            <a:off x="3031722" y="3785217"/>
            <a:ext cx="481806" cy="53704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271365" y="1555264"/>
            <a:ext cx="1378794" cy="1588974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2"/>
          </p:cNvCxnSpPr>
          <p:nvPr/>
        </p:nvCxnSpPr>
        <p:spPr>
          <a:xfrm>
            <a:off x="2729475" y="2071023"/>
            <a:ext cx="505823" cy="742112"/>
          </a:xfrm>
          <a:prstGeom prst="line">
            <a:avLst/>
          </a:prstGeom>
          <a:ln w="444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451615" y="3356233"/>
            <a:ext cx="1000444" cy="5726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PEOPLE &amp;</a:t>
            </a:r>
          </a:p>
          <a:p>
            <a:pPr algn="ctr"/>
            <a:r>
              <a:rPr lang="en-GB" sz="1000" b="1" dirty="0" smtClean="0">
                <a:solidFill>
                  <a:schemeClr val="bg1"/>
                </a:solidFill>
              </a:rPr>
              <a:t>FAMILY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1032992" y="1033728"/>
            <a:ext cx="3392966" cy="1037295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7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GP Provider</a:t>
            </a:r>
            <a:r>
              <a:rPr kumimoji="0" lang="en-GB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Localities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88989" marR="0" lvl="0" indent="-188989" defTabSz="1007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Collaboration across practices/PCNs</a:t>
            </a:r>
          </a:p>
          <a:p>
            <a:pPr marL="188989" marR="0" lvl="0" indent="-188989" defTabSz="1007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Leading and directing community services</a:t>
            </a:r>
          </a:p>
          <a:p>
            <a:pPr marL="188989" lvl="0" indent="-188989" defTabSz="1007943">
              <a:buFont typeface="Arial" panose="020B0604020202020204" pitchFamily="34" charset="0"/>
              <a:buChar char="•"/>
              <a:defRPr/>
            </a:pPr>
            <a:r>
              <a:rPr lang="en-GB" sz="1200" kern="0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Leading locality hubs</a:t>
            </a:r>
          </a:p>
          <a:p>
            <a:pPr marL="188989" marR="0" lvl="0" indent="-188989" defTabSz="1007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Leading locality Provider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 Alliance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5D80A9-75A9-8E47-BEDF-537B41C58F99}"/>
              </a:ext>
            </a:extLst>
          </p:cNvPr>
          <p:cNvSpPr txBox="1"/>
          <p:nvPr/>
        </p:nvSpPr>
        <p:spPr>
          <a:xfrm>
            <a:off x="369591" y="2160726"/>
            <a:ext cx="8167658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altLang="en-US" b="1" dirty="0">
                <a:solidFill>
                  <a:prstClr val="white"/>
                </a:solidFill>
                <a:latin typeface="Arial" panose="020B0604020202020204" pitchFamily="34" charset="0"/>
              </a:rPr>
              <a:t>Transforming Primary Care through System Wide working in BNSSG</a:t>
            </a: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endParaRPr lang="en-GB" b="1" dirty="0">
              <a:solidFill>
                <a:prstClr val="black"/>
              </a:solidFill>
            </a:endParaRPr>
          </a:p>
          <a:p>
            <a:pPr lvl="0"/>
            <a:endParaRPr lang="en-GB" b="1" dirty="0" smtClean="0">
              <a:solidFill>
                <a:prstClr val="black"/>
              </a:solidFill>
            </a:endParaRPr>
          </a:p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Geeta Iyer 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BNSSG GP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3200" b="1" dirty="0" smtClean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07504" y="1744940"/>
            <a:ext cx="832961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Primary Care: My Clinical Perspective</a:t>
            </a:r>
            <a:endParaRPr lang="en-GB" alt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 BNSSG">
  <a:themeElements>
    <a:clrScheme name="NHS BNSSG 3-18">
      <a:dk1>
        <a:sysClr val="windowText" lastClr="000000"/>
      </a:dk1>
      <a:lt1>
        <a:sysClr val="window" lastClr="FFFFFF"/>
      </a:lt1>
      <a:dk2>
        <a:srgbClr val="425563"/>
      </a:dk2>
      <a:lt2>
        <a:srgbClr val="E8EDEE"/>
      </a:lt2>
      <a:accent1>
        <a:srgbClr val="005EB8"/>
      </a:accent1>
      <a:accent2>
        <a:srgbClr val="AE2573"/>
      </a:accent2>
      <a:accent3>
        <a:srgbClr val="003087"/>
      </a:accent3>
      <a:accent4>
        <a:srgbClr val="7C2855"/>
      </a:accent4>
      <a:accent5>
        <a:srgbClr val="41B6E6"/>
      </a:accent5>
      <a:accent6>
        <a:srgbClr val="00A499"/>
      </a:accent6>
      <a:hlink>
        <a:srgbClr val="000000"/>
      </a:hlink>
      <a:folHlink>
        <a:srgbClr val="005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2693</TotalTime>
  <Words>1043</Words>
  <Application>Microsoft Office PowerPoint</Application>
  <PresentationFormat>On-screen Show (4:3)</PresentationFormat>
  <Paragraphs>238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Segoe Print</vt:lpstr>
      <vt:lpstr>Times New Roman</vt:lpstr>
      <vt:lpstr>NHS BNSSG</vt:lpstr>
      <vt:lpstr>PowerPoint Presentation</vt:lpstr>
      <vt:lpstr>PowerPoint Presentation</vt:lpstr>
      <vt:lpstr>PowerPoint Presentation</vt:lpstr>
      <vt:lpstr>PowerPoint Presentation</vt:lpstr>
      <vt:lpstr>Primary Care is at the Heart of the Community</vt:lpstr>
      <vt:lpstr>PowerPoint Presentation</vt:lpstr>
      <vt:lpstr>PowerPoint Presentation</vt:lpstr>
      <vt:lpstr>Our Vision for a Model of Care in the Community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Anstis Ben (BNSSG CCG)</cp:lastModifiedBy>
  <cp:revision>107</cp:revision>
  <cp:lastPrinted>2019-06-17T15:30:37Z</cp:lastPrinted>
  <dcterms:created xsi:type="dcterms:W3CDTF">2018-03-08T10:23:45Z</dcterms:created>
  <dcterms:modified xsi:type="dcterms:W3CDTF">2019-07-15T15:47:44Z</dcterms:modified>
</cp:coreProperties>
</file>