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80" r:id="rId3"/>
    <p:sldId id="284" r:id="rId4"/>
    <p:sldId id="293" r:id="rId5"/>
    <p:sldId id="294" r:id="rId6"/>
    <p:sldId id="295" r:id="rId7"/>
    <p:sldId id="291" r:id="rId8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wker Jenny (BNSSG CCG)" initials="BJ(C" lastIdx="2" clrIdx="0"/>
  <p:cmAuthor id="1" name=" Geeta Iyer (BNSSG CCG)" initials="G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Objects="1"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243E-A0C1-4C5D-9F61-50F384EA99C7}" type="datetimeFigureOut">
              <a:rPr lang="en-GB" smtClean="0"/>
              <a:t>01/07/2019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BCC2-F3BD-477F-9171-97C356BC42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8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4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update this live on the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7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Summary of key messages</a:t>
            </a:r>
          </a:p>
          <a:p>
            <a:pPr lvl="0"/>
            <a:r>
              <a:rPr lang="en-GB" dirty="0" smtClean="0"/>
              <a:t>Set out next steps</a:t>
            </a:r>
          </a:p>
          <a:p>
            <a:pPr lvl="0"/>
            <a:r>
              <a:rPr lang="en-GB" dirty="0" smtClean="0"/>
              <a:t>Set out ongoing engagement approach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02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285591"/>
            <a:ext cx="3771000" cy="37624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63001" y="2285591"/>
            <a:ext cx="3771000" cy="376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1454"/>
            <a:ext cx="298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056CE9-9F46-B746-A924-1262BB33F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787"/>
            <a:ext cx="5371582" cy="1264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51C656-4534-A74F-994A-91526E364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" y="4304371"/>
            <a:ext cx="9143062" cy="25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479731"/>
            <a:ext cx="7794000" cy="64633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2285591"/>
            <a:ext cx="7794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157485"/>
            <a:ext cx="1800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4000" y="6446378"/>
            <a:ext cx="5508000" cy="166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6378"/>
            <a:ext cx="324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ssgccg.nhs.uk/get-involved/surveys-and-consultatio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5D80A9-75A9-8E47-BEDF-537B41C58F99}"/>
              </a:ext>
            </a:extLst>
          </p:cNvPr>
          <p:cNvSpPr txBox="1"/>
          <p:nvPr/>
        </p:nvSpPr>
        <p:spPr>
          <a:xfrm>
            <a:off x="436790" y="1974444"/>
            <a:ext cx="816765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Transforming Primary Care through System Wide working in BNSSG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endParaRPr lang="en-GB" sz="3200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2288485"/>
            <a:ext cx="83296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BNSSG Primary Care Strategy Vision 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118954"/>
            <a:ext cx="8712968" cy="86177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June 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2019 Workshop 1: </a:t>
            </a:r>
          </a:p>
          <a:p>
            <a:pPr algn="ctr"/>
            <a:r>
              <a:rPr lang="en-GB" sz="2800" dirty="0" smtClean="0"/>
              <a:t>The Vision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1436583"/>
            <a:ext cx="8316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 smtClean="0"/>
              <a:t>An opportunity </a:t>
            </a:r>
            <a:r>
              <a:rPr lang="en-GB" sz="2400" i="1" dirty="0"/>
              <a:t>to reword our vision so that it is more compelling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Thinking </a:t>
            </a:r>
            <a:r>
              <a:rPr lang="en-GB" sz="2400" dirty="0"/>
              <a:t>about your hopes and ambitions for primary </a:t>
            </a:r>
            <a:r>
              <a:rPr lang="en-GB" sz="2400" dirty="0" smtClean="0"/>
              <a:t>care.</a:t>
            </a:r>
          </a:p>
          <a:p>
            <a:endParaRPr lang="en-GB" sz="2400" dirty="0"/>
          </a:p>
          <a:p>
            <a:r>
              <a:rPr lang="en-GB" sz="2400" b="1" dirty="0"/>
              <a:t>What 3 words would be the words you would use to describe primary care in 5</a:t>
            </a:r>
            <a:r>
              <a:rPr lang="en-GB" sz="2400" b="1" dirty="0" smtClean="0"/>
              <a:t> </a:t>
            </a:r>
            <a:r>
              <a:rPr lang="en-GB" sz="2400" b="1" dirty="0"/>
              <a:t>years </a:t>
            </a:r>
            <a:r>
              <a:rPr lang="en-GB" sz="2400" b="1" dirty="0" smtClean="0"/>
              <a:t>time?</a:t>
            </a:r>
          </a:p>
          <a:p>
            <a:endParaRPr lang="en-GB" sz="2400" b="1" dirty="0"/>
          </a:p>
          <a:p>
            <a:r>
              <a:rPr lang="en-GB" sz="2400" b="1" dirty="0" smtClean="0"/>
              <a:t>15 minutes to discuss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7251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90962"/>
            <a:ext cx="8712968" cy="86177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Outputs from Workshop 1: </a:t>
            </a:r>
          </a:p>
          <a:p>
            <a:pPr algn="ctr"/>
            <a:r>
              <a:rPr lang="en-GB" sz="2800" dirty="0" smtClean="0"/>
              <a:t>The Vision 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046341"/>
            <a:ext cx="28803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Sustainable xxxxxxxxxxxxx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Patient Focused 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Good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Realistic 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Close to Home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Co-ordinated 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Integrated xxxxxxxxxxx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Understandable 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Well funded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Holistic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Strategic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Effective 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Collaborative 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Joined up 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Responsive 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Connected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Solution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Intelligent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Prevention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Equal partnerships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Pro-active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Enabling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Quality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Solvent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Courageous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081181"/>
            <a:ext cx="31683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Resilient 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Equitable 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Accessible xxxxxxxxxxxxxxxxxxxxxxxxxx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Flexible 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Looking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Supportive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Flourishing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Excellent outcomes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Safe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Dynamic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Consistent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Reactive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Seamless 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Evolving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Transparent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Personal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All encompassing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All inclusive/encompassing 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Local 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Embedded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Caring 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Skilled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Connected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Relevant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Competent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Transformed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Self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Multidisciplinary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1040531"/>
            <a:ext cx="316835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Convenient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Well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Value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Community based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United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Evidence based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Adaptable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Balanced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Proportionate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Personal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Shared records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Smart – waste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Ambitious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Continuity xxxxxxxx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Knowledgeable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Focused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GP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Resourced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Place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Efficient 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Transparent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Time to Care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Outward looking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Digital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At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Delivering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16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190962"/>
            <a:ext cx="8712968" cy="86177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Outputs from Workshop 1: </a:t>
            </a:r>
          </a:p>
          <a:p>
            <a:pPr algn="ctr"/>
            <a:r>
              <a:rPr lang="en-GB" sz="2800" dirty="0" smtClean="0"/>
              <a:t>The Vision 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027"/>
          <a:stretch/>
        </p:blipFill>
        <p:spPr bwMode="auto">
          <a:xfrm>
            <a:off x="212536" y="1268793"/>
            <a:ext cx="8931464" cy="43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5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712968" cy="86177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Key Messages from Workshop 1: </a:t>
            </a:r>
          </a:p>
          <a:p>
            <a:pPr algn="ctr"/>
            <a:r>
              <a:rPr lang="en-GB" sz="2800" dirty="0" smtClean="0"/>
              <a:t>The Vision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5496" y="1628800"/>
            <a:ext cx="46445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i="1" dirty="0" smtClean="0"/>
              <a:t>Accessible</a:t>
            </a:r>
          </a:p>
          <a:p>
            <a:pPr marL="285750" lvl="0" indent="-285750">
              <a:buFontTx/>
              <a:buChar char="-"/>
            </a:pPr>
            <a:r>
              <a:rPr lang="en-GB" sz="1600" i="1" dirty="0" smtClean="0"/>
              <a:t>appropriate access </a:t>
            </a:r>
          </a:p>
          <a:p>
            <a:pPr marL="285750" lvl="0" indent="-285750">
              <a:buFontTx/>
              <a:buChar char="-"/>
            </a:pPr>
            <a:r>
              <a:rPr lang="en-GB" sz="1600" i="1" dirty="0"/>
              <a:t>v</a:t>
            </a:r>
            <a:r>
              <a:rPr lang="en-GB" sz="1600" i="1" dirty="0" smtClean="0"/>
              <a:t>irtual/online access</a:t>
            </a:r>
          </a:p>
          <a:p>
            <a:pPr marL="285750" lvl="0" indent="-285750">
              <a:buFontTx/>
              <a:buChar char="-"/>
            </a:pPr>
            <a:r>
              <a:rPr lang="en-GB" sz="1600" i="1" dirty="0"/>
              <a:t>d</a:t>
            </a:r>
            <a:r>
              <a:rPr lang="en-GB" sz="1600" i="1" dirty="0" smtClean="0"/>
              <a:t>ecrease barriers e.g. visually impaired - not just ease of appointments</a:t>
            </a:r>
          </a:p>
          <a:p>
            <a:pPr marL="285750" lvl="0" indent="-285750">
              <a:buFontTx/>
              <a:buChar char="-"/>
            </a:pPr>
            <a:r>
              <a:rPr lang="en-GB" sz="1600" i="1" dirty="0" smtClean="0"/>
              <a:t>Be clear on pathways and confidence they can be accessed</a:t>
            </a:r>
          </a:p>
          <a:p>
            <a:pPr marL="285750" lvl="0" indent="-285750">
              <a:buFontTx/>
              <a:buChar char="-"/>
            </a:pPr>
            <a:endParaRPr lang="en-GB" sz="1600" i="1" dirty="0"/>
          </a:p>
          <a:p>
            <a:pPr lvl="0"/>
            <a:r>
              <a:rPr lang="en-GB" sz="1600" b="1" i="1" dirty="0" smtClean="0"/>
              <a:t>Patient centred</a:t>
            </a:r>
          </a:p>
          <a:p>
            <a:pPr lvl="0"/>
            <a:r>
              <a:rPr lang="en-GB" sz="1600" i="1" dirty="0" smtClean="0"/>
              <a:t>- People instead of patients</a:t>
            </a:r>
          </a:p>
          <a:p>
            <a:pPr marL="285750" lvl="0" indent="-285750">
              <a:buFontTx/>
              <a:buChar char="-"/>
            </a:pPr>
            <a:endParaRPr lang="en-GB" sz="1600" i="1" dirty="0" smtClean="0"/>
          </a:p>
          <a:p>
            <a:pPr lvl="0"/>
            <a:r>
              <a:rPr lang="en-GB" sz="1600" b="1" i="1" dirty="0" smtClean="0"/>
              <a:t>Joining up services/ Co-ordinated</a:t>
            </a:r>
          </a:p>
          <a:p>
            <a:pPr marL="285750" lvl="0" indent="-285750">
              <a:buFontTx/>
              <a:buChar char="-"/>
            </a:pPr>
            <a:r>
              <a:rPr lang="en-GB" sz="1600" i="1" dirty="0" smtClean="0"/>
              <a:t>Understanding of who provides which service</a:t>
            </a:r>
          </a:p>
          <a:p>
            <a:pPr marL="285750" lvl="0" indent="-285750">
              <a:buFontTx/>
              <a:buChar char="-"/>
            </a:pPr>
            <a:r>
              <a:rPr lang="en-GB" sz="1600" i="1" dirty="0" smtClean="0"/>
              <a:t>Shared records</a:t>
            </a:r>
          </a:p>
          <a:p>
            <a:pPr lvl="0"/>
            <a:endParaRPr lang="en-GB" sz="1600" i="1" dirty="0"/>
          </a:p>
          <a:p>
            <a:r>
              <a:rPr lang="en-GB" sz="1600" i="1" dirty="0"/>
              <a:t>Prevention and proactive not reactive </a:t>
            </a:r>
            <a:r>
              <a:rPr lang="en-GB" sz="1600" i="1" dirty="0" smtClean="0"/>
              <a:t>care</a:t>
            </a:r>
          </a:p>
          <a:p>
            <a:endParaRPr lang="en-GB" sz="1600" i="1" dirty="0"/>
          </a:p>
          <a:p>
            <a:r>
              <a:rPr lang="en-GB" sz="1600" i="1" dirty="0" smtClean="0"/>
              <a:t>Retention just as important as recruitment</a:t>
            </a:r>
          </a:p>
          <a:p>
            <a:endParaRPr lang="en-GB" sz="1600" i="1" dirty="0"/>
          </a:p>
          <a:p>
            <a:r>
              <a:rPr lang="en-GB" sz="1600" i="1" dirty="0" smtClean="0"/>
              <a:t>Support for holding risk across the system</a:t>
            </a:r>
            <a:endParaRPr lang="en-GB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4680012" y="1628800"/>
            <a:ext cx="43564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i="1" dirty="0" smtClean="0"/>
              <a:t>Continuity of care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Improves care across whole primary care MDT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MDT is integrated – patients see the right person at the right time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STP/Locality/Provider framework should allow practices to form continuity</a:t>
            </a:r>
          </a:p>
          <a:p>
            <a:pPr lvl="0"/>
            <a:endParaRPr lang="en-GB" sz="1400" i="1" dirty="0" smtClean="0"/>
          </a:p>
          <a:p>
            <a:pPr lvl="0"/>
            <a:r>
              <a:rPr lang="en-GB" sz="1400" b="1" i="1" dirty="0" smtClean="0"/>
              <a:t>Knowledge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Of the system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Clinically – of conditions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History – tell the story once – know the plan – record sharing</a:t>
            </a:r>
          </a:p>
          <a:p>
            <a:pPr marL="285750" lvl="0" indent="-285750">
              <a:buFontTx/>
              <a:buChar char="-"/>
            </a:pPr>
            <a:endParaRPr lang="en-GB" sz="1400" i="1" dirty="0"/>
          </a:p>
          <a:p>
            <a:pPr lvl="0"/>
            <a:r>
              <a:rPr lang="en-GB" sz="1400" b="1" i="1" dirty="0" smtClean="0"/>
              <a:t>Integration/ Collaborative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Within the system, between systems and providers – communication</a:t>
            </a:r>
          </a:p>
          <a:p>
            <a:pPr marL="285750" lvl="0" indent="-285750">
              <a:buFontTx/>
              <a:buChar char="-"/>
            </a:pPr>
            <a:endParaRPr lang="en-GB" sz="1400" i="1" dirty="0"/>
          </a:p>
          <a:p>
            <a:pPr lvl="0"/>
            <a:r>
              <a:rPr lang="en-GB" sz="1400" b="1" i="1" dirty="0" smtClean="0"/>
              <a:t>Equitable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Consistent messaging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Decrease variation</a:t>
            </a:r>
          </a:p>
          <a:p>
            <a:pPr marL="285750" lvl="0" indent="-285750">
              <a:buFontTx/>
              <a:buChar char="-"/>
            </a:pPr>
            <a:r>
              <a:rPr lang="en-GB" sz="1400" i="1" dirty="0" smtClean="0"/>
              <a:t>Changing behaviours</a:t>
            </a:r>
            <a:endParaRPr lang="en-GB" sz="1400" i="1" dirty="0"/>
          </a:p>
          <a:p>
            <a:pPr lvl="0"/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196752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Strategic: </a:t>
            </a:r>
            <a:r>
              <a:rPr lang="en-GB" sz="1600" dirty="0" smtClean="0"/>
              <a:t>Primary care is the key player in setting the direction to develop health care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4309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0528" y="260648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Decide on our Vision 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51520" y="824507"/>
            <a:ext cx="83164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i="1" dirty="0" smtClean="0"/>
              <a:t>An opportunity </a:t>
            </a:r>
            <a:r>
              <a:rPr lang="en-GB" sz="1400" i="1" dirty="0"/>
              <a:t>to reword our vision so that it is more </a:t>
            </a:r>
            <a:r>
              <a:rPr lang="en-GB" sz="1400" i="1" dirty="0" smtClean="0"/>
              <a:t>compelling.</a:t>
            </a:r>
          </a:p>
          <a:p>
            <a:pPr lvl="0"/>
            <a:endParaRPr lang="en-GB" sz="1400" i="1" dirty="0"/>
          </a:p>
          <a:p>
            <a:pPr lvl="0"/>
            <a:r>
              <a:rPr lang="en-GB" sz="1400" dirty="0" smtClean="0"/>
              <a:t>The current vision statement:</a:t>
            </a:r>
          </a:p>
          <a:p>
            <a:pPr lvl="0"/>
            <a:endParaRPr lang="en-GB" sz="1400" dirty="0"/>
          </a:p>
          <a:p>
            <a:pPr algn="ctr"/>
            <a:r>
              <a:rPr lang="en-GB" sz="1400" dirty="0"/>
              <a:t>‘A resilient and thriving primary care service of which is at the heart of an integrated health and social care system centred around the patient and carer;</a:t>
            </a:r>
          </a:p>
          <a:p>
            <a:pPr algn="ctr"/>
            <a:r>
              <a:rPr lang="en-GB" sz="1400" dirty="0"/>
              <a:t>A responsive system that delivers needs-based high quality, equitable and safe care.’</a:t>
            </a:r>
          </a:p>
          <a:p>
            <a:endParaRPr lang="en-GB" sz="1400" dirty="0"/>
          </a:p>
          <a:p>
            <a:r>
              <a:rPr lang="en-GB" sz="1400" dirty="0" smtClean="0"/>
              <a:t>The proposed vision statement options for the next  5 years:</a:t>
            </a:r>
          </a:p>
          <a:p>
            <a:endParaRPr lang="en-GB" sz="1400" b="1" dirty="0"/>
          </a:p>
          <a:p>
            <a:r>
              <a:rPr lang="en-GB" sz="1400" b="1" dirty="0" smtClean="0"/>
              <a:t>1. ‘Better conversations about me and my care’ </a:t>
            </a:r>
          </a:p>
          <a:p>
            <a:endParaRPr lang="en-GB" sz="1400" b="1" dirty="0"/>
          </a:p>
          <a:p>
            <a:r>
              <a:rPr lang="en-GB" sz="1400" b="1" dirty="0" smtClean="0"/>
              <a:t>2. Delivering excellent, high quality, accessible care for you in a sustainable, joined up </a:t>
            </a:r>
            <a:r>
              <a:rPr lang="en-GB" sz="1400" b="1" dirty="0" smtClean="0"/>
              <a:t>way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smtClean="0"/>
              <a:t>3. A strong, accessible, responsive, sustainable, high quality primary care system that improves health outcomes for all</a:t>
            </a:r>
          </a:p>
          <a:p>
            <a:endParaRPr lang="en-GB" sz="1400" b="1" dirty="0"/>
          </a:p>
          <a:p>
            <a:r>
              <a:rPr lang="en-GB" sz="1400" b="1" dirty="0" smtClean="0"/>
              <a:t>4. </a:t>
            </a:r>
            <a:r>
              <a:rPr lang="en-GB" sz="1400" b="1" dirty="0"/>
              <a:t>We are proud to deliver personalised, seamless, consistent, high quality primary care that is accessible and sustainable</a:t>
            </a:r>
            <a:endParaRPr lang="en-GB" sz="1400" b="1" dirty="0" smtClean="0"/>
          </a:p>
          <a:p>
            <a:endParaRPr lang="en-GB" sz="1400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9895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5D80A9-75A9-8E47-BEDF-537B41C58F99}"/>
              </a:ext>
            </a:extLst>
          </p:cNvPr>
          <p:cNvSpPr txBox="1"/>
          <p:nvPr/>
        </p:nvSpPr>
        <p:spPr>
          <a:xfrm>
            <a:off x="369591" y="2376750"/>
            <a:ext cx="8167658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altLang="en-US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Transforming </a:t>
            </a:r>
            <a:r>
              <a:rPr lang="en-GB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Primary Care through System Wide working in BNSSG</a:t>
            </a: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Cast your vote on the vision statement: 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u="sng" dirty="0">
                <a:hlinkClick r:id="rId3"/>
              </a:rPr>
              <a:t>Surveys and consultations | NHS Bristol, North Somerset and South Gloucestershire </a:t>
            </a:r>
            <a:r>
              <a:rPr lang="en-GB" u="sng" dirty="0" smtClean="0">
                <a:hlinkClick r:id="rId3"/>
              </a:rPr>
              <a:t>CCG</a:t>
            </a:r>
            <a:endParaRPr lang="en-GB" u="sng" dirty="0" smtClean="0"/>
          </a:p>
          <a:p>
            <a:pPr lvl="0"/>
            <a:endParaRPr lang="en-GB" b="1" u="sng" dirty="0">
              <a:solidFill>
                <a:prstClr val="black"/>
              </a:solidFill>
            </a:endParaRPr>
          </a:p>
          <a:p>
            <a:pPr lvl="0"/>
            <a:r>
              <a:rPr lang="en-GB" b="1" dirty="0">
                <a:solidFill>
                  <a:prstClr val="black"/>
                </a:solidFill>
              </a:rPr>
              <a:t>https://bnssgccg.nhs.uk/get-involved/surveys-and-consultations/</a:t>
            </a:r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3200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815788"/>
            <a:ext cx="83296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42520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BNSSG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632</Words>
  <Application>Microsoft Office PowerPoint</Application>
  <PresentationFormat>On-screen Show (4:3)</PresentationFormat>
  <Paragraphs>196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NHS BNSSG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Haworth Bev (BNSSG CCG)</cp:lastModifiedBy>
  <cp:revision>120</cp:revision>
  <cp:lastPrinted>2019-06-17T15:30:37Z</cp:lastPrinted>
  <dcterms:created xsi:type="dcterms:W3CDTF">2018-03-08T10:23:45Z</dcterms:created>
  <dcterms:modified xsi:type="dcterms:W3CDTF">2019-07-01T10:51:34Z</dcterms:modified>
</cp:coreProperties>
</file>